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3"/>
    <p:sldId id="271" r:id="rId14"/>
    <p:sldId id="270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2081" autoAdjust="0"/>
  </p:normalViewPr>
  <p:slideViewPr>
    <p:cSldViewPr snapToGrid="0">
      <p:cViewPr varScale="1">
        <p:scale>
          <a:sx n="69" d="100"/>
          <a:sy n="69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447B0-50EB-42A6-AFB5-F6E5CD7E80E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9FA00-CCC0-4F59-9323-19F7FA25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7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9FA00-CCC0-4F59-9323-19F7FA255E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0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32601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1078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0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9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6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7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132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857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30D8CD8-634E-46C5-BECF-4D0C442229BB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5C82F7C-EEB3-4A83-BD13-50EDB75552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44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0F331-E148-403D-8BC9-82EE0286E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042" y="2267426"/>
            <a:ext cx="8361229" cy="2098226"/>
          </a:xfrm>
        </p:spPr>
        <p:txBody>
          <a:bodyPr/>
          <a:lstStyle/>
          <a:p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подросткового возраста: как стать идеальным родителем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0821A3-979A-45E4-9A21-8E7213F2F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4592" y="4740050"/>
            <a:ext cx="6831673" cy="1086237"/>
          </a:xfrm>
        </p:spPr>
        <p:txBody>
          <a:bodyPr/>
          <a:lstStyle/>
          <a:p>
            <a:pPr algn="r"/>
            <a:r>
              <a:rPr lang="ru-RU" dirty="0"/>
              <a:t>Подготовила: </a:t>
            </a:r>
            <a:r>
              <a:rPr lang="ru-RU" dirty="0" err="1"/>
              <a:t>Сапровская</a:t>
            </a:r>
            <a:r>
              <a:rPr lang="ru-RU" dirty="0"/>
              <a:t> М.Г.</a:t>
            </a:r>
          </a:p>
        </p:txBody>
      </p:sp>
    </p:spTree>
    <p:extLst>
      <p:ext uri="{BB962C8B-B14F-4D97-AF65-F5344CB8AC3E}">
        <p14:creationId xmlns:p14="http://schemas.microsoft.com/office/powerpoint/2010/main" val="131013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78F14-6B56-4A66-AB10-9A4008FD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построить разговор с подростком?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FD9AB-DE3B-4CCB-9363-4C89FD1E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324" y="1733550"/>
            <a:ext cx="9601200" cy="550897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паникуйте! 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Выслушивайте.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внимательны.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 эмоции.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Вселяйте надежду.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Ищите выход из 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трудной ситуации.</a:t>
            </a:r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35E47D-E964-4DD7-B91B-44C0059B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373" y="2047197"/>
            <a:ext cx="5029244" cy="334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99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9F890-4C26-4C1D-A9EB-6B9B83CE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4765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воспитания – научить наших детей обходиться без нас.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0D371-F31F-43B8-87F4-D8557EA4A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549"/>
            <a:ext cx="9601200" cy="45841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процесс отделения подростка завершился успешно, мы рекомендуем родителям:</a:t>
            </a:r>
            <a:endParaRPr lang="ru-RU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Воспринимать ребенка таким, какой он есть, а не таким, каким его хотели бы видеть вы.</a:t>
            </a:r>
          </a:p>
          <a:p>
            <a:pPr lvl="0"/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выражение независимых мыслей, чувств и действий ребенка.</a:t>
            </a:r>
          </a:p>
          <a:p>
            <a:pPr lvl="0"/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впадать в отчаяние и депрессию, если ребенок отказывается от вашей помощи.</a:t>
            </a:r>
          </a:p>
          <a:p>
            <a:pPr lvl="0"/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пытаться прожить жизнь за ребенка.</a:t>
            </a:r>
          </a:p>
          <a:p>
            <a:pPr lvl="0"/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в ребенке самостоятельную личность, со своими желаниями и стремлениями.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08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6576B-3BAA-464C-B614-44C4B088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65" y="0"/>
            <a:ext cx="9601200" cy="14859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следует делать родителям в отношении подростка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D194C71-8581-48E8-B7F6-42E470577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80652"/>
              </p:ext>
            </p:extLst>
          </p:nvPr>
        </p:nvGraphicFramePr>
        <p:xfrm>
          <a:off x="1063176" y="1179030"/>
          <a:ext cx="10403578" cy="573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92778">
                  <a:extLst>
                    <a:ext uri="{9D8B030D-6E8A-4147-A177-3AD203B41FA5}">
                      <a16:colId xmlns:a16="http://schemas.microsoft.com/office/drawing/2014/main" val="35789033"/>
                    </a:ext>
                  </a:extLst>
                </a:gridCol>
                <a:gridCol w="5210800">
                  <a:extLst>
                    <a:ext uri="{9D8B030D-6E8A-4147-A177-3AD203B41FA5}">
                      <a16:colId xmlns:a16="http://schemas.microsoft.com/office/drawing/2014/main" val="1461129318"/>
                    </a:ext>
                  </a:extLst>
                </a:gridCol>
              </a:tblGrid>
              <a:tr h="5250345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унижать ребёнка;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угрожать;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злоупотреблять нравоучениями;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злоупотреблять обещаниями;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чрезмерно опекать;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требовать того, что не соответствует возрасту и возможностям ребёнка;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лишать ребёнка права оставаться ребёнком;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приклеивать ребёнку ярлыки;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следует строить воспитание на запретах;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ru-RU" sz="2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сравнивать ребёнка с другими детьми;</a:t>
                      </a: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говорить плохо о ребёнке в присутствии других людей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начинать разговоры с обвинений и не перебивать, когда ребёнок объясняет свои поступки.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ревновать сына или дочь к друзьям, принимайте из в своём доме и старайтесь познакомиться поближе.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следует давать негативную оценку объекту внимания подростка, даже если выбор Вам не по душе.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55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34393-FF93-4291-B5E6-773E94B9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362" y="0"/>
            <a:ext cx="9601200" cy="1485900"/>
          </a:xfrm>
        </p:spPr>
        <p:txBody>
          <a:bodyPr/>
          <a:lstStyle/>
          <a:p>
            <a:pPr algn="ctr"/>
            <a:r>
              <a:rPr lang="ru-RU" sz="4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Золотые правила воспитания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BD750-975E-410B-A5F2-3684EF28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711" y="951406"/>
            <a:ext cx="9788577" cy="5629275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>
                <a:solidFill>
                  <a:srgbClr val="0070C0"/>
                </a:solidFill>
              </a:rPr>
              <a:t>Любите своего ребенка, и пусть он никогда не усомнится в этом.</a:t>
            </a:r>
            <a:r>
              <a:rPr lang="en-US" sz="3400" dirty="0">
                <a:solidFill>
                  <a:srgbClr val="0070C0"/>
                </a:solidFill>
              </a:rPr>
              <a:t>                                 </a:t>
            </a:r>
            <a:endParaRPr lang="ru-RU" sz="3400" dirty="0">
              <a:solidFill>
                <a:srgbClr val="0070C0"/>
              </a:solidFill>
            </a:endParaRPr>
          </a:p>
          <a:p>
            <a:r>
              <a:rPr lang="ru-RU" sz="3400" dirty="0">
                <a:solidFill>
                  <a:srgbClr val="0070C0"/>
                </a:solidFill>
              </a:rPr>
              <a:t>Принимайте ребенка таким, какой он есть, со всеми достоинствами и недостатками.</a:t>
            </a:r>
          </a:p>
          <a:p>
            <a:r>
              <a:rPr lang="ru-RU" sz="3400" dirty="0">
                <a:solidFill>
                  <a:srgbClr val="0070C0"/>
                </a:solidFill>
              </a:rPr>
              <a:t>Опирайтесь на лучшее в ребенке, верьте в его возможности.</a:t>
            </a:r>
          </a:p>
          <a:p>
            <a:r>
              <a:rPr lang="ru-RU" sz="3400" dirty="0">
                <a:solidFill>
                  <a:srgbClr val="0070C0"/>
                </a:solidFill>
              </a:rPr>
              <a:t>Стремитесь понять своего ребенка, чаще ставьте себя на его место.</a:t>
            </a:r>
            <a:r>
              <a:rPr lang="en-US" sz="3400" dirty="0">
                <a:solidFill>
                  <a:srgbClr val="0070C0"/>
                </a:solidFill>
              </a:rPr>
              <a:t> </a:t>
            </a:r>
            <a:endParaRPr lang="ru-RU" sz="3400" dirty="0">
              <a:solidFill>
                <a:srgbClr val="0070C0"/>
              </a:solidFill>
            </a:endParaRPr>
          </a:p>
          <a:p>
            <a:r>
              <a:rPr lang="ru-RU" sz="3400" dirty="0">
                <a:solidFill>
                  <a:srgbClr val="0070C0"/>
                </a:solidFill>
              </a:rPr>
              <a:t>Создайте условия для успеха ребенка: дайте ему возможность почувствовать себя сильным, умелым, удачливым.</a:t>
            </a:r>
            <a:r>
              <a:rPr lang="en-US" sz="3400" dirty="0">
                <a:solidFill>
                  <a:srgbClr val="0070C0"/>
                </a:solidFill>
              </a:rPr>
              <a:t> </a:t>
            </a:r>
            <a:endParaRPr lang="ru-RU" sz="3400" dirty="0">
              <a:solidFill>
                <a:srgbClr val="0070C0"/>
              </a:solidFill>
            </a:endParaRPr>
          </a:p>
          <a:p>
            <a:r>
              <a:rPr lang="ru-RU" sz="3400" dirty="0">
                <a:solidFill>
                  <a:srgbClr val="0070C0"/>
                </a:solidFill>
              </a:rPr>
              <a:t>Не пытайтесь реализовывать в ребенке свои несбывшиеся мечты и желания.</a:t>
            </a:r>
            <a:r>
              <a:rPr lang="en-US" sz="3400" dirty="0">
                <a:solidFill>
                  <a:srgbClr val="0070C0"/>
                </a:solidFill>
              </a:rPr>
              <a:t> </a:t>
            </a:r>
            <a:endParaRPr lang="ru-RU" sz="3400" dirty="0">
              <a:solidFill>
                <a:srgbClr val="0070C0"/>
              </a:solidFill>
            </a:endParaRPr>
          </a:p>
          <a:p>
            <a:r>
              <a:rPr lang="ru-RU" sz="3400" dirty="0">
                <a:solidFill>
                  <a:srgbClr val="0070C0"/>
                </a:solidFill>
              </a:rPr>
              <a:t>Помните, что воспитывают не слова, а личный пример.</a:t>
            </a:r>
            <a:r>
              <a:rPr lang="en-US" sz="3400" dirty="0">
                <a:solidFill>
                  <a:srgbClr val="0070C0"/>
                </a:solidFill>
              </a:rPr>
              <a:t> </a:t>
            </a:r>
            <a:endParaRPr lang="ru-RU" sz="3400" dirty="0">
              <a:solidFill>
                <a:srgbClr val="0070C0"/>
              </a:solidFill>
            </a:endParaRPr>
          </a:p>
          <a:p>
            <a:r>
              <a:rPr lang="ru-RU" sz="3400" dirty="0">
                <a:solidFill>
                  <a:srgbClr val="0070C0"/>
                </a:solidFill>
              </a:rPr>
              <a:t>Не сравнивайте своего ребенка с другими детьми, особенно не ставьте их в пример. Помните, что каждый ребенок неповторим и уникален.</a:t>
            </a:r>
            <a:r>
              <a:rPr lang="en-US" sz="3400" dirty="0">
                <a:solidFill>
                  <a:srgbClr val="0070C0"/>
                </a:solidFill>
              </a:rPr>
              <a:t> </a:t>
            </a:r>
            <a:endParaRPr lang="ru-RU" sz="3400" dirty="0">
              <a:solidFill>
                <a:srgbClr val="0070C0"/>
              </a:solidFill>
            </a:endParaRPr>
          </a:p>
          <a:p>
            <a:r>
              <a:rPr lang="ru-RU" sz="3400" dirty="0">
                <a:solidFill>
                  <a:srgbClr val="0070C0"/>
                </a:solidFill>
              </a:rPr>
              <a:t>Не рассчитывайте на то, что ребенок вырастет таким, как вы хотите.</a:t>
            </a:r>
            <a:r>
              <a:rPr lang="en-US" sz="3400" dirty="0">
                <a:solidFill>
                  <a:srgbClr val="0070C0"/>
                </a:solidFill>
              </a:rPr>
              <a:t> </a:t>
            </a:r>
            <a:endParaRPr lang="ru-RU" sz="3400" dirty="0">
              <a:solidFill>
                <a:srgbClr val="0070C0"/>
              </a:solidFill>
            </a:endParaRPr>
          </a:p>
          <a:p>
            <a:r>
              <a:rPr lang="ru-RU" sz="3400" dirty="0">
                <a:solidFill>
                  <a:srgbClr val="0070C0"/>
                </a:solidFill>
              </a:rPr>
              <a:t>Помните, что ответственность за воспитание ребенка несете именно вы.</a:t>
            </a:r>
            <a:r>
              <a:rPr lang="en-US" sz="3400" dirty="0">
                <a:solidFill>
                  <a:srgbClr val="0070C0"/>
                </a:solidFill>
              </a:rPr>
              <a:t> </a:t>
            </a:r>
            <a:endParaRPr lang="ru-RU" sz="3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880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9EFF6-DC35-4090-9D3B-9335E855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13" y="0"/>
            <a:ext cx="9601200" cy="121443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ЕСЛИ для Вас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8B4342-EA65-43E8-9F85-E9473A88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828676"/>
            <a:ext cx="7286625" cy="625792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ре­бен­ка час­то кри­ти­ку­ют – он учит­ся осуж­дать.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ре­бен­ка час­то хва­лят – он учит­ся оце­ни­вать.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ре­бен­ку де­мон­ст­ри­ру­ют враж­деб­ность – он учит­ся агрессивности.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 ре­бен­ком чест­ны – он учит­ся спра­вед­ли­вос­ти.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ре­бен­ка час­то вы­сме­и­ва­ют – он становится замкнутым.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ре­бе­нок жи­вет с чувст­вом без­опас­нос­ти – он учит­ся ве­рить.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ре­бен­ка час­то по­зо­рят – он учит­ся чувст­во­вать се­бя ви­но­ва­тым.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ре­бен­ка час­то одоб­ря­ют – он учит­ся хо­ро­шо к се­бе от­но­сить­ся.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 ре­бен­ку час­то бы­ва­ют сни­схо­ди­тель­ны – он учит­ся быть тер­пе­ли­вым.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ре­бен­ка час­то под­бад­ри­ва­ют – он при­о­бре­та­ет уве­рен­ность в се­бе.</a:t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ре­бе­нок жи­вет в ат­мо­сфе­ре друж­бы и чувст­ву­ет се­бя не­об­хо­ди­мым – он учит­ся на­хо­дить в этом ми­ре любовь.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6DC518-2AC7-49D2-84A2-559BA41AA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6228" r="-1"/>
          <a:stretch/>
        </p:blipFill>
        <p:spPr>
          <a:xfrm>
            <a:off x="7815262" y="1900238"/>
            <a:ext cx="4086225" cy="387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70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35814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 беспокойный подросток», Роберт и Джин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Байярд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говорить, чтобы подростки слушали, и как слушать, чтобы подростки говорили»,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Эйлен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Мазлиш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4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A176C-2B28-4309-9E28-7F4E0FAD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988" y="757237"/>
            <a:ext cx="9601200" cy="1485900"/>
          </a:xfrm>
        </p:spPr>
        <p:txBody>
          <a:bodyPr/>
          <a:lstStyle/>
          <a:p>
            <a:r>
              <a:rPr lang="ru-RU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D5FBF7-4695-42A0-A267-1E529F3C1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1628776"/>
            <a:ext cx="5191125" cy="4572000"/>
          </a:xfrm>
        </p:spPr>
      </p:pic>
    </p:spTree>
    <p:extLst>
      <p:ext uri="{BB962C8B-B14F-4D97-AF65-F5344CB8AC3E}">
        <p14:creationId xmlns:p14="http://schemas.microsoft.com/office/powerpoint/2010/main" val="101334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https://pravlife.org/sites/default/files/field/image/2019.08.27/323242.b.jpg">
            <a:extLst>
              <a:ext uri="{FF2B5EF4-FFF2-40B4-BE49-F238E27FC236}">
                <a16:creationId xmlns:a16="http://schemas.microsoft.com/office/drawing/2014/main" id="{1F72DB6A-D1ED-4848-8AF9-86C4D59582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1638300"/>
            <a:ext cx="5393674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17AC34-12F3-42CF-AD33-4FE90EFB622B}"/>
              </a:ext>
            </a:extLst>
          </p:cNvPr>
          <p:cNvSpPr/>
          <p:nvPr/>
        </p:nvSpPr>
        <p:spPr>
          <a:xfrm>
            <a:off x="6779789" y="592645"/>
            <a:ext cx="50203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Подростковый возраст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сложный и во многом противоречивый период жизни ребенка. Резкие изменения, происходящие в физическом и психологическом облике, особенно бросаются в глаза родителям. Подростковый возраст — период кризиса, открытий, становления ценностей, мировоззрения в развитии личности ребенка.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9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D03A1-E98C-4F50-8C7A-C151129B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89" y="17145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подросткового возраста можно выделить такие характерные черты: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42E2D-B025-447F-85CA-8B7FA966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657" y="1378858"/>
            <a:ext cx="9601200" cy="530769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демонстративность во всем (поведение, внешний вид);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нестабильность (импульсивность, перепады настроения, повышенная ранимость, обидчивость);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бурный рост, развитие и перестройка организма, неравномерность физического развития;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чувствительность к оценке посторонних;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принятии сверстниками;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 противопоставить себя взрослым, отстаивать свою независимость и права;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родительского авторитета; 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бунт против контроля со стороны взрослых и одновременно потребность в руководстве и ожидание поддержки;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1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D27D-716B-47AE-AA57-EB8331A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17" y="24765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конфликтов и способы их преодоления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7B72BE-0596-44B3-8C86-C3E82775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061" y="1848677"/>
            <a:ext cx="9601200" cy="4761673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неустойчивого родительского восприятия.</a:t>
            </a:r>
          </a:p>
          <a:p>
            <a:pPr marL="0" indent="0">
              <a:buNone/>
            </a:pP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осознайте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противоречивость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погасите в себе недовольство и раздражение;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оценивайте достоинства и недостатки подростка;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сбалансируйте систему обязанностей и прав.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90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8D995-430E-4451-8868-E12D75BB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4788"/>
            <a:ext cx="9601200" cy="1485900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Диктатура родителей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9EE9C-E4F7-41A2-B3B4-36596A83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838" y="1166813"/>
            <a:ext cx="5029200" cy="6005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входите в комнату без стука или в отсутствие хозяина;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трогайте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подслушивайте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оставьте за подростком право выбора друзей, одежды, музыки;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наказывайте физически, не унижайте.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D12075-8816-473E-A47F-7C2909EA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61" y="1681162"/>
            <a:ext cx="5613577" cy="373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3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068F7-AAB3-403C-9EDC-6BF61EEE4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92" y="2870007"/>
            <a:ext cx="4748776" cy="301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0E135-B5CA-4B48-868F-7E093A18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504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Мирное сосуществование – открытый конфликт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3C94E-00E0-418E-A70D-DF7A4A987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01077"/>
            <a:ext cx="9844088" cy="4671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поменяйте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тактику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систему запретов и включитесь сами в жизнь подростка;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ему участвовать в жизни семьи;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семейный совет, на котором бы решались многие проблемы всей семьи.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46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F5DC3-846A-4065-AB37-17E70AB81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94854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опеки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39B715-E576-44E9-B273-8ABE81F36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5455"/>
            <a:ext cx="9601200" cy="5153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отказывайтесь от контроля, но сведите опеку к минимуму;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требуйте от ребенка правильных поступков, примите его таким, какой он есть;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помогайте, но не решайте за него все проблемы;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стимулируйте общение ребёнка со сверстниками;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дозируйте опеку, похвалу и порицание.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8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596A4-FCEC-4FBA-BB84-8215ED21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родительской </a:t>
            </a:r>
            <a:r>
              <a:rPr lang="ru-RU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73138-49F8-4BFC-A010-C743667E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39091"/>
            <a:ext cx="9601200" cy="5818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en-US" sz="35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измените отношение к своему ребенку;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терпимее к недостаткам подростка;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доверие и уважение ребенка к самому себе;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и развивайте в ребенке те достоинства, которые свойственны его натуре;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унижайте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вступайте в бесконечные споры, не допускайте молчаливой, «холодной» войны;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уверьте ребенка в том, что вы всегда будете его любить, что гордитесь тем-то и тем-то, чего в вас недостает;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поймите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95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191F2-F455-4EB1-91D4-21603E60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2924"/>
            <a:ext cx="9601200" cy="157535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80846-1DF2-494F-B80F-B48E44BD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8276"/>
            <a:ext cx="9601200" cy="4089124"/>
          </a:xfrm>
        </p:spPr>
        <p:txBody>
          <a:bodyPr/>
          <a:lstStyle/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ограждайте ребенка от горестей и радостей взрослого человека, а делайте соучастниками ваших переживаний.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смело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давая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доступные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запугивайте, не сгущайте краски, поделитесь своими надеждами;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должно быть общее: и радость, и слезы, и смех;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участие во всех советах, решениях семьи;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 поощрения обсуждаются вместе, ребенок тоже высказывает свое мнение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851190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637</TotalTime>
  <Words>711</Words>
  <Application>Microsoft Office PowerPoint</Application>
  <PresentationFormat>Широкоэкранный</PresentationFormat>
  <Paragraphs>105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Times New Roman</vt:lpstr>
      <vt:lpstr>Wingdings</vt:lpstr>
      <vt:lpstr>Обрезка</vt:lpstr>
      <vt:lpstr>Взаимодействие подросткового возраста: как стать идеальным родителем</vt:lpstr>
      <vt:lpstr>Презентация PowerPoint</vt:lpstr>
      <vt:lpstr>Для подросткового возраста можно выделить такие характерные черты:  </vt:lpstr>
      <vt:lpstr>Типы конфликтов и способы их преодоления </vt:lpstr>
      <vt:lpstr>Диктатура родителей </vt:lpstr>
      <vt:lpstr>Мирное сосуществование – открытый конфликт </vt:lpstr>
      <vt:lpstr>Конфликт опеки </vt:lpstr>
      <vt:lpstr>Конфликт родительской авторитетности </vt:lpstr>
      <vt:lpstr>Оптимальный тип семьи – партнерство</vt:lpstr>
      <vt:lpstr>Как построить разговор с подростком? </vt:lpstr>
      <vt:lpstr>Цель воспитания – научить наших детей обходиться без нас. </vt:lpstr>
      <vt:lpstr>Чего НЕ следует делать родителям в отношении подростка</vt:lpstr>
      <vt:lpstr>Золотые правила воспитания </vt:lpstr>
      <vt:lpstr>11 ЕСЛИ для Вас</vt:lpstr>
      <vt:lpstr>Рекомендуемая литература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подросткового возраста: как стать идеальным родителем</dc:title>
  <dc:creator>Пользователь</dc:creator>
  <cp:lastModifiedBy>Comlab</cp:lastModifiedBy>
  <cp:revision>35</cp:revision>
  <dcterms:created xsi:type="dcterms:W3CDTF">2022-03-09T08:34:51Z</dcterms:created>
  <dcterms:modified xsi:type="dcterms:W3CDTF">2022-04-29T08:37:39Z</dcterms:modified>
</cp:coreProperties>
</file>