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2" r:id="rId4"/>
    <p:sldId id="281" r:id="rId5"/>
    <p:sldId id="280" r:id="rId6"/>
    <p:sldId id="279" r:id="rId7"/>
    <p:sldId id="261" r:id="rId8"/>
    <p:sldId id="283" r:id="rId9"/>
    <p:sldId id="260" r:id="rId10"/>
    <p:sldId id="278" r:id="rId11"/>
    <p:sldId id="274" r:id="rId12"/>
    <p:sldId id="277" r:id="rId13"/>
    <p:sldId id="275" r:id="rId14"/>
    <p:sldId id="272" r:id="rId15"/>
    <p:sldId id="273" r:id="rId16"/>
    <p:sldId id="271" r:id="rId17"/>
    <p:sldId id="270" r:id="rId18"/>
    <p:sldId id="269" r:id="rId19"/>
    <p:sldId id="268" r:id="rId20"/>
    <p:sldId id="49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6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B2A922-3043-4805-A5C5-C5325579C3FA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C070EC-6410-4852-A802-A28A383D0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F8CF55-95F3-4721-8AA5-267855DBA0F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9A326F-95AB-44CA-823B-6545DBBCA5F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23B96C-A8FB-48AF-940C-7705A778200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73F8D2-F1A6-43DC-9CD1-671C2175702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66DEFE-BF81-4CA0-94EF-F945A44CA72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D83D5F-39BF-43DF-9DEF-DC2010102F9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293719-4C71-48E2-9EA9-1448F2D31BC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5BE57-35CC-41F5-84BD-4432481A92E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9E61C0-2221-4FF3-A0B5-AF1A255AEB6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813504-6C77-446A-9AD3-9AA66F520D9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9EDA79-F2CB-4E83-A51C-28FE022F85B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20A4FA-AF01-4EBD-BF79-0040C795E2B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094D60-C4AE-43ED-8CE8-DA62F06C4AA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11DC6E-70FE-48B1-A55D-B336DC6A9C1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38D52D-D350-4BED-B8E9-CE6D1695593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E2F066-1C08-4DE6-BA16-33F9B8A0E15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5125C6-C425-42D7-A79F-C00A9874853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017CEA-E242-4250-B621-4BE4AE6D982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77F3B9-0F3E-4316-8F61-A2C3431DF02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30002E-8DE2-40DB-AB18-1B069313C1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4E7EF-0F85-4C43-AB5C-9BD7E036B160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B1259-E97E-4C0E-80CA-84AF00726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98C0A-BD1A-493A-89AB-0BACDE8C0960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4A76E-8F5B-4154-AFD7-5C732F8AC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C2231-7152-4696-99D2-1A27DAAA2771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47250-A45F-4707-BB47-F84688266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2120D-66CD-4BF4-8339-1D741F458B22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06E91-4F32-4CD8-B410-2E85BDC93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67DF8-8BFF-4776-88A2-EF7522575760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C633F-C75B-472D-AC47-1C34DE2BC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AB46F-920D-474C-9881-7FC88BBF033B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4FC0-5092-466B-B684-87FAA869F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43175-2F38-458D-8661-28379948760A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F8A0D-6666-425E-835F-B2F3B8F5B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9ED33-F6F6-4C4C-8FF6-2120BCF5E769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2C108-6ACC-4775-98AC-66C327EAD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55A13-0499-4CAC-A53D-D339067E0425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8EC72-0A46-46E9-A758-A26507936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CF6AA-CBB6-4182-AEA4-3A2A0C71E55B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84BF6-2CB6-4D34-87BC-50E6EB0EB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5A1CD-665A-491D-AD50-C29038289246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FDF21-DCE1-484E-8964-4DC909436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6E8D8F-6967-4E0B-9AB5-899D5F7689D5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68F4DF-E326-4986-9795-6B4F6E7D1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9624" y="533400"/>
            <a:ext cx="848957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  <a:latin typeface="+mn-lt"/>
              </a:rPr>
              <a:t>ГУО «Социально-педагогический центр Поставского района»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5000" endA="50" endPos="85000" dist="60007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5000" endA="50" endPos="85000" dist="60007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5000" endA="50" endPos="85000" dist="60007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  <a:latin typeface="+mn-lt"/>
              </a:rPr>
              <a:t>Проблемы дружбы и Любви в подростковом возрасте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5000" endA="50" endPos="85000" dist="60007" dir="5400000" sy="-100000" algn="bl" rotWithShape="0"/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5000" endA="50" endPos="85000" dist="60007" dir="5400000" sy="-100000" algn="bl" rotWithShape="0"/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5000" endA="50" endPos="85000" dist="60007" dir="5400000" sy="-100000" algn="bl" rotWithShape="0"/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  <a:latin typeface="+mn-lt"/>
              </a:rPr>
              <a:t>Подготовил заведующий отделом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  <a:latin typeface="+mn-lt"/>
              </a:rPr>
              <a:t>Е.А.анкудович</a:t>
            </a: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5000" endA="50" endPos="85000" dist="60007" dir="5400000" sy="-100000" algn="bl" rotWithShape="0"/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5000" endA="50" endPos="85000" dist="60007" dir="5400000" sy="-100000" algn="bl" rotWithShape="0"/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5000" endA="50" endPos="85000" dist="60007" dir="5400000" sy="-100000" algn="bl" rotWithShape="0"/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5000" endA="50" endPos="85000" dist="60007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  <a:latin typeface="+mn-lt"/>
              </a:rPr>
              <a:t>Отдел поддержки семей принявших на воспитание детей-сирот, детей, оставшихся без попечения родителей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5000" endA="50" endPos="85000" dist="60007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696200" cy="1066800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Несчастной любовь делает не только отсутствие взаимности</a:t>
            </a:r>
            <a:r>
              <a:rPr lang="ru-RU" sz="3200" b="1" dirty="0" smtClean="0">
                <a:solidFill>
                  <a:srgbClr val="FFFF00"/>
                </a:solidFill>
              </a:rPr>
              <a:t>. </a:t>
            </a: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11269" name="Содержимое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800599"/>
          </a:xfrm>
        </p:spPr>
        <p:txBody>
          <a:bodyPr/>
          <a:lstStyle/>
          <a:p>
            <a:pPr eaLnBrk="1" hangingPunct="1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отношения подростков огромную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играет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неприятие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особенно в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категоричной форме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случается, что родители протестуют чтобы их умница – дочь встречалась с юношей – хулиганом. 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Давно известно, что, так называемые, плохие мальчики вызывают большой интерес у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девушек.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 собой, что если родители будут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 выражать свой протест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чем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незамедлительно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последует буря негодования в ответ со стороны сына или дочери.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>
                <a:solidFill>
                  <a:srgbClr val="FF0000"/>
                </a:solidFill>
              </a:rPr>
              <a:t>Подросток замкнется в себе, перестанет общаться с близкими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Советы родителям</a:t>
            </a:r>
            <a:endParaRPr lang="ru-RU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12292" name="Содержимое 2"/>
          <p:cNvSpPr>
            <a:spLocks noGrp="1"/>
          </p:cNvSpPr>
          <p:nvPr>
            <p:ph idx="1"/>
          </p:nvPr>
        </p:nvSpPr>
        <p:spPr>
          <a:xfrm>
            <a:off x="228600" y="1570038"/>
            <a:ext cx="8686800" cy="4906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отталкивать подростка, если он решил поделиться;</a:t>
            </a:r>
          </a:p>
          <a:p>
            <a:pPr marL="0" indent="0" eaLnBrk="1" hangingPunct="1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 коем случае не смеяться над ним;</a:t>
            </a:r>
          </a:p>
          <a:p>
            <a:pPr marL="0" indent="0" eaLnBrk="1" hangingPunct="1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подвергать жесткой критике избранника;</a:t>
            </a:r>
          </a:p>
          <a:p>
            <a:pPr marL="0" indent="0" eaLnBrk="1" hangingPunct="1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отговаривайте, не разубеждайте, не запрещайте, не говорите  о том, что это пройдет, и тем более не относитесь к этому равнодушно;</a:t>
            </a:r>
          </a:p>
          <a:p>
            <a:pPr marL="0" indent="0" eaLnBrk="1" hangingPunct="1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асскажите о своей первой любви;</a:t>
            </a:r>
          </a:p>
          <a:p>
            <a:pPr marL="0" indent="0" eaLnBrk="1" hangingPunct="1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позвольте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подростку самостоятельно разобраться в объекте своей привязанности, и если у него наступит разочарование в своих чувствах, пусть оно исходит не от вас, а от него самого. Он почувствует, что способен самостоятельно разбираться в ситуации и принимать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решения.</a:t>
            </a:r>
            <a:endParaRPr lang="ru-RU" sz="2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Documents and Settings\Администратор\Рабочий стол\Любовь\vetton_ru_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2598" y="104775"/>
            <a:ext cx="2197101" cy="16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417638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Н</a:t>
            </a:r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есколько правил для родителей</a:t>
            </a:r>
            <a:endParaRPr lang="ru-RU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502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Любовные свидания не под запретом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(не запрещайте совсем, но резко ограничивайте время свидания)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превышайте свои полномочия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(не нужно пытать подростка расспросами, пусть он сам выберет более подходящий момент для раскрытия своей тайны)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чистоты любовных отношений;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(постараться поддержать детей, не позволять никому вмешиваться в их отношения)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о последствиях интимных отношений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 стесняйтесь говорить о том, как важно пользоваться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контрацепции)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Documents and Settings\Администратор\Рабочий стол\Любовь\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1786" y="4847665"/>
            <a:ext cx="2668073" cy="19050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5364" name="Содержимое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58213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altLang="en-US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Дружба </a:t>
            </a:r>
            <a:r>
              <a:rPr lang="ru-RU" altLang="en-US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en-US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важнейший </a:t>
            </a:r>
            <a:r>
              <a:rPr lang="ru-RU" altLang="en-US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эмоциональной </a:t>
            </a:r>
            <a:r>
              <a:rPr lang="ru-RU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привязанности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межличностных отношений </a:t>
            </a:r>
            <a:r>
              <a:rPr lang="ru-RU" altLang="en-US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юношеского возраста.</a:t>
            </a: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четыре основных вида дружбы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Слияние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такой дружбе сама по себе дружба отходит на второй план, так как сочетается с какой-нибудь другой социальной ролью. Например, принято считать, что родственники должны дружить друг с другом и помогать по возможности.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Замещение.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вид дружбы наиболее яркий. Она возникает в случае, когда дружащие люди чувствуют в себе потребность в компенсации каких-то недостающих ролей. Больше всего доверия между такими людьми появляется тогда, когда они ни при каких условиях не могут проявить себя в общественной жизни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ru-RU" altLang="en-US" sz="24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6629400"/>
          </a:xfrm>
        </p:spPr>
        <p:txBody>
          <a:bodyPr rtlCol="0">
            <a:normAutofit/>
          </a:bodyPr>
          <a:lstStyle/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 стороны такие дружеские отношения выглядят наиболее рационально. У друзей здесь четкие и строго разграниченные функции. Допустим, с одним из своих друзей ты будешь делиться переживаниями, удачами и мыслями, с другим — ходить играть в футбол, с третьим — обсуждать что-либо.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этих отношениях дружба может оказывать достаточно сильное влияние на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межличностные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даже семейные отношения. Это далеко не всегда может быть положительное влияние.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gymn2.vileyka-edu.gov.by/files/00587/obj/140/22023/ico/3333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62400"/>
            <a:ext cx="38862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Р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оль дружбы.</a:t>
            </a: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16388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00600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По мнению</a:t>
            </a:r>
            <a:r>
              <a:rPr lang="ru-RU" sz="2400" dirty="0"/>
              <a:t> </a:t>
            </a:r>
            <a:r>
              <a:rPr lang="ru-RU" sz="2400" dirty="0" smtClean="0"/>
              <a:t>подростков</a:t>
            </a:r>
            <a:r>
              <a:rPr lang="ru-RU" sz="2400" b="1" dirty="0" smtClean="0"/>
              <a:t>, друг </a:t>
            </a:r>
            <a:r>
              <a:rPr lang="ru-RU" sz="2400" dirty="0"/>
              <a:t>– это идеальный человек, воплощающий в себе все самое лучшее и </a:t>
            </a:r>
            <a:r>
              <a:rPr lang="ru-RU" sz="2400" b="1" dirty="0"/>
              <a:t>ради которого можно даже пойти </a:t>
            </a:r>
            <a:r>
              <a:rPr lang="ru-RU" sz="2400" b="1" dirty="0" smtClean="0"/>
              <a:t>на жертву.</a:t>
            </a:r>
          </a:p>
          <a:p>
            <a:pPr eaLnBrk="1" hangingPunct="1"/>
            <a:r>
              <a:rPr lang="ru-RU" sz="2400" dirty="0" smtClean="0"/>
              <a:t>Подросток </a:t>
            </a:r>
            <a:r>
              <a:rPr lang="ru-RU" sz="2400" dirty="0"/>
              <a:t>постоянно находится в поиске общения и всегда открыт для контакта. Поэтому, если не получается дружить с тем, с кем хочется, или в результате какого-нибудь конфликта возникает охлаждение во взаимоотношениях, </a:t>
            </a:r>
            <a:r>
              <a:rPr lang="ru-RU" sz="2400" b="1" dirty="0"/>
              <a:t>подросток может пойти на случайные связи, лишь бы только не остаться </a:t>
            </a:r>
            <a:r>
              <a:rPr lang="ru-RU" sz="2400" dirty="0"/>
              <a:t>в одиночестве.</a:t>
            </a:r>
            <a:endParaRPr lang="en-US" sz="2400" dirty="0"/>
          </a:p>
          <a:p>
            <a:pPr eaLnBrk="1" hangingPunct="1"/>
            <a:endParaRPr lang="ru-RU" dirty="0" smtClean="0"/>
          </a:p>
        </p:txBody>
      </p:sp>
      <p:pic>
        <p:nvPicPr>
          <p:cNvPr id="6" name="Picture 2" descr="Друзья на первом месте?! Родителям о подростках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4789074"/>
            <a:ext cx="2819400" cy="187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8458200" cy="5745163"/>
          </a:xfrm>
        </p:spPr>
        <p:txBody>
          <a:bodyPr/>
          <a:lstStyle/>
          <a:p>
            <a:pPr algn="just" eaLnBrk="1" hangingPunct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дружеским взаимоотношениям,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утверждается как личность, укрепляет свои позиции во взрослом мире, участвует в своеобразных психотерапевтических сеансах 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эмоциональную поддержку.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проявлением дружеской психотерапии является общение «с глазу на глаз» и по телефону. Занимает подобное общение около 3–4 часов по будням и до 9 часов в выходные дни. Несмотря на то, что, по мнению многих родителей, это разговор как бы «ни о чем», психологически он важнее любой содержательной беседы в данном возрасте. Однако безграничная открытость, откровенность и доверительность этих отношений нередко приносят и отрицательные последствия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https://pbs.twimg.com/profile_images/950798253200732161/gU7pabl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57800"/>
            <a:ext cx="1439068" cy="14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627529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Другом иногда может быть взрослый человек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Выбор старшего друга выражает потребность в примере, опеке, руководстве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«Старший друг может служить образцом»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«Может поделиться опытом, рассказать о том чего подросток не знает»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«На него можно положиться».</a:t>
            </a:r>
          </a:p>
          <a:p>
            <a:pPr eaLnBrk="1" hangingPunct="1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Дружба подростка с взрослым человеком,</a:t>
            </a:r>
          </a:p>
          <a:p>
            <a:pPr marL="0" indent="0" eaLnBrk="1" hangingPunct="1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требует внимания и контроля </a:t>
            </a:r>
          </a:p>
          <a:p>
            <a:pPr marL="0" indent="0" eaLnBrk="1" hangingPunct="1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родителей.</a:t>
            </a:r>
          </a:p>
          <a:p>
            <a:pPr eaLnBrk="1" hangingPunct="1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 descr="https://sun9-31.userapi.com/impf/c625421/v625421982/51ca1/a9-16uscDqs.jpg?size=604x543&amp;quality=96&amp;sign=028eec610b0ab1ecdccbb544607877ef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317" y="2563906"/>
            <a:ext cx="3081283" cy="27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12838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Рекомендации родителям</a:t>
            </a: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754563"/>
          </a:xfrm>
        </p:spPr>
        <p:txBody>
          <a:bodyPr rtlCol="0"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 своего ребенка дружить с другими детьми, не обрекайте его на одиночество.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ребенок-отличник или двоечник, подвижный или медлительный, атлет или рохля - он может быть другом вашему ребенку и поэтому заслуживает уважения с вашей стороны.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Цените друзей вашего ребенка не с позиции возможностей их родителей, а с позиции их отношения к вашему ребенку. Всякая ценность в них самих.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Собственным отношением к друзьям учите своего ребенка ценить друзей.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показать своему ребенку достоинства его друзей, а не недостатки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381000" y="228600"/>
            <a:ext cx="8458200" cy="6324600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Приглашайте друзей своего ребенка в дом, общайтесь с ними.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дружба детства, которая будет поддержана вами, возможно, станет опорой вашего ребенка во взрослой жизни.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 своего ребенка быть честным с друзьями и не искать выгоды от дружбы.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Учитесь быть своему ребенку другом.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ваш ребенок доверяет вам свои тайны как друзьям, не шантажируйте его ими.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Критикуйте, не унижая, а поддерживая.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Поддерживайте в своем ребенке желание делать друзьям приятное.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допускайте предательства ребенка по отношению к друзьям. Маленькая подлость рождает большую.</a:t>
            </a:r>
          </a:p>
          <a:p>
            <a:pPr eaLnBrk="1" hangingPunct="1"/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0" y="8965"/>
            <a:ext cx="9144000" cy="6696635"/>
          </a:xfrm>
        </p:spPr>
        <p:txBody>
          <a:bodyPr/>
          <a:lstStyle/>
          <a:p>
            <a:pPr eaLnBrk="1" hangingPunct="1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подросткового возраста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исключительная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 межличностного общения для личностного развития и эмоционального благополучия.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Причем как ни важны для подростков и юношей коллективные отношения, все равно в группе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личные симпатии, которые приводят к дружбе, а возможно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любви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ru-RU" altLang="en-US" b="1" dirty="0">
                <a:solidFill>
                  <a:srgbClr val="FF0000"/>
                </a:solidFill>
              </a:rPr>
              <a:t> </a:t>
            </a:r>
            <a:r>
              <a:rPr lang="ru-RU" altLang="en-US" b="1" dirty="0" smtClean="0">
                <a:solidFill>
                  <a:srgbClr val="FF0000"/>
                </a:solidFill>
              </a:rPr>
              <a:t>     </a:t>
            </a:r>
            <a:endParaRPr lang="ru-RU" sz="2400" dirty="0" smtClean="0"/>
          </a:p>
        </p:txBody>
      </p:sp>
      <p:pic>
        <p:nvPicPr>
          <p:cNvPr id="5" name="Picture 4" descr="0b1a797fbae74008a8e704efc02193f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530" y="2880096"/>
            <a:ext cx="3555669" cy="336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066800" y="533400"/>
            <a:ext cx="7696200" cy="548640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en-US" sz="2400" b="1" dirty="0"/>
              <a:t>Литература</a:t>
            </a:r>
            <a:r>
              <a:rPr lang="ru-RU" altLang="en-US" sz="2400" b="1" dirty="0" smtClean="0"/>
              <a:t>:</a:t>
            </a:r>
          </a:p>
          <a:p>
            <a:r>
              <a:rPr lang="ru-RU" alt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Валеева А.И., Ванюхина Н.В.// Любовь и дружба в подростковом и юношеском возрасте// </a:t>
            </a:r>
            <a:r>
              <a:rPr lang="en-US" alt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[</a:t>
            </a:r>
            <a:r>
              <a:rPr lang="ru-RU" alt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электронный источник</a:t>
            </a:r>
            <a:r>
              <a:rPr lang="en-US" alt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] </a:t>
            </a:r>
            <a:r>
              <a:rPr lang="ru-RU" alt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pravmisl.ru</a:t>
            </a:r>
          </a:p>
          <a:p>
            <a:r>
              <a:rPr lang="ru-RU" alt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И.С. Кон., Психология юношеского возраста. 2004г.</a:t>
            </a:r>
          </a:p>
          <a:p>
            <a:r>
              <a:rPr lang="ru-RU" altLang="en-US" sz="2400" b="1" i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М.Е.Хилько</a:t>
            </a:r>
            <a:r>
              <a:rPr lang="ru-RU" alt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М.С Ткачева. Возрастная психология </a:t>
            </a:r>
            <a:r>
              <a:rPr lang="en-US" alt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[</a:t>
            </a:r>
            <a:r>
              <a:rPr lang="ru-RU" alt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краткий курс лекций, 2013г.</a:t>
            </a:r>
          </a:p>
          <a:p>
            <a:pPr>
              <a:buFontTx/>
              <a:buNone/>
            </a:pPr>
            <a:r>
              <a:rPr lang="ru-RU" alt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В.С. Мухина. Возрастная психология: Детство, отрочество, юность.2002</a:t>
            </a:r>
          </a:p>
          <a:p>
            <a:pPr marL="0" indent="0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3962400"/>
            <a:ext cx="8001000" cy="2362200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которых мальчишки не обращают внимания даже таким грубым образом, чувствуют себя так, будто их обделили, обидели, и стараются сами обратить на себя внимание, спровоцировать мальчиков на ответную реакцию</a:t>
            </a:r>
            <a:r>
              <a:rPr lang="ru-RU" sz="3100" b="1" i="1" dirty="0"/>
              <a:t>.</a:t>
            </a:r>
            <a:br>
              <a:rPr lang="ru-RU" sz="3100" b="1" i="1" dirty="0"/>
            </a:br>
            <a:r>
              <a:rPr lang="ru-RU" sz="3100" dirty="0" smtClean="0"/>
              <a:t>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1" y="228600"/>
            <a:ext cx="86418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раннем подростковом возрасте: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мальчиков,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поначалу, влечение к девочкам выражается в грубой форме.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за внешней грубостью часто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скрывается противоположное чувство, </a:t>
            </a:r>
          </a:p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т.к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умеют выразить симпатию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девочке.(дергают девчонок за волосы,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щиплют, толкают, бросают в них бумажками, обзывают)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1.bp.blogspot.com/_-BWjZakEi1g/TE1xrl8TLeI/AAAAAAAAAWs/bJbGJNLw_ZI/s1600/%C3%90%E2%80%98%C3%91%E2%82%AC%C3%90%C2%B0%C3%91%E2%80%9A+%C3%91%20+%C3%91%20%C3%90%C2%B5%C3%91%20%C3%91%E2%80%9A%C3%91%E2%82%AC%C3%90%C2%BE%C3%90%C2%B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1103646"/>
            <a:ext cx="1860021" cy="181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Появляется чувство </a:t>
            </a:r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взрослости</a:t>
            </a:r>
            <a:endParaRPr lang="ru-RU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7172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Подросток требует признания того, что на самом деле еще не сформировалось. Но именно поэтому он столь остро реагирует на любое ущемление педагогами, воспитателями и родителями его взрослой позиции: грубит или плачет, поступает вопреки установленным нормам и правилам,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курит или принимает алкоголь,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вступает в ранние сексуальные отношения, чтобы доказать свою взрослость.</a:t>
            </a:r>
          </a:p>
          <a:p>
            <a:pPr marL="0" lvl="0" indent="0"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6" name="Picture 2" descr="C:\Documents and Settings\Администратор\Рабочий стол\Любовь\7267_ext.jpg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6180279" y="4572001"/>
            <a:ext cx="2735121" cy="205134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Очень многие вопросы начинают волновать подростков в этот период</a:t>
            </a:r>
            <a:r>
              <a:rPr lang="ru-RU" sz="3200" b="1" dirty="0" smtClean="0">
                <a:solidFill>
                  <a:srgbClr val="C00000"/>
                </a:solidFill>
              </a:rPr>
              <a:t>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196" name="Содержимое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4906963"/>
          </a:xfrm>
        </p:spPr>
        <p:txBody>
          <a:bodyPr/>
          <a:lstStyle/>
          <a:p>
            <a:pPr marL="0" lvl="0" indent="0" eaLnBrk="1" hangingPunct="1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интерес к противоположному полу, пробы наладить взаимоотношения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подойти? 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чем разговаривать?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он (она) обо мне подумает? 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покажется ли ей (ему) со мной  скучно и неинтересно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eaLnBrk="1" hangingPunct="1">
              <a:buNone/>
            </a:pP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Волнуют вопросы своей внешности и привлекательности.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«Став подростком, ты приступаешь к ежеутренним мучениям у зеркала. … это же вообще не прыщ, это рог растет».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eaLnBrk="1" hangingPunct="1">
              <a:buNone/>
            </a:pPr>
            <a:r>
              <a:rPr lang="en-US" sz="2400" b="1" dirty="0">
                <a:solidFill>
                  <a:srgbClr val="C00000"/>
                </a:solidFill>
              </a:rPr>
              <a:t>  </a:t>
            </a:r>
            <a:r>
              <a:rPr lang="en-US" sz="2400" i="1" dirty="0" err="1">
                <a:solidFill>
                  <a:srgbClr val="C00000"/>
                </a:solidFill>
              </a:rPr>
              <a:t>Ди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 err="1">
                <a:solidFill>
                  <a:srgbClr val="C00000"/>
                </a:solidFill>
              </a:rPr>
              <a:t>Снайдер</a:t>
            </a:r>
            <a:endParaRPr lang="en-US" sz="2400" dirty="0">
              <a:solidFill>
                <a:srgbClr val="C00000"/>
              </a:solidFill>
            </a:endParaRPr>
          </a:p>
          <a:p>
            <a:pPr marL="0" indent="0" algn="r" eaLnBrk="1" hangingPunct="1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5859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Если у юноши или девушки ещё нет любви, могут возникать другие проблемы </a:t>
            </a: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9220" name="Содержимое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4196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подростки живут в ожидании любви, что может оказаться трагичным и болезненным переживанием</a:t>
            </a:r>
          </a:p>
          <a:p>
            <a:pPr eaLnBrk="1" hangingPunct="1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комплексы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отсутствием необходимого внимания и невозможностью установить желаемые отношения или завязать знакомство</a:t>
            </a:r>
          </a:p>
          <a:p>
            <a:pPr eaLnBrk="1" hangingPunct="1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некоторых  подростков в ожидании любви возникает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 кумиру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некому идеалу, который отсутствует в реальности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286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914400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ru-RU" altLang="en-US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Три гипотезы выбора «предмета» любви: 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pic>
        <p:nvPicPr>
          <p:cNvPr id="38914" name="Picture 2" descr="C:\Documents and Settings\Администратор\Рабочий стол\Любовь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894" y="2057400"/>
            <a:ext cx="5592930" cy="4267199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101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333999"/>
          </a:xfrm>
        </p:spPr>
        <p:txBody>
          <a:bodyPr/>
          <a:lstStyle/>
          <a:p>
            <a:pPr marL="0">
              <a:spcBef>
                <a:spcPts val="0"/>
              </a:spcBef>
              <a:buFontTx/>
              <a:buAutoNum type="arabicParenR"/>
            </a:pPr>
            <a:r>
              <a:rPr lang="ru-RU" altLang="en-US" sz="24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Идеальный </a:t>
            </a:r>
            <a:r>
              <a:rPr lang="ru-RU" altLang="en-US" sz="24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 любимого предшествует образу реального объекта, </a:t>
            </a:r>
          </a:p>
          <a:p>
            <a:pPr marL="0">
              <a:spcBef>
                <a:spcPts val="0"/>
              </a:spcBef>
            </a:pPr>
            <a:r>
              <a:rPr lang="ru-RU" altLang="en-US" sz="24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побуждая личность искать того, кто бы </a:t>
            </a:r>
          </a:p>
          <a:p>
            <a:pPr marL="0">
              <a:spcBef>
                <a:spcPts val="0"/>
              </a:spcBef>
            </a:pPr>
            <a:r>
              <a:rPr lang="ru-RU" altLang="en-US" sz="24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соответствовал этому образу.</a:t>
            </a:r>
          </a:p>
          <a:p>
            <a:pPr marL="0">
              <a:spcBef>
                <a:spcPts val="0"/>
              </a:spcBef>
            </a:pPr>
            <a:r>
              <a:rPr lang="ru-RU" altLang="en-US" sz="24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молодых людей этот идеальный образ расплывчат и </a:t>
            </a:r>
          </a:p>
          <a:p>
            <a:pPr marL="0">
              <a:spcBef>
                <a:spcPts val="0"/>
              </a:spcBef>
            </a:pPr>
            <a:r>
              <a:rPr lang="ru-RU" altLang="en-US" sz="24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множество нереалистичных деталей; </a:t>
            </a:r>
            <a:endParaRPr lang="ru-RU" altLang="en-US" sz="2400" dirty="0" smtClean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altLang="en-US" sz="24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en-US" sz="24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Бессознательная идеализация предмета любви, </a:t>
            </a:r>
            <a:r>
              <a:rPr lang="ru-RU" altLang="en-US" sz="24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которому </a:t>
            </a:r>
            <a:endParaRPr lang="ru-RU" altLang="en-US" sz="240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altLang="en-US" sz="24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приписываются желательные черты, независимо от того, </a:t>
            </a:r>
          </a:p>
          <a:p>
            <a:pPr marL="0">
              <a:spcBef>
                <a:spcPts val="0"/>
              </a:spcBef>
            </a:pPr>
            <a:r>
              <a:rPr lang="ru-RU" altLang="en-US" sz="24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какой он на самом деле;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en-US" sz="24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Свойства реального объекта любви определяют идеал влюбленного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alt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одних случаях "предмет" любви выбирается в </a:t>
            </a:r>
            <a:r>
              <a:rPr lang="ru-RU" alt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ранее </a:t>
            </a:r>
            <a:r>
              <a:rPr lang="ru-RU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сложившимся </a:t>
            </a:r>
            <a:r>
              <a:rPr lang="ru-RU" alt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в </a:t>
            </a:r>
            <a:r>
              <a:rPr lang="ru-RU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– имеет место идеализация, </a:t>
            </a:r>
            <a:r>
              <a:rPr lang="ru-RU" alt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третьих – идеал формируется в зависимости от свойств </a:t>
            </a:r>
            <a:r>
              <a:rPr lang="ru-RU" alt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реального объекта. </a:t>
            </a:r>
            <a:endParaRPr lang="ru-RU" alt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eaLnBrk="1" hangingPunct="1">
              <a:spcBef>
                <a:spcPts val="0"/>
              </a:spcBef>
            </a:pPr>
            <a:endParaRPr lang="ru-RU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2"/>
            <a:ext cx="8256494" cy="1646237"/>
          </a:xfrm>
        </p:spPr>
        <p:txBody>
          <a:bodyPr rtlCol="0">
            <a:noAutofit/>
          </a:bodyPr>
          <a:lstStyle/>
          <a:p>
            <a:pPr marL="0" indent="0" eaLnBrk="1" hangingPunct="1">
              <a:buNone/>
            </a:pPr>
            <a:r>
              <a:rPr lang="ru-RU" altLang="en-US" sz="2400" b="1" dirty="0">
                <a:solidFill>
                  <a:srgbClr val="FF0000"/>
                </a:solidFill>
              </a:rPr>
              <a:t>Любовь  для подростков- </a:t>
            </a:r>
            <a:r>
              <a:rPr lang="ru-RU" altLang="en-US" sz="2400" dirty="0"/>
              <a:t>это событие </a:t>
            </a:r>
            <a:r>
              <a:rPr lang="ru-RU" altLang="en-US" sz="2400" dirty="0" smtClean="0"/>
              <a:t> </a:t>
            </a:r>
            <a:r>
              <a:rPr lang="ru-RU" altLang="en-US" sz="2400" dirty="0"/>
              <a:t>в </a:t>
            </a:r>
            <a:r>
              <a:rPr lang="ru-RU" altLang="en-US" sz="2400" dirty="0" smtClean="0"/>
              <a:t>жизни, вызывающее "</a:t>
            </a:r>
            <a:r>
              <a:rPr lang="ru-RU" altLang="en-US" sz="2400" dirty="0"/>
              <a:t>бурю" эмоций, напряженные   переживания, </a:t>
            </a:r>
            <a:r>
              <a:rPr lang="ru-RU" altLang="en-US" sz="2400" dirty="0" smtClean="0"/>
              <a:t>они </a:t>
            </a:r>
            <a:r>
              <a:rPr lang="ru-RU" altLang="en-US" sz="2400" dirty="0">
                <a:solidFill>
                  <a:srgbClr val="00B050"/>
                </a:solidFill>
              </a:rPr>
              <a:t>с</a:t>
            </a:r>
            <a:r>
              <a:rPr lang="ru-RU" sz="2400" dirty="0">
                <a:solidFill>
                  <a:srgbClr val="00B050"/>
                </a:solidFill>
              </a:rPr>
              <a:t>тановятся уязвимыми, ранимыми, </a:t>
            </a:r>
            <a:r>
              <a:rPr lang="ru-RU" sz="2400" dirty="0">
                <a:solidFill>
                  <a:srgbClr val="FF0000"/>
                </a:solidFill>
              </a:rPr>
              <a:t>хотя на поверхность    </a:t>
            </a:r>
            <a:r>
              <a:rPr lang="ru-RU" sz="2400" dirty="0" smtClean="0">
                <a:solidFill>
                  <a:srgbClr val="FF0000"/>
                </a:solidFill>
              </a:rPr>
              <a:t>стараются </a:t>
            </a:r>
            <a:r>
              <a:rPr lang="ru-RU" sz="2400" dirty="0">
                <a:solidFill>
                  <a:srgbClr val="FF0000"/>
                </a:solidFill>
              </a:rPr>
              <a:t>вынести сплошное равнодушие.</a:t>
            </a:r>
            <a:endParaRPr lang="ru-RU" sz="2400" dirty="0"/>
          </a:p>
        </p:txBody>
      </p:sp>
      <p:sp>
        <p:nvSpPr>
          <p:cNvPr id="5125" name="Содержимое 2"/>
          <p:cNvSpPr>
            <a:spLocks noGrp="1"/>
          </p:cNvSpPr>
          <p:nvPr>
            <p:ph idx="1"/>
          </p:nvPr>
        </p:nvSpPr>
        <p:spPr>
          <a:xfrm>
            <a:off x="228600" y="1981201"/>
            <a:ext cx="8610600" cy="4343400"/>
          </a:xfrm>
        </p:spPr>
        <p:txBody>
          <a:bodyPr/>
          <a:lstStyle/>
          <a:p>
            <a:pPr lvl="1" algn="ctr" eaLnBrk="1" hangingPunct="1">
              <a:buNone/>
            </a:pPr>
            <a:r>
              <a:rPr lang="ru-RU" b="1" i="1" dirty="0">
                <a:solidFill>
                  <a:srgbClr val="002060"/>
                </a:solidFill>
              </a:rPr>
              <a:t>Юноша и девушка буквально погружены </a:t>
            </a:r>
            <a:r>
              <a:rPr lang="ru-RU" b="1" i="1" dirty="0" smtClean="0">
                <a:solidFill>
                  <a:srgbClr val="002060"/>
                </a:solidFill>
              </a:rPr>
              <a:t>в пучину </a:t>
            </a:r>
            <a:r>
              <a:rPr lang="ru-RU" b="1" i="1" dirty="0">
                <a:solidFill>
                  <a:srgbClr val="002060"/>
                </a:solidFill>
              </a:rPr>
              <a:t>новых ощущений, и в этот момент им кажется, что нет ничего в этом мире лучше. 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         Взаимное влечение придает смелости, ведь немало влюбленных парочек забрасывают напрочь учебу, и другие важные дела. Они хотят лишь все время находиться рядом, окружающие им только мешают. </a:t>
            </a:r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381000" y="762000"/>
            <a:ext cx="85344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1" dirty="0"/>
              <a:t>К</a:t>
            </a:r>
            <a:r>
              <a:rPr lang="ru-RU" sz="2400" b="1" i="1" dirty="0" smtClean="0"/>
              <a:t>аждый </a:t>
            </a:r>
            <a:r>
              <a:rPr lang="ru-RU" sz="2400" b="1" i="1" dirty="0"/>
              <a:t>из них совершенно точно уверен, что его чувства любви – </a:t>
            </a:r>
            <a:r>
              <a:rPr lang="ru-RU" sz="2400" b="1" i="1" dirty="0">
                <a:solidFill>
                  <a:srgbClr val="FF0000"/>
                </a:solidFill>
              </a:rPr>
              <a:t>это навсегда, на всю жизнь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pPr algn="just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настоящая любовь в подростковом возрасте случается крайне редко, поскольку физиологическое взросление наступает быстрее интеллектуального.</a:t>
            </a:r>
          </a:p>
          <a:p>
            <a:pPr algn="just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Многие  начинают встречаться с кем-то только потому, что боятся остаться в одиночестве</a:t>
            </a:r>
          </a:p>
          <a:p>
            <a:pPr algn="just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подростков чаще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случается влюблённость или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увлечение, которая редко перерастает в любовь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Documents and Settings\Администратор\Рабочий стол\Любовь\vetton_ru_424.jpg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/>
          <a:stretch>
            <a:fillRect/>
          </a:stretch>
        </p:blipFill>
        <p:spPr bwMode="auto">
          <a:xfrm>
            <a:off x="6858000" y="4572000"/>
            <a:ext cx="2340534" cy="226503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2301</TotalTime>
  <Words>1292</Words>
  <Application>Microsoft Office PowerPoint</Application>
  <PresentationFormat>Экран (4:3)</PresentationFormat>
  <Paragraphs>135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Появляется чувство взрослости</vt:lpstr>
      <vt:lpstr>Очень многие вопросы начинают волновать подростков в этот период:</vt:lpstr>
      <vt:lpstr>Если у юноши или девушки ещё нет любви, могут возникать другие проблемы </vt:lpstr>
      <vt:lpstr> Три гипотезы выбора «предмета» любви: </vt:lpstr>
      <vt:lpstr>Любовь  для подростков- это событие  в жизни, вызывающее "бурю" эмоций, напряженные   переживания, они становятся уязвимыми, ранимыми, хотя на поверхность    стараются вынести сплошное равнодушие.</vt:lpstr>
      <vt:lpstr>Презентация PowerPoint</vt:lpstr>
      <vt:lpstr>Несчастной любовь делает не только отсутствие взаимности. </vt:lpstr>
      <vt:lpstr>Советы родителям</vt:lpstr>
      <vt:lpstr>Несколько правил для родителей</vt:lpstr>
      <vt:lpstr>Презентация PowerPoint</vt:lpstr>
      <vt:lpstr>Презентация PowerPoint</vt:lpstr>
      <vt:lpstr>Роль дружбы.</vt:lpstr>
      <vt:lpstr>Презентация PowerPoint</vt:lpstr>
      <vt:lpstr>Презентация PowerPoint</vt:lpstr>
      <vt:lpstr>Рекомендации родителям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Dima</dc:creator>
  <cp:lastModifiedBy>Comlab</cp:lastModifiedBy>
  <cp:revision>105</cp:revision>
  <dcterms:modified xsi:type="dcterms:W3CDTF">2022-11-16T08:13:06Z</dcterms:modified>
</cp:coreProperties>
</file>