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9" r:id="rId3"/>
    <p:sldId id="260" r:id="rId4"/>
    <p:sldId id="261" r:id="rId5"/>
    <p:sldId id="262" r:id="rId6"/>
    <p:sldId id="264" r:id="rId7"/>
    <p:sldId id="265" r:id="rId8"/>
    <p:sldId id="266" r:id="rId9"/>
    <p:sldId id="263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00" autoAdjust="0"/>
    <p:restoredTop sz="86387" autoAdjust="0"/>
  </p:normalViewPr>
  <p:slideViewPr>
    <p:cSldViewPr>
      <p:cViewPr varScale="1">
        <p:scale>
          <a:sx n="75" d="100"/>
          <a:sy n="75" d="100"/>
        </p:scale>
        <p:origin x="-13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7B32C-B827-4C25-8572-EC5442458B8C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1484-8C58-4769-AD95-A255404BC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7B32C-B827-4C25-8572-EC5442458B8C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1484-8C58-4769-AD95-A255404BC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7B32C-B827-4C25-8572-EC5442458B8C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1484-8C58-4769-AD95-A255404BCE19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7B32C-B827-4C25-8572-EC5442458B8C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1484-8C58-4769-AD95-A255404BCE1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7B32C-B827-4C25-8572-EC5442458B8C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1484-8C58-4769-AD95-A255404BC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7B32C-B827-4C25-8572-EC5442458B8C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1484-8C58-4769-AD95-A255404BCE1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7B32C-B827-4C25-8572-EC5442458B8C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1484-8C58-4769-AD95-A255404BC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7B32C-B827-4C25-8572-EC5442458B8C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1484-8C58-4769-AD95-A255404BC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7B32C-B827-4C25-8572-EC5442458B8C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1484-8C58-4769-AD95-A255404BCE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7B32C-B827-4C25-8572-EC5442458B8C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1484-8C58-4769-AD95-A255404BCE19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7B32C-B827-4C25-8572-EC5442458B8C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1484-8C58-4769-AD95-A255404BCE1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147B32C-B827-4C25-8572-EC5442458B8C}" type="datetimeFigureOut">
              <a:rPr lang="ru-RU" smtClean="0"/>
              <a:t>29.12.2018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1511484-8C58-4769-AD95-A255404BCE1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4248472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Book Antiqua" pitchFamily="18" charset="0"/>
              </a:rPr>
              <a:t>Государственное учреждение образования «Социально – педагогический центр Полоцкого района</a:t>
            </a:r>
            <a:r>
              <a:rPr lang="ru-RU" sz="2400" dirty="0" smtClean="0">
                <a:solidFill>
                  <a:schemeClr val="bg1"/>
                </a:solidFill>
                <a:latin typeface="Book Antiqua" pitchFamily="18" charset="0"/>
              </a:rPr>
              <a:t>»</a:t>
            </a:r>
            <a:br>
              <a:rPr lang="ru-RU" sz="2400" dirty="0" smtClean="0">
                <a:solidFill>
                  <a:schemeClr val="bg1"/>
                </a:solidFill>
                <a:latin typeface="Book Antiqua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Book Antiqua" pitchFamily="18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Book Antiqua" pitchFamily="18" charset="0"/>
              </a:rPr>
            </a:br>
            <a:r>
              <a:rPr lang="ru-RU" sz="2200" dirty="0" smtClean="0">
                <a:solidFill>
                  <a:schemeClr val="bg1"/>
                </a:solidFill>
                <a:latin typeface="Book Antiqua" pitchFamily="18" charset="0"/>
              </a:rPr>
              <a:t>Отдел поддержки семей, принявших на воспитание детей – сирот, детей, оставшихся без попечения родителей</a:t>
            </a:r>
            <a:r>
              <a:rPr lang="ru-RU" sz="2200" dirty="0" smtClean="0">
                <a:solidFill>
                  <a:schemeClr val="bg1"/>
                </a:solidFill>
                <a:latin typeface="Book Antiqua" pitchFamily="18" charset="0"/>
              </a:rPr>
              <a:t/>
            </a:r>
            <a:br>
              <a:rPr lang="ru-RU" sz="2200" dirty="0" smtClean="0">
                <a:solidFill>
                  <a:schemeClr val="bg1"/>
                </a:solidFill>
                <a:latin typeface="Book Antiqua" pitchFamily="18" charset="0"/>
              </a:rPr>
            </a:br>
            <a:r>
              <a:rPr lang="ru-RU" sz="2400" dirty="0" smtClean="0">
                <a:latin typeface="Book Antiqua" pitchFamily="18" charset="0"/>
              </a:rPr>
              <a:t/>
            </a:r>
            <a:br>
              <a:rPr lang="ru-RU" sz="2400" dirty="0" smtClean="0">
                <a:latin typeface="Book Antiqua" pitchFamily="18" charset="0"/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«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Arial Black" pitchFamily="34" charset="0"/>
              </a:rPr>
              <a:t>Эффективные формы работы с приемными семьями в период адаптации»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3648" y="4869160"/>
            <a:ext cx="6400800" cy="1800199"/>
          </a:xfrm>
        </p:spPr>
        <p:txBody>
          <a:bodyPr>
            <a:normAutofit/>
          </a:bodyPr>
          <a:lstStyle/>
          <a:p>
            <a:endParaRPr lang="ru-RU" dirty="0" smtClean="0">
              <a:solidFill>
                <a:schemeClr val="bg2">
                  <a:lumMod val="1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Педагог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социальный</a:t>
            </a:r>
          </a:p>
          <a:p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Селицкая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Вера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Геронимовна</a:t>
            </a:r>
            <a:endParaRPr lang="ru-RU" dirty="0" smtClean="0">
              <a:solidFill>
                <a:schemeClr val="bg2">
                  <a:lumMod val="10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2018г.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353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3568" y="1628800"/>
            <a:ext cx="7772400" cy="4320480"/>
          </a:xfrm>
        </p:spPr>
        <p:txBody>
          <a:bodyPr>
            <a:normAutofit/>
          </a:bodyPr>
          <a:lstStyle/>
          <a:p>
            <a:pPr lvl="0" algn="l"/>
            <a:r>
              <a:rPr lang="ru-RU" sz="2800" dirty="0" smtClean="0">
                <a:solidFill>
                  <a:schemeClr val="tx1"/>
                </a:solidFill>
              </a:rPr>
              <a:t>	</a:t>
            </a:r>
            <a:r>
              <a:rPr lang="ru-RU" sz="2000" i="1" dirty="0" smtClean="0">
                <a:solidFill>
                  <a:schemeClr val="tx1"/>
                </a:solidFill>
                <a:latin typeface="+mn-lt"/>
              </a:rPr>
              <a:t>1. Принятие </a:t>
            </a:r>
            <a:r>
              <a:rPr lang="ru-RU" sz="2000" i="1" dirty="0">
                <a:solidFill>
                  <a:schemeClr val="tx1"/>
                </a:solidFill>
                <a:latin typeface="+mn-lt"/>
              </a:rPr>
              <a:t>и усвоение семейных правил, традиций. </a:t>
            </a:r>
            <a:br>
              <a:rPr lang="ru-RU" sz="2000" i="1" dirty="0">
                <a:solidFill>
                  <a:schemeClr val="tx1"/>
                </a:solidFill>
                <a:latin typeface="+mn-lt"/>
              </a:rPr>
            </a:br>
            <a:r>
              <a:rPr lang="ru-RU" sz="2000" i="1" dirty="0" smtClean="0">
                <a:solidFill>
                  <a:schemeClr val="tx1"/>
                </a:solidFill>
                <a:latin typeface="+mn-lt"/>
              </a:rPr>
              <a:t>	2. Включенность </a:t>
            </a:r>
            <a:r>
              <a:rPr lang="ru-RU" sz="2000" i="1" dirty="0">
                <a:solidFill>
                  <a:schemeClr val="tx1"/>
                </a:solidFill>
                <a:latin typeface="+mn-lt"/>
              </a:rPr>
              <a:t>в социально-бытовую жизнь семьи.</a:t>
            </a:r>
            <a:br>
              <a:rPr lang="ru-RU" sz="2000" i="1" dirty="0">
                <a:solidFill>
                  <a:schemeClr val="tx1"/>
                </a:solidFill>
                <a:latin typeface="+mn-lt"/>
              </a:rPr>
            </a:br>
            <a:r>
              <a:rPr lang="ru-RU" sz="2000" i="1" dirty="0" smtClean="0">
                <a:solidFill>
                  <a:schemeClr val="tx1"/>
                </a:solidFill>
                <a:latin typeface="+mn-lt"/>
              </a:rPr>
              <a:t>	3. Включенность </a:t>
            </a:r>
            <a:r>
              <a:rPr lang="ru-RU" sz="2000" i="1" dirty="0">
                <a:solidFill>
                  <a:schemeClr val="tx1"/>
                </a:solidFill>
                <a:latin typeface="+mn-lt"/>
              </a:rPr>
              <a:t>в систему внутрисемейных отношений. </a:t>
            </a:r>
            <a:br>
              <a:rPr lang="ru-RU" sz="2000" i="1" dirty="0">
                <a:solidFill>
                  <a:schemeClr val="tx1"/>
                </a:solidFill>
                <a:latin typeface="+mn-lt"/>
              </a:rPr>
            </a:br>
            <a:r>
              <a:rPr lang="ru-RU" sz="2000" i="1" dirty="0" smtClean="0">
                <a:solidFill>
                  <a:schemeClr val="tx1"/>
                </a:solidFill>
                <a:latin typeface="+mn-lt"/>
              </a:rPr>
              <a:t>	4. Позиция </a:t>
            </a:r>
            <a:r>
              <a:rPr lang="ru-RU" sz="2000" i="1" dirty="0">
                <a:solidFill>
                  <a:schemeClr val="tx1"/>
                </a:solidFill>
                <a:latin typeface="+mn-lt"/>
              </a:rPr>
              <a:t>по отношению к системе воспитательных воздействий.</a:t>
            </a:r>
            <a:br>
              <a:rPr lang="ru-RU" sz="2000" i="1" dirty="0">
                <a:solidFill>
                  <a:schemeClr val="tx1"/>
                </a:solidFill>
                <a:latin typeface="+mn-lt"/>
              </a:rPr>
            </a:br>
            <a:r>
              <a:rPr lang="ru-RU" sz="2000" i="1" dirty="0" smtClean="0">
                <a:solidFill>
                  <a:schemeClr val="tx1"/>
                </a:solidFill>
                <a:latin typeface="+mn-lt"/>
              </a:rPr>
              <a:t>	5. Психологическое </a:t>
            </a:r>
            <a:r>
              <a:rPr lang="ru-RU" sz="2000" i="1" dirty="0">
                <a:solidFill>
                  <a:schemeClr val="tx1"/>
                </a:solidFill>
                <a:latin typeface="+mn-lt"/>
              </a:rPr>
              <a:t>благополучие</a:t>
            </a:r>
            <a:r>
              <a:rPr lang="ru-RU" sz="2000" i="1" dirty="0" smtClean="0">
                <a:solidFill>
                  <a:schemeClr val="tx1"/>
                </a:solidFill>
                <a:latin typeface="+mn-lt"/>
              </a:rPr>
              <a:t>.</a:t>
            </a:r>
            <a:br>
              <a:rPr lang="ru-RU" sz="2000" i="1" dirty="0" smtClean="0">
                <a:solidFill>
                  <a:schemeClr val="tx1"/>
                </a:solidFill>
                <a:latin typeface="+mn-lt"/>
              </a:rPr>
            </a:br>
            <a:r>
              <a:rPr lang="ru-RU" sz="2000" i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ru-RU" sz="2000" i="1" dirty="0" smtClean="0">
                <a:solidFill>
                  <a:schemeClr val="tx1"/>
                </a:solidFill>
                <a:latin typeface="+mn-lt"/>
              </a:rPr>
            </a:br>
            <a:r>
              <a:rPr lang="ru-RU" sz="2700" i="1" dirty="0">
                <a:solidFill>
                  <a:schemeClr val="tx1"/>
                </a:solidFill>
                <a:latin typeface="+mn-lt"/>
              </a:rPr>
              <a:t/>
            </a:r>
            <a:br>
              <a:rPr lang="ru-RU" sz="2700" i="1" dirty="0">
                <a:solidFill>
                  <a:schemeClr val="tx1"/>
                </a:solidFill>
                <a:latin typeface="+mn-lt"/>
              </a:rPr>
            </a:br>
            <a:endParaRPr lang="ru-RU" sz="270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367365" y="620687"/>
            <a:ext cx="6417734" cy="1152129"/>
          </a:xfrm>
        </p:spPr>
        <p:txBody>
          <a:bodyPr>
            <a:normAutofit fontScale="92500"/>
          </a:bodyPr>
          <a:lstStyle/>
          <a:p>
            <a:r>
              <a:rPr lang="ru-RU" sz="2800" b="1" i="1" dirty="0"/>
              <a:t>Б</a:t>
            </a:r>
            <a:r>
              <a:rPr lang="ru-RU" sz="2800" b="1" i="1" dirty="0" smtClean="0"/>
              <a:t>азовые </a:t>
            </a:r>
            <a:r>
              <a:rPr lang="ru-RU" sz="2800" b="1" i="1" dirty="0"/>
              <a:t>показатели </a:t>
            </a:r>
            <a:r>
              <a:rPr lang="ru-RU" sz="2800" b="1" i="1" dirty="0" smtClean="0"/>
              <a:t>успешной адаптации </a:t>
            </a:r>
            <a:r>
              <a:rPr lang="ru-RU" sz="2800" b="1" i="1" dirty="0"/>
              <a:t>ребенка в замещающей семье:</a:t>
            </a:r>
          </a:p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5" y="4077072"/>
            <a:ext cx="3312369" cy="2304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0252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это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включение ребенка в семейную среду через его вхождение в систему внутрисемейных отношений и приспособление к этим отношениям не только ребенка, но и всех членов семьи, а также социального окружения,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формирование у ребенка образцов поведения и мышления, которые отражают систему ценностей данной семьи и общества.</a:t>
            </a:r>
          </a:p>
          <a:p>
            <a:pPr algn="just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          </a:t>
            </a:r>
            <a:r>
              <a:rPr lang="ru-RU" b="1" u="sng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Необходимым </a:t>
            </a:r>
            <a:r>
              <a:rPr lang="ru-RU" b="1" u="sng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условием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успешной адаптации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детей-сирот и детей, оставшихся без попечения родителей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к новой семье 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является </a:t>
            </a: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взаимное соответствие ролевых ожиданий ребенка и приемных родителей, а также всех членов приемной семьи между собой.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С</a:t>
            </a:r>
            <a:r>
              <a:rPr lang="ru-RU" sz="3200" b="1" dirty="0" smtClean="0"/>
              <a:t>оциально-психологическая </a:t>
            </a:r>
            <a:r>
              <a:rPr lang="ru-RU" sz="3200" b="1" dirty="0"/>
              <a:t>адаптация ребенка в приемной </a:t>
            </a:r>
            <a:r>
              <a:rPr lang="ru-RU" sz="3200" b="1" dirty="0" smtClean="0"/>
              <a:t>семье -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681029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716016" y="620688"/>
            <a:ext cx="3812645" cy="518457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       Адаптация </a:t>
            </a:r>
            <a:r>
              <a:rPr lang="ru-RU" sz="2000" b="1" dirty="0">
                <a:solidFill>
                  <a:schemeClr val="bg1"/>
                </a:solidFill>
              </a:rPr>
              <a:t>детей-сирот </a:t>
            </a:r>
            <a:r>
              <a:rPr lang="ru-RU" sz="2000" b="1" dirty="0" smtClean="0">
                <a:solidFill>
                  <a:schemeClr val="bg1"/>
                </a:solidFill>
              </a:rPr>
              <a:t>и детей, оставшихся без попечения родителей в </a:t>
            </a:r>
            <a:r>
              <a:rPr lang="ru-RU" sz="2000" b="1" dirty="0">
                <a:solidFill>
                  <a:schemeClr val="bg1"/>
                </a:solidFill>
              </a:rPr>
              <a:t>приемной семье имеет целый ряд особенностей, поскольку эти дети испытывают трудности при овладении социальными знаниями, умениями и навыками, у </a:t>
            </a:r>
            <a:r>
              <a:rPr lang="ru-RU" sz="2000" b="1" dirty="0" smtClean="0">
                <a:solidFill>
                  <a:schemeClr val="bg1"/>
                </a:solidFill>
              </a:rPr>
              <a:t>них часто </a:t>
            </a:r>
            <a:r>
              <a:rPr lang="ru-RU" sz="2000" b="1" dirty="0">
                <a:solidFill>
                  <a:schemeClr val="bg1"/>
                </a:solidFill>
              </a:rPr>
              <a:t>есть отставание в психическом, интеллектуальном и физическом развитии, возникают трудности при установлении эмоциональных связей с другими людьми, в первую очередь с приемными родителями.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860033" y="2780929"/>
            <a:ext cx="3826768" cy="2426072"/>
          </a:xfrm>
        </p:spPr>
        <p:txBody>
          <a:bodyPr>
            <a:normAutofit/>
          </a:bodyPr>
          <a:lstStyle/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1026" name="Picture 2" descr="Картинки по запросу фото семьи с детьми с проблемами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2" r="4942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4356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874155" y="338666"/>
            <a:ext cx="3812645" cy="1578166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Главной задачей специалистов  </a:t>
            </a:r>
            <a:r>
              <a:rPr lang="ru-RU" sz="2400" b="1" dirty="0" smtClean="0"/>
              <a:t>(педагогов социальных, </a:t>
            </a:r>
            <a:r>
              <a:rPr lang="ru-RU" sz="2400" b="1" dirty="0"/>
              <a:t>педагогов-психологов)</a:t>
            </a:r>
            <a:endParaRPr lang="ru-RU" sz="2200" b="1" dirty="0">
              <a:solidFill>
                <a:schemeClr val="tx1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4868333" y="1916832"/>
            <a:ext cx="3818467" cy="4464495"/>
          </a:xfrm>
        </p:spPr>
        <p:txBody>
          <a:bodyPr/>
          <a:lstStyle/>
          <a:p>
            <a:r>
              <a:rPr lang="ru-RU" sz="2100" b="1" dirty="0"/>
              <a:t>является помощь приемному ребенку  в решении проблем адаптации в новых условиях воспитания и образования, и предупреждение их возникновения; содействие успешной жизнедеятельности семьи, мобилизация и реализация ресурсов семьи для разрешения проблемных и трудных жизненных ситуаций.</a:t>
            </a:r>
            <a:endParaRPr lang="ru-RU" sz="2100" dirty="0"/>
          </a:p>
          <a:p>
            <a:endParaRPr lang="ru-RU" dirty="0"/>
          </a:p>
        </p:txBody>
      </p:sp>
      <p:pic>
        <p:nvPicPr>
          <p:cNvPr id="1032" name="Picture 8" descr="Картинки по запросу картинки педагогов с детьми и семьей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25" b="6525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5255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27584" y="1268760"/>
            <a:ext cx="7408333" cy="5256584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6400" dirty="0"/>
              <a:t>1</a:t>
            </a:r>
            <a:r>
              <a:rPr lang="ru-RU" sz="6400" dirty="0" smtClean="0"/>
              <a:t>. </a:t>
            </a:r>
            <a:r>
              <a:rPr lang="ru-RU" sz="6400" b="1" i="1" dirty="0" smtClean="0"/>
              <a:t>Содействие адаптации  несовершеннолетнего в приемной семье и в учреждении образования:</a:t>
            </a:r>
            <a:r>
              <a:rPr lang="ru-RU" sz="6400" dirty="0" smtClean="0"/>
              <a:t> </a:t>
            </a:r>
          </a:p>
          <a:p>
            <a:pPr marL="0" indent="0" algn="ctr">
              <a:buNone/>
            </a:pPr>
            <a:r>
              <a:rPr lang="ru-RU" sz="6400" b="1" i="1" dirty="0"/>
              <a:t> </a:t>
            </a:r>
            <a:r>
              <a:rPr lang="ru-RU" sz="6400" b="1" i="1" dirty="0" smtClean="0"/>
              <a:t>    - сетевая встреча  </a:t>
            </a:r>
          </a:p>
          <a:p>
            <a:pPr marL="0" indent="0" algn="just">
              <a:buNone/>
            </a:pPr>
            <a:r>
              <a:rPr lang="ru-RU" sz="5200" dirty="0" smtClean="0"/>
              <a:t>	</a:t>
            </a:r>
            <a:r>
              <a:rPr lang="ru-RU" sz="5600" dirty="0" smtClean="0"/>
              <a:t>Участвуют специалисты СППС  УО, СПЦ, детского социального приюта, биологические и приемные родители, приемный ребенок.</a:t>
            </a:r>
          </a:p>
          <a:p>
            <a:pPr marL="0" indent="0" algn="just">
              <a:buNone/>
            </a:pPr>
            <a:r>
              <a:rPr lang="ru-RU" sz="5600" dirty="0" smtClean="0"/>
              <a:t>	На </a:t>
            </a:r>
            <a:r>
              <a:rPr lang="ru-RU" sz="5600" dirty="0"/>
              <a:t>сетевой встрече </a:t>
            </a:r>
            <a:r>
              <a:rPr lang="ru-RU" sz="5600" dirty="0" smtClean="0"/>
              <a:t>ставятся </a:t>
            </a:r>
            <a:r>
              <a:rPr lang="ru-RU" sz="5600" dirty="0"/>
              <a:t>определенные задачи, </a:t>
            </a:r>
            <a:r>
              <a:rPr lang="ru-RU" sz="5600" dirty="0" smtClean="0"/>
              <a:t>например, определение потребностей ребенка в адаптационный период, которые </a:t>
            </a:r>
            <a:r>
              <a:rPr lang="ru-RU" sz="5600" dirty="0"/>
              <a:t>решаются коллегиально и поэтапно</a:t>
            </a:r>
            <a:r>
              <a:rPr lang="ru-RU" sz="5600" dirty="0" smtClean="0"/>
              <a:t>; </a:t>
            </a:r>
            <a:r>
              <a:rPr lang="ru-RU" sz="5600" dirty="0"/>
              <a:t>п</a:t>
            </a:r>
            <a:r>
              <a:rPr lang="ru-RU" sz="5600" dirty="0" smtClean="0"/>
              <a:t>роисходит </a:t>
            </a:r>
            <a:r>
              <a:rPr lang="ru-RU" sz="5600" dirty="0"/>
              <a:t>постепенное объединение всех участников вокруг существующей </a:t>
            </a:r>
            <a:r>
              <a:rPr lang="ru-RU" sz="5600" dirty="0" smtClean="0"/>
              <a:t>проблемы (или задачи) активное участие в </a:t>
            </a:r>
            <a:r>
              <a:rPr lang="ru-RU" sz="5600" dirty="0"/>
              <a:t>разработке общего плана действий по решению </a:t>
            </a:r>
            <a:r>
              <a:rPr lang="ru-RU" sz="5600" dirty="0" smtClean="0"/>
              <a:t>проблемы (задачи), разрабатываются </a:t>
            </a:r>
            <a:r>
              <a:rPr lang="ru-RU" sz="5600" dirty="0"/>
              <a:t>мероприятия, которые необходимо провести для разрешения проблемной ситуации</a:t>
            </a:r>
            <a:r>
              <a:rPr lang="ru-RU" sz="5600" dirty="0" smtClean="0"/>
              <a:t>; </a:t>
            </a:r>
            <a:r>
              <a:rPr lang="ru-RU" sz="5600" dirty="0"/>
              <a:t>назначаются ответственные за выполнение каждого пункта плана</a:t>
            </a:r>
            <a:r>
              <a:rPr lang="ru-RU" sz="5600" dirty="0" smtClean="0"/>
              <a:t>; </a:t>
            </a:r>
            <a:r>
              <a:rPr lang="ru-RU" sz="5600" dirty="0"/>
              <a:t>подводится итог проведенной встречи</a:t>
            </a:r>
            <a:r>
              <a:rPr lang="ru-RU" sz="5600" dirty="0" smtClean="0"/>
              <a:t>;  </a:t>
            </a:r>
            <a:r>
              <a:rPr lang="ru-RU" sz="5600" dirty="0"/>
              <a:t>назначается дата проведения следующей встречи (если в этом есть необходимость</a:t>
            </a:r>
            <a:r>
              <a:rPr lang="ru-RU" sz="5600" dirty="0" smtClean="0"/>
              <a:t>).</a:t>
            </a:r>
          </a:p>
          <a:p>
            <a:pPr marL="0" indent="0" algn="just">
              <a:buNone/>
            </a:pPr>
            <a:r>
              <a:rPr lang="ru-RU" sz="5600" dirty="0"/>
              <a:t>	</a:t>
            </a:r>
            <a:r>
              <a:rPr lang="ru-RU" sz="5600" dirty="0" smtClean="0"/>
              <a:t>Существует </a:t>
            </a:r>
            <a:r>
              <a:rPr lang="ru-RU" sz="5600" dirty="0"/>
              <a:t>четыре типа сетевых встреч, имеющих свои цели, задачи и особенности формы </a:t>
            </a:r>
            <a:r>
              <a:rPr lang="ru-RU" sz="5600" dirty="0" smtClean="0"/>
              <a:t>проведения: 	</a:t>
            </a:r>
          </a:p>
          <a:p>
            <a:pPr marL="0" indent="0" algn="just">
              <a:buNone/>
            </a:pPr>
            <a:r>
              <a:rPr lang="ru-RU" sz="5600" b="1" i="1" dirty="0"/>
              <a:t>	</a:t>
            </a:r>
            <a:r>
              <a:rPr lang="ru-RU" sz="5600" b="1" i="1" dirty="0" smtClean="0"/>
              <a:t>1-й </a:t>
            </a:r>
            <a:r>
              <a:rPr lang="ru-RU" sz="5600" b="1" i="1" dirty="0"/>
              <a:t>тип</a:t>
            </a:r>
            <a:r>
              <a:rPr lang="ru-RU" sz="5600" dirty="0"/>
              <a:t> – </a:t>
            </a:r>
            <a:r>
              <a:rPr lang="ru-RU" sz="5600" b="1" i="1" dirty="0"/>
              <a:t>встреча-процесс.</a:t>
            </a:r>
            <a:endParaRPr lang="ru-RU" sz="5600" dirty="0"/>
          </a:p>
          <a:p>
            <a:pPr marL="0" indent="0" algn="just">
              <a:buNone/>
            </a:pPr>
            <a:r>
              <a:rPr lang="ru-RU" sz="5600" dirty="0" smtClean="0"/>
              <a:t>	Цель сетевой встречи-процесса – изменение ситуации. </a:t>
            </a:r>
            <a:r>
              <a:rPr lang="ru-RU" sz="5600" dirty="0"/>
              <a:t>В центре внимания: ребенок, проблема, взаимоотношения между людьми (ребенок является одним из участников встречи</a:t>
            </a:r>
            <a:r>
              <a:rPr lang="ru-RU" sz="5600" dirty="0" smtClean="0"/>
              <a:t>);</a:t>
            </a:r>
          </a:p>
          <a:p>
            <a:pPr marL="0" indent="0" algn="just">
              <a:buNone/>
            </a:pPr>
            <a:r>
              <a:rPr lang="ru-RU" sz="5600" b="1" i="1" dirty="0" smtClean="0"/>
              <a:t>	2-й </a:t>
            </a:r>
            <a:r>
              <a:rPr lang="ru-RU" sz="5600" b="1" i="1" dirty="0"/>
              <a:t>тип – семейный совет.</a:t>
            </a:r>
            <a:endParaRPr lang="ru-RU" sz="5600" dirty="0"/>
          </a:p>
          <a:p>
            <a:pPr marL="0" indent="0" algn="just">
              <a:buNone/>
            </a:pPr>
            <a:r>
              <a:rPr lang="ru-RU" sz="5600" dirty="0" smtClean="0"/>
              <a:t>	Цель </a:t>
            </a:r>
            <a:r>
              <a:rPr lang="ru-RU" sz="5600" dirty="0"/>
              <a:t>семейного совета – получить результат, дать ответы на заранее поставленные вопросы</a:t>
            </a:r>
            <a:r>
              <a:rPr lang="ru-RU" sz="5600" dirty="0" smtClean="0"/>
              <a:t>. </a:t>
            </a:r>
            <a:r>
              <a:rPr lang="ru-RU" sz="5600" dirty="0"/>
              <a:t>В центре внимания: ребенок (сам ребенок не присутствует);</a:t>
            </a:r>
          </a:p>
          <a:p>
            <a:pPr marL="0" indent="0" algn="just">
              <a:buNone/>
            </a:pPr>
            <a:r>
              <a:rPr lang="ru-RU" sz="5600" dirty="0" smtClean="0"/>
              <a:t>	3-й</a:t>
            </a:r>
            <a:r>
              <a:rPr lang="ru-RU" sz="5600" dirty="0"/>
              <a:t> </a:t>
            </a:r>
            <a:r>
              <a:rPr lang="ru-RU" sz="5600" b="1" i="1" dirty="0"/>
              <a:t>тип</a:t>
            </a:r>
            <a:r>
              <a:rPr lang="ru-RU" sz="5600" dirty="0"/>
              <a:t> – </a:t>
            </a:r>
            <a:r>
              <a:rPr lang="ru-RU" sz="5600" b="1" i="1" dirty="0"/>
              <a:t>встреча группы поддержки.</a:t>
            </a:r>
            <a:endParaRPr lang="ru-RU" sz="5600" dirty="0"/>
          </a:p>
          <a:p>
            <a:pPr marL="0" indent="0" algn="just">
              <a:buNone/>
            </a:pPr>
            <a:r>
              <a:rPr lang="ru-RU" sz="5600" dirty="0" smtClean="0"/>
              <a:t>	Цель </a:t>
            </a:r>
            <a:r>
              <a:rPr lang="ru-RU" sz="5600" dirty="0"/>
              <a:t>– отслеживание результатов, принятых на предыдущей встрече, создание непрерывности процесса </a:t>
            </a:r>
            <a:r>
              <a:rPr lang="ru-RU" sz="5600" dirty="0" smtClean="0"/>
              <a:t>изменения. В </a:t>
            </a:r>
            <a:r>
              <a:rPr lang="ru-RU" sz="5600" dirty="0"/>
              <a:t>центре внимания: не сам человек, а его проблема;</a:t>
            </a:r>
          </a:p>
          <a:p>
            <a:pPr marL="0" indent="0" algn="just">
              <a:buNone/>
            </a:pPr>
            <a:r>
              <a:rPr lang="ru-RU" sz="5600" dirty="0" smtClean="0"/>
              <a:t>	4-й</a:t>
            </a:r>
            <a:r>
              <a:rPr lang="ru-RU" sz="5600" dirty="0"/>
              <a:t> </a:t>
            </a:r>
            <a:r>
              <a:rPr lang="ru-RU" sz="5600" b="1" i="1" dirty="0"/>
              <a:t>тип – встреча-диалог.</a:t>
            </a:r>
            <a:endParaRPr lang="ru-RU" sz="5600" dirty="0"/>
          </a:p>
          <a:p>
            <a:pPr marL="0" indent="0" algn="just">
              <a:buNone/>
            </a:pPr>
            <a:r>
              <a:rPr lang="ru-RU" sz="5600" dirty="0" smtClean="0"/>
              <a:t>	Цель </a:t>
            </a:r>
            <a:r>
              <a:rPr lang="ru-RU" sz="5600" dirty="0"/>
              <a:t>– создание диалога между группировками в социальной сети контактов</a:t>
            </a:r>
            <a:r>
              <a:rPr lang="ru-RU" sz="5600" dirty="0" smtClean="0"/>
              <a:t>. </a:t>
            </a:r>
            <a:r>
              <a:rPr lang="ru-RU" sz="5600" dirty="0"/>
              <a:t>В центре внимания: взаимодействие по решению проблемы;</a:t>
            </a:r>
          </a:p>
          <a:p>
            <a:endParaRPr lang="ru-RU" sz="5600" dirty="0" smtClean="0"/>
          </a:p>
          <a:p>
            <a:pPr marL="0" indent="0">
              <a:buNone/>
            </a:pPr>
            <a:endParaRPr lang="ru-RU" sz="5200" dirty="0"/>
          </a:p>
          <a:p>
            <a:pPr marL="0" indent="0" algn="just">
              <a:buNone/>
            </a:pPr>
            <a:r>
              <a:rPr lang="ru-RU" sz="5200" dirty="0" smtClean="0"/>
              <a:t> -</a:t>
            </a:r>
          </a:p>
          <a:p>
            <a:pPr marL="0" indent="0" algn="just">
              <a:buNone/>
            </a:pPr>
            <a:endParaRPr lang="ru-RU" sz="1800" dirty="0"/>
          </a:p>
          <a:p>
            <a:pPr marL="0" indent="0" algn="just">
              <a:buNone/>
            </a:pPr>
            <a:endParaRPr lang="ru-RU" sz="1800" dirty="0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7444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Направления и формы работы с семьей </a:t>
            </a:r>
            <a:br>
              <a:rPr lang="ru-RU" sz="2400" dirty="0" smtClean="0"/>
            </a:br>
            <a:r>
              <a:rPr lang="ru-RU" sz="2400" dirty="0" smtClean="0"/>
              <a:t>в период адаптации: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49138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692696"/>
            <a:ext cx="7408333" cy="543346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900" dirty="0" smtClean="0"/>
              <a:t>Эта технология </a:t>
            </a:r>
            <a:r>
              <a:rPr lang="ru-RU" sz="1900" dirty="0"/>
              <a:t>в социально-психологической работе с семьей, способная обеспечить квалифицированную надомную </a:t>
            </a:r>
            <a:r>
              <a:rPr lang="ru-RU" sz="1900" dirty="0" smtClean="0"/>
              <a:t>социально-педагогическую </a:t>
            </a:r>
            <a:r>
              <a:rPr lang="ru-RU" sz="1900" dirty="0"/>
              <a:t>и социально-психологическую помощь ребенку и родителям. </a:t>
            </a:r>
            <a:endParaRPr lang="ru-RU" sz="1900" dirty="0" smtClean="0"/>
          </a:p>
          <a:p>
            <a:pPr lvl="1">
              <a:buFontTx/>
              <a:buChar char="-"/>
            </a:pPr>
            <a:r>
              <a:rPr lang="ru-RU" b="1" i="1" dirty="0" smtClean="0"/>
              <a:t> индивидуальные </a:t>
            </a:r>
            <a:r>
              <a:rPr lang="ru-RU" b="1" i="1" dirty="0"/>
              <a:t>и групповые коррекционно – развивающие </a:t>
            </a:r>
            <a:r>
              <a:rPr lang="ru-RU" b="1" i="1" dirty="0" smtClean="0"/>
              <a:t>занятия  (</a:t>
            </a:r>
            <a:r>
              <a:rPr lang="ru-RU" sz="1800" dirty="0"/>
              <a:t>н</a:t>
            </a:r>
            <a:r>
              <a:rPr lang="ru-RU" sz="1800" dirty="0" smtClean="0"/>
              <a:t>аправлены на коррекцию отклонений в поведении и развитии детей)</a:t>
            </a:r>
          </a:p>
          <a:p>
            <a:pPr lvl="1">
              <a:buFontTx/>
              <a:buChar char="-"/>
            </a:pPr>
            <a:r>
              <a:rPr lang="ru-RU" dirty="0" smtClean="0"/>
              <a:t> </a:t>
            </a:r>
            <a:r>
              <a:rPr lang="ru-RU" b="1" i="1" dirty="0" smtClean="0"/>
              <a:t>консультирование</a:t>
            </a:r>
            <a:r>
              <a:rPr lang="ru-RU" b="1" i="1" dirty="0"/>
              <a:t>;</a:t>
            </a:r>
            <a:endParaRPr lang="ru-RU" b="1" i="1" dirty="0" smtClean="0"/>
          </a:p>
          <a:p>
            <a:pPr lvl="1" algn="just">
              <a:buFontTx/>
              <a:buChar char="-"/>
            </a:pPr>
            <a:r>
              <a:rPr lang="ru-RU" b="1" i="1" dirty="0" smtClean="0"/>
              <a:t>детско </a:t>
            </a:r>
            <a:r>
              <a:rPr lang="ru-RU" b="1" i="1" dirty="0"/>
              <a:t>– юношеские </a:t>
            </a:r>
            <a:r>
              <a:rPr lang="ru-RU" b="1" i="1" dirty="0" smtClean="0"/>
              <a:t>клубы, </a:t>
            </a:r>
            <a:r>
              <a:rPr lang="ru-RU" b="1" i="1" dirty="0"/>
              <a:t>н</a:t>
            </a:r>
            <a:r>
              <a:rPr lang="ru-RU" b="1" i="1" dirty="0" smtClean="0"/>
              <a:t>апример, для разлученных детей «Родничок»;</a:t>
            </a:r>
          </a:p>
          <a:p>
            <a:pPr lvl="1" algn="just">
              <a:buFontTx/>
              <a:buChar char="-"/>
            </a:pPr>
            <a:r>
              <a:rPr lang="ru-RU" b="1" i="1" dirty="0" smtClean="0"/>
              <a:t> </a:t>
            </a:r>
            <a:r>
              <a:rPr lang="ru-RU" b="1" i="1" dirty="0"/>
              <a:t>комната доверия для </a:t>
            </a:r>
            <a:r>
              <a:rPr lang="ru-RU" b="1" i="1" dirty="0" smtClean="0"/>
              <a:t>подростков</a:t>
            </a:r>
            <a:r>
              <a:rPr lang="ru-RU" b="1" i="1" dirty="0"/>
              <a:t>;</a:t>
            </a:r>
            <a:endParaRPr lang="ru-RU" b="1" i="1" dirty="0" smtClean="0"/>
          </a:p>
          <a:p>
            <a:pPr lvl="1" algn="just">
              <a:buFontTx/>
              <a:buChar char="-"/>
            </a:pPr>
            <a:r>
              <a:rPr lang="ru-RU" b="1" i="1" dirty="0" smtClean="0"/>
              <a:t>занятия </a:t>
            </a:r>
            <a:r>
              <a:rPr lang="ru-RU" b="1" i="1" dirty="0"/>
              <a:t>– тренинги по профилактике эмоционального выгорания; </a:t>
            </a:r>
            <a:endParaRPr lang="ru-RU" b="1" i="1" dirty="0" smtClean="0"/>
          </a:p>
          <a:p>
            <a:pPr lvl="1" algn="just">
              <a:buFontTx/>
              <a:buChar char="-"/>
            </a:pPr>
            <a:r>
              <a:rPr lang="ru-RU" b="1" i="1" dirty="0" smtClean="0"/>
              <a:t>тренинги </a:t>
            </a:r>
            <a:r>
              <a:rPr lang="ru-RU" b="1" i="1" dirty="0"/>
              <a:t>по эффективному взаимодействию с </a:t>
            </a:r>
            <a:r>
              <a:rPr lang="ru-RU" b="1" i="1" dirty="0" smtClean="0"/>
              <a:t>детьми</a:t>
            </a:r>
            <a:r>
              <a:rPr lang="ru-RU" b="1" i="1" dirty="0"/>
              <a:t>;</a:t>
            </a:r>
            <a:endParaRPr lang="ru-RU" b="1" i="1" dirty="0" smtClean="0"/>
          </a:p>
          <a:p>
            <a:pPr lvl="1" algn="just">
              <a:buFontTx/>
              <a:buChar char="-"/>
            </a:pPr>
            <a:r>
              <a:rPr lang="ru-RU" b="1" i="1" dirty="0" smtClean="0"/>
              <a:t> </a:t>
            </a:r>
            <a:r>
              <a:rPr lang="ru-RU" b="1" i="1" dirty="0"/>
              <a:t>психолого-педагогические и социально-педагогические рекомендации для приемных родителей по созданию благоприятных условий воспитания детей и преодолению кризисных </a:t>
            </a:r>
            <a:r>
              <a:rPr lang="ru-RU" b="1" i="1" dirty="0" smtClean="0"/>
              <a:t>ситуаций.</a:t>
            </a:r>
          </a:p>
          <a:p>
            <a:pPr algn="just">
              <a:buFontTx/>
              <a:buChar char="-"/>
            </a:pPr>
            <a:endParaRPr lang="ru-RU" b="1" i="1" dirty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648072"/>
          </a:xfrm>
        </p:spPr>
        <p:txBody>
          <a:bodyPr>
            <a:normAutofit/>
          </a:bodyPr>
          <a:lstStyle/>
          <a:p>
            <a:pPr algn="l"/>
            <a:r>
              <a:rPr lang="ru-RU" sz="2000" b="1" i="1" dirty="0" smtClean="0"/>
              <a:t>	</a:t>
            </a:r>
            <a:r>
              <a:rPr lang="ru-RU" sz="1800" b="1" i="1" dirty="0" smtClean="0">
                <a:solidFill>
                  <a:schemeClr val="tx1"/>
                </a:solidFill>
              </a:rPr>
              <a:t>- домашнее </a:t>
            </a:r>
            <a:r>
              <a:rPr lang="ru-RU" sz="1800" b="1" i="1" dirty="0" err="1" smtClean="0">
                <a:solidFill>
                  <a:schemeClr val="tx1"/>
                </a:solidFill>
              </a:rPr>
              <a:t>визитирование</a:t>
            </a:r>
            <a:r>
              <a:rPr lang="ru-RU" sz="1800" b="1" i="1" dirty="0" smtClean="0">
                <a:solidFill>
                  <a:schemeClr val="tx1"/>
                </a:solidFill>
              </a:rPr>
              <a:t> -</a:t>
            </a:r>
            <a:endParaRPr lang="ru-RU" sz="18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49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5976" y="548680"/>
            <a:ext cx="4244693" cy="1296144"/>
          </a:xfrm>
        </p:spPr>
        <p:txBody>
          <a:bodyPr>
            <a:no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1800" dirty="0" smtClean="0"/>
              <a:t>2</a:t>
            </a:r>
            <a:r>
              <a:rPr lang="ru-RU" sz="1800" dirty="0"/>
              <a:t>. </a:t>
            </a:r>
            <a:r>
              <a:rPr lang="ru-RU" sz="1800" b="1" i="1" dirty="0"/>
              <a:t>Содействие формированию и развитию психолого – педагогической культуры приемных родителей и родителей – воспитателей</a:t>
            </a:r>
            <a:r>
              <a:rPr lang="ru-RU" sz="1800" dirty="0"/>
              <a:t>: </a:t>
            </a:r>
            <a:br>
              <a:rPr lang="ru-RU" sz="1800" dirty="0"/>
            </a:br>
            <a:endParaRPr lang="ru-RU" sz="18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283969" y="1628800"/>
            <a:ext cx="4402832" cy="4824536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 </a:t>
            </a:r>
            <a:r>
              <a:rPr lang="ru-RU" sz="2300" dirty="0"/>
              <a:t>-</a:t>
            </a:r>
            <a:r>
              <a:rPr lang="ru-RU" sz="2300" b="1" i="1" dirty="0">
                <a:solidFill>
                  <a:schemeClr val="tx1"/>
                </a:solidFill>
              </a:rPr>
              <a:t>семейное </a:t>
            </a:r>
            <a:r>
              <a:rPr lang="ru-RU" sz="2300" b="1" i="1" dirty="0" smtClean="0">
                <a:solidFill>
                  <a:schemeClr val="tx1"/>
                </a:solidFill>
              </a:rPr>
              <a:t>консультирование:</a:t>
            </a:r>
            <a:endParaRPr lang="ru-RU" sz="2300" dirty="0" smtClean="0">
              <a:solidFill>
                <a:schemeClr val="tx1"/>
              </a:solidFill>
            </a:endParaRPr>
          </a:p>
          <a:p>
            <a:r>
              <a:rPr lang="ru-RU" b="1" i="1" dirty="0" smtClean="0">
                <a:solidFill>
                  <a:schemeClr val="tx1"/>
                </a:solidFill>
              </a:rPr>
              <a:t>Юридическое </a:t>
            </a:r>
            <a:r>
              <a:rPr lang="ru-RU" i="1" dirty="0" smtClean="0">
                <a:solidFill>
                  <a:schemeClr val="tx1"/>
                </a:solidFill>
              </a:rPr>
              <a:t>( по вопросам, касающимся прав семей, детей – сирот и детей, оставшихся без попечения родителей, прав и обязанностей приемных родителей);</a:t>
            </a:r>
          </a:p>
          <a:p>
            <a:r>
              <a:rPr lang="ru-RU" b="1" i="1" dirty="0" smtClean="0">
                <a:solidFill>
                  <a:schemeClr val="tx1"/>
                </a:solidFill>
              </a:rPr>
              <a:t>Психологическое </a:t>
            </a:r>
            <a:r>
              <a:rPr lang="ru-RU" i="1" dirty="0" smtClean="0">
                <a:solidFill>
                  <a:schemeClr val="tx1"/>
                </a:solidFill>
              </a:rPr>
              <a:t>( по вопросам детской психологии и развития ребенка, отношений между родителями и детьми, специфики семейного воспитания детей – сирот и детей, оставшихся без попечения родителей, по способам предупреждения и преодоления семейного неблагополучия);</a:t>
            </a:r>
          </a:p>
          <a:p>
            <a:r>
              <a:rPr lang="ru-RU" b="1" i="1" dirty="0" smtClean="0">
                <a:solidFill>
                  <a:schemeClr val="tx1"/>
                </a:solidFill>
              </a:rPr>
              <a:t>Педагогическое </a:t>
            </a:r>
            <a:r>
              <a:rPr lang="ru-RU" i="1" dirty="0" smtClean="0">
                <a:solidFill>
                  <a:schemeClr val="tx1"/>
                </a:solidFill>
              </a:rPr>
              <a:t>( по вопросам, касающимся особенностей индивидуального развития детей- сирот и детей, оставшихся без попечения родителей, семейного воспитания таких детей).</a:t>
            </a:r>
            <a:endParaRPr lang="ru-RU" i="1" dirty="0">
              <a:solidFill>
                <a:schemeClr val="tx1"/>
              </a:solidFill>
            </a:endParaRPr>
          </a:p>
          <a:p>
            <a:r>
              <a:rPr lang="ru-RU" sz="2400" b="1" i="1" dirty="0" smtClean="0">
                <a:solidFill>
                  <a:schemeClr val="tx1"/>
                </a:solidFill>
              </a:rPr>
              <a:t>-</a:t>
            </a:r>
            <a:r>
              <a:rPr lang="ru-RU" sz="2400" b="1" i="1" dirty="0">
                <a:solidFill>
                  <a:schemeClr val="tx1"/>
                </a:solidFill>
              </a:rPr>
              <a:t>педагогическая </a:t>
            </a:r>
            <a:r>
              <a:rPr lang="ru-RU" sz="2400" b="1" i="1" dirty="0" smtClean="0">
                <a:solidFill>
                  <a:schemeClr val="tx1"/>
                </a:solidFill>
              </a:rPr>
              <a:t>гостиная «Жизни мудрость»;</a:t>
            </a:r>
            <a:endParaRPr lang="ru-RU" sz="2400" b="1" i="1" dirty="0">
              <a:solidFill>
                <a:schemeClr val="tx1"/>
              </a:solidFill>
            </a:endParaRPr>
          </a:p>
          <a:p>
            <a:r>
              <a:rPr lang="ru-RU" sz="2400" b="1" i="1" dirty="0" smtClean="0">
                <a:solidFill>
                  <a:schemeClr val="tx1"/>
                </a:solidFill>
              </a:rPr>
              <a:t>-клуб приемных родителей и родителей – воспитателей «Радуга»;</a:t>
            </a:r>
            <a:endParaRPr lang="ru-RU" sz="2400" b="1" i="1" dirty="0">
              <a:solidFill>
                <a:schemeClr val="tx1"/>
              </a:solidFill>
            </a:endParaRPr>
          </a:p>
          <a:p>
            <a:r>
              <a:rPr lang="ru-RU" sz="2400" b="1" i="1" dirty="0" smtClean="0">
                <a:solidFill>
                  <a:schemeClr val="tx1"/>
                </a:solidFill>
              </a:rPr>
              <a:t>- консультационный пункт</a:t>
            </a:r>
            <a:r>
              <a:rPr lang="ru-RU" sz="2400" b="1" i="1" dirty="0">
                <a:solidFill>
                  <a:schemeClr val="tx1"/>
                </a:solidFill>
              </a:rPr>
              <a:t> </a:t>
            </a:r>
            <a:r>
              <a:rPr lang="ru-RU" sz="2400" b="1" i="1" dirty="0" smtClean="0">
                <a:solidFill>
                  <a:schemeClr val="tx1"/>
                </a:solidFill>
              </a:rPr>
              <a:t>«Шаг навстречу»;</a:t>
            </a:r>
            <a:endParaRPr lang="ru-RU" sz="2400" b="1" i="1" dirty="0">
              <a:solidFill>
                <a:schemeClr val="tx1"/>
              </a:solidFill>
            </a:endParaRPr>
          </a:p>
          <a:p>
            <a:r>
              <a:rPr lang="ru-RU" sz="2400" b="1" i="1" dirty="0" smtClean="0">
                <a:solidFill>
                  <a:schemeClr val="tx1"/>
                </a:solidFill>
              </a:rPr>
              <a:t>-</a:t>
            </a:r>
            <a:r>
              <a:rPr lang="ru-RU" sz="2400" b="1" i="1" dirty="0">
                <a:solidFill>
                  <a:schemeClr val="tx1"/>
                </a:solidFill>
              </a:rPr>
              <a:t>методическое </a:t>
            </a:r>
            <a:r>
              <a:rPr lang="ru-RU" sz="2400" b="1" i="1" dirty="0" smtClean="0">
                <a:solidFill>
                  <a:schemeClr val="tx1"/>
                </a:solidFill>
              </a:rPr>
              <a:t>объединение приемных родителей, родителей - воспитателей, </a:t>
            </a:r>
            <a:r>
              <a:rPr lang="ru-RU" sz="2400" b="1" i="1" dirty="0">
                <a:solidFill>
                  <a:schemeClr val="tx1"/>
                </a:solidFill>
              </a:rPr>
              <a:t>круглый стол, семинар </a:t>
            </a:r>
            <a:r>
              <a:rPr lang="ru-RU" sz="2400" b="1" i="1" dirty="0" smtClean="0">
                <a:solidFill>
                  <a:schemeClr val="tx1"/>
                </a:solidFill>
              </a:rPr>
              <a:t>– практикум;</a:t>
            </a:r>
          </a:p>
          <a:p>
            <a:r>
              <a:rPr lang="ru-RU" sz="2400" b="1" i="1" dirty="0" smtClean="0">
                <a:solidFill>
                  <a:schemeClr val="tx1"/>
                </a:solidFill>
              </a:rPr>
              <a:t>-лекция, мини - лекция</a:t>
            </a:r>
            <a:endParaRPr lang="ru-RU" sz="2400" b="1" i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1026" name="Picture 2" descr="C:\Documents and Settings\Администратор\Рабочий стол\коллажи\CollageMaker\CM_2018122723245339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90" b="8990"/>
          <a:stretch>
            <a:fillRect/>
          </a:stretch>
        </p:blipFill>
        <p:spPr bwMode="auto">
          <a:xfrm>
            <a:off x="611188" y="1484312"/>
            <a:ext cx="3567112" cy="2880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7268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</a:t>
            </a:r>
            <a:r>
              <a:rPr lang="ru-RU" b="1" i="1" dirty="0"/>
              <a:t>Мониторинг благополучия ребенка в приемной семье</a:t>
            </a:r>
            <a:r>
              <a:rPr lang="ru-RU" dirty="0"/>
              <a:t>: 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868333" y="2420889"/>
            <a:ext cx="3818467" cy="3312368"/>
          </a:xfrm>
        </p:spPr>
        <p:txBody>
          <a:bodyPr>
            <a:normAutofit/>
          </a:bodyPr>
          <a:lstStyle/>
          <a:p>
            <a:r>
              <a:rPr lang="ru-RU" sz="2000" b="1" i="1" dirty="0"/>
              <a:t> </a:t>
            </a:r>
            <a:r>
              <a:rPr lang="ru-RU" sz="2400" b="1" i="1" dirty="0" smtClean="0">
                <a:solidFill>
                  <a:schemeClr val="tx1"/>
                </a:solidFill>
              </a:rPr>
              <a:t>- посещения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sz="2000" dirty="0">
                <a:solidFill>
                  <a:schemeClr val="tx1"/>
                </a:solidFill>
              </a:rPr>
              <a:t>п</a:t>
            </a:r>
            <a:r>
              <a:rPr lang="ru-RU" sz="2000" dirty="0" smtClean="0">
                <a:solidFill>
                  <a:schemeClr val="tx1"/>
                </a:solidFill>
              </a:rPr>
              <a:t>ервые три месяца после помещения ребенка в приемную семью – еженедельно, следующие девять месяцев – ежемесячно, далее – один раз в квартал;</a:t>
            </a:r>
          </a:p>
          <a:p>
            <a:r>
              <a:rPr lang="ru-RU" sz="2400" b="1" i="1" dirty="0" smtClean="0">
                <a:solidFill>
                  <a:schemeClr val="tx1"/>
                </a:solidFill>
              </a:rPr>
              <a:t>- диагностика;</a:t>
            </a:r>
          </a:p>
          <a:p>
            <a:r>
              <a:rPr lang="ru-RU" sz="2400" b="1" i="1" dirty="0" smtClean="0">
                <a:solidFill>
                  <a:schemeClr val="tx1"/>
                </a:solidFill>
              </a:rPr>
              <a:t>-  </a:t>
            </a:r>
            <a:r>
              <a:rPr lang="ru-RU" sz="2400" b="1" i="1" dirty="0">
                <a:solidFill>
                  <a:schemeClr val="tx1"/>
                </a:solidFill>
              </a:rPr>
              <a:t>собеседования</a:t>
            </a:r>
          </a:p>
        </p:txBody>
      </p:sp>
      <p:pic>
        <p:nvPicPr>
          <p:cNvPr id="1028" name="Picture 4" descr="Картинки по запросу счастливая семья картинки нарисованные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5" r="1445"/>
          <a:stretch>
            <a:fillRect/>
          </a:stretch>
        </p:blipFill>
        <p:spPr bwMode="auto">
          <a:xfrm>
            <a:off x="838200" y="1371600"/>
            <a:ext cx="3565525" cy="428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5588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355977" y="548680"/>
            <a:ext cx="4330824" cy="5832648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Протекание процесса адаптации ребенка в семье требует от специалистов постоянного наблюдения за ребенком и его психологическим состоянием в новой семье, а также оценивания некоторых промежуточных результатов адаптации и внесение корректив в </a:t>
            </a:r>
            <a:r>
              <a:rPr lang="ru-RU" sz="2000" dirty="0" smtClean="0">
                <a:solidFill>
                  <a:schemeClr val="tx1"/>
                </a:solidFill>
              </a:rPr>
              <a:t>план развития семьи. Промежуточные </a:t>
            </a:r>
            <a:r>
              <a:rPr lang="ru-RU" sz="2000" dirty="0">
                <a:solidFill>
                  <a:schemeClr val="tx1"/>
                </a:solidFill>
              </a:rPr>
              <a:t>результаты адаптации и ход гармоничного развития ребенка в приемной семье </a:t>
            </a:r>
            <a:r>
              <a:rPr lang="ru-RU" sz="2000" dirty="0" smtClean="0">
                <a:solidFill>
                  <a:schemeClr val="tx1"/>
                </a:solidFill>
              </a:rPr>
              <a:t>и детском доме семейного типа оцениваются на встрече с приемными родителями,  специалистами СППС, которое организуется 1 раз в полгода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Рисунок 4"/>
          <p:cNvSpPr>
            <a:spLocks noGrp="1"/>
          </p:cNvSpPr>
          <p:nvPr>
            <p:ph type="pic" idx="1"/>
          </p:nvPr>
        </p:nvSpPr>
        <p:spPr/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40769"/>
            <a:ext cx="3240360" cy="2997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60648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577</TotalTime>
  <Words>598</Words>
  <Application>Microsoft Office PowerPoint</Application>
  <PresentationFormat>Экран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Государственное учреждение образования «Социально – педагогический центр Полоцкого района»  Отдел поддержки семей, принявших на воспитание детей – сирот, детей, оставшихся без попечения родителей   «Эффективные формы работы с приемными семьями в период адаптации»</vt:lpstr>
      <vt:lpstr>Социально-психологическая адаптация ребенка в приемной семье -</vt:lpstr>
      <vt:lpstr>       Адаптация детей-сирот и детей, оставшихся без попечения родителей в приемной семье имеет целый ряд особенностей, поскольку эти дети испытывают трудности при овладении социальными знаниями, умениями и навыками, у них часто есть отставание в психическом, интеллектуальном и физическом развитии, возникают трудности при установлении эмоциональных связей с другими людьми, в первую очередь с приемными родителями.</vt:lpstr>
      <vt:lpstr>Главной задачей специалистов  (педагогов социальных, педагогов-психологов)</vt:lpstr>
      <vt:lpstr>Направления и формы работы с семьей  в период адаптации:</vt:lpstr>
      <vt:lpstr> - домашнее визитирование -</vt:lpstr>
      <vt:lpstr>    2. Содействие формированию и развитию психолого – педагогической культуры приемных родителей и родителей – воспитателей:  </vt:lpstr>
      <vt:lpstr>3. Мониторинг благополучия ребенка в приемной семье:  </vt:lpstr>
      <vt:lpstr>Презентация PowerPoint</vt:lpstr>
      <vt:lpstr> 1. Принятие и усвоение семейных правил, традиций.   2. Включенность в социально-бытовую жизнь семьи.  3. Включенность в систему внутрисемейных отношений.   4. Позиция по отношению к системе воспитательных воздействий.  5. Психологическое благополучие.  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учреждение образования «Социально – педагогический центр Полоцкого района»   «Эффективные формы работы с приемными семьями в период адаптации»</dc:title>
  <dc:creator>XP GAME 2009</dc:creator>
  <cp:lastModifiedBy>XP GAME 2009</cp:lastModifiedBy>
  <cp:revision>45</cp:revision>
  <dcterms:created xsi:type="dcterms:W3CDTF">2018-12-20T09:42:47Z</dcterms:created>
  <dcterms:modified xsi:type="dcterms:W3CDTF">2018-12-29T07:21:25Z</dcterms:modified>
</cp:coreProperties>
</file>