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3" r:id="rId3"/>
    <p:sldId id="259" r:id="rId4"/>
    <p:sldId id="257" r:id="rId5"/>
    <p:sldId id="262" r:id="rId6"/>
    <p:sldId id="263" r:id="rId7"/>
    <p:sldId id="258" r:id="rId8"/>
    <p:sldId id="260" r:id="rId9"/>
    <p:sldId id="264" r:id="rId10"/>
    <p:sldId id="265" r:id="rId11"/>
    <p:sldId id="270" r:id="rId12"/>
    <p:sldId id="272" r:id="rId13"/>
    <p:sldId id="269" r:id="rId14"/>
    <p:sldId id="268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653136"/>
            <a:ext cx="7772400" cy="1470025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ru-RU" sz="6600" b="1" cap="all" dirty="0" smtClean="0">
                <a:ln w="0">
                  <a:solidFill>
                    <a:srgbClr val="FFC000"/>
                  </a:solidFill>
                </a:ln>
                <a:solidFill>
                  <a:srgbClr val="FFFF00"/>
                </a:solidFill>
                <a:effectLst/>
              </a:rPr>
              <a:t>Проблемы сексуального насилия и эксплуатации детей</a:t>
            </a:r>
            <a:endParaRPr lang="ru-RU" sz="6600" b="1" cap="all" dirty="0">
              <a:ln w="0">
                <a:solidFill>
                  <a:srgbClr val="FFC000"/>
                </a:solidFill>
              </a:ln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2891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Узкое понимание проблемы детьми и обществом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2808"/>
            <a:ext cx="8892480" cy="45720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Недостаточная информированность о существовании проблемы;</a:t>
            </a:r>
          </a:p>
          <a:p>
            <a:r>
              <a:rPr lang="ru-RU" sz="2000" b="1" dirty="0" smtClean="0"/>
              <a:t>Непонимание родителями этой </a:t>
            </a:r>
            <a:r>
              <a:rPr lang="ru-RU" sz="2000" b="1" dirty="0"/>
              <a:t>проблемы ;</a:t>
            </a:r>
            <a:endParaRPr lang="ru-RU" sz="2000" b="1" dirty="0" smtClean="0"/>
          </a:p>
          <a:p>
            <a:r>
              <a:rPr lang="ru-RU" sz="2000" b="1" dirty="0" smtClean="0"/>
              <a:t>Дети бояться, стесняются говорить об </a:t>
            </a:r>
            <a:r>
              <a:rPr lang="ru-RU" sz="2000" b="1" dirty="0"/>
              <a:t>этом ;</a:t>
            </a:r>
            <a:endParaRPr lang="ru-RU" sz="2000" b="1" dirty="0" smtClean="0"/>
          </a:p>
          <a:p>
            <a:r>
              <a:rPr lang="ru-RU" sz="2000" b="1" dirty="0" smtClean="0"/>
              <a:t>Дети плохо разбираются в вопросах полового </a:t>
            </a:r>
            <a:r>
              <a:rPr lang="ru-RU" sz="2000" b="1" dirty="0"/>
              <a:t>просвещения ;</a:t>
            </a:r>
            <a:endParaRPr lang="ru-RU" sz="2000" b="1" dirty="0" smtClean="0"/>
          </a:p>
          <a:p>
            <a:r>
              <a:rPr lang="ru-RU" sz="2000" b="1" dirty="0" smtClean="0"/>
              <a:t>Недостоверная информация с улицы;</a:t>
            </a:r>
          </a:p>
          <a:p>
            <a:r>
              <a:rPr lang="ru-RU" sz="2000" b="1" dirty="0" smtClean="0"/>
              <a:t>Замкнутость потерпевших, которые считают случившееся только своей </a:t>
            </a:r>
            <a:r>
              <a:rPr lang="ru-RU" sz="2000" b="1" dirty="0"/>
              <a:t>проблемой ;</a:t>
            </a:r>
            <a:endParaRPr lang="ru-RU" sz="2000" b="1" dirty="0" smtClean="0"/>
          </a:p>
          <a:p>
            <a:r>
              <a:rPr lang="ru-RU" sz="2000" b="1" dirty="0" smtClean="0"/>
              <a:t>Административные органы создают препятствия для распространения информации по половому </a:t>
            </a:r>
            <a:r>
              <a:rPr lang="ru-RU" sz="2000" b="1" dirty="0"/>
              <a:t>просвещению ;</a:t>
            </a:r>
            <a:endParaRPr lang="ru-RU" sz="2000" b="1" dirty="0" smtClean="0"/>
          </a:p>
          <a:p>
            <a:r>
              <a:rPr lang="ru-RU" sz="2000" b="1" dirty="0" smtClean="0"/>
              <a:t>Дети не умеют общаться и не доверяют взрослым и специалистам.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66837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4800" cy="5809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Последствия сексуального насилия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544616"/>
          </a:xfrm>
        </p:spPr>
        <p:txBody>
          <a:bodyPr>
            <a:normAutofit fontScale="92500" lnSpcReduction="20000"/>
          </a:bodyPr>
          <a:lstStyle/>
          <a:p>
            <a:pPr marL="64008" indent="0" fontAlgn="base">
              <a:buNone/>
            </a:pPr>
            <a:r>
              <a:rPr lang="ru-RU" b="1" dirty="0"/>
              <a:t>1. </a:t>
            </a:r>
            <a:r>
              <a:rPr lang="ru-RU" b="1" dirty="0" smtClean="0"/>
              <a:t>Диссоциация</a:t>
            </a:r>
            <a:r>
              <a:rPr lang="ru-RU" dirty="0"/>
              <a:t>.</a:t>
            </a:r>
            <a:endParaRPr lang="ru-RU" dirty="0" smtClean="0"/>
          </a:p>
          <a:p>
            <a:pPr marL="64008" indent="0" fontAlgn="base">
              <a:buNone/>
            </a:pPr>
            <a:r>
              <a:rPr lang="ru-RU" b="1" dirty="0" smtClean="0"/>
              <a:t>2</a:t>
            </a:r>
            <a:r>
              <a:rPr lang="ru-RU" b="1" dirty="0"/>
              <a:t>. Самоповреждение.</a:t>
            </a:r>
            <a:r>
              <a:rPr lang="ru-RU" dirty="0"/>
              <a:t> </a:t>
            </a:r>
            <a:endParaRPr lang="ru-RU" dirty="0" smtClean="0"/>
          </a:p>
          <a:p>
            <a:pPr marL="64008" indent="0" fontAlgn="base">
              <a:buNone/>
            </a:pPr>
            <a:r>
              <a:rPr lang="ru-RU" b="1" dirty="0" smtClean="0"/>
              <a:t>3</a:t>
            </a:r>
            <a:r>
              <a:rPr lang="ru-RU" b="1" dirty="0"/>
              <a:t>. Тревога и </a:t>
            </a:r>
            <a:r>
              <a:rPr lang="ru-RU" b="1" dirty="0" smtClean="0"/>
              <a:t>страх</a:t>
            </a:r>
            <a:r>
              <a:rPr lang="ru-RU" dirty="0" smtClean="0"/>
              <a:t>.</a:t>
            </a:r>
            <a:endParaRPr lang="ru-RU" dirty="0"/>
          </a:p>
          <a:p>
            <a:pPr marL="64008" indent="0" fontAlgn="base">
              <a:buNone/>
            </a:pPr>
            <a:r>
              <a:rPr lang="ru-RU" b="1" dirty="0"/>
              <a:t>4. Кошмары.</a:t>
            </a:r>
            <a:r>
              <a:rPr lang="ru-RU" dirty="0"/>
              <a:t> </a:t>
            </a:r>
          </a:p>
          <a:p>
            <a:pPr marL="64008" indent="0" fontAlgn="base">
              <a:buNone/>
            </a:pPr>
            <a:r>
              <a:rPr lang="ru-RU" b="1" dirty="0"/>
              <a:t>5. Алкоголизм и наркомания.</a:t>
            </a:r>
            <a:r>
              <a:rPr lang="ru-RU" dirty="0"/>
              <a:t> </a:t>
            </a:r>
            <a:endParaRPr lang="ru-RU" dirty="0" smtClean="0"/>
          </a:p>
          <a:p>
            <a:pPr marL="64008" indent="0" fontAlgn="base">
              <a:buNone/>
            </a:pPr>
            <a:r>
              <a:rPr lang="ru-RU" b="1" dirty="0" smtClean="0"/>
              <a:t>6</a:t>
            </a:r>
            <a:r>
              <a:rPr lang="ru-RU" b="1" dirty="0"/>
              <a:t>. </a:t>
            </a:r>
            <a:r>
              <a:rPr lang="ru-RU" b="1" dirty="0" smtClean="0"/>
              <a:t>Гиперсексуальность</a:t>
            </a:r>
            <a:r>
              <a:rPr lang="ru-RU" dirty="0" smtClean="0"/>
              <a:t>.</a:t>
            </a:r>
            <a:endParaRPr lang="ru-RU" dirty="0"/>
          </a:p>
          <a:p>
            <a:pPr marL="64008" indent="0" fontAlgn="base">
              <a:buNone/>
            </a:pPr>
            <a:r>
              <a:rPr lang="ru-RU" b="1" dirty="0"/>
              <a:t>7. Психотические проявления.</a:t>
            </a:r>
            <a:r>
              <a:rPr lang="ru-RU" dirty="0"/>
              <a:t> </a:t>
            </a:r>
          </a:p>
          <a:p>
            <a:pPr marL="64008" indent="0" fontAlgn="base">
              <a:buNone/>
            </a:pPr>
            <a:r>
              <a:rPr lang="ru-RU" b="1" dirty="0"/>
              <a:t>8. Перепады настроения, вспышки гнева, раздражительность.</a:t>
            </a:r>
            <a:r>
              <a:rPr lang="ru-RU" dirty="0"/>
              <a:t> </a:t>
            </a:r>
          </a:p>
          <a:p>
            <a:pPr marL="64008" indent="0" fontAlgn="base">
              <a:buNone/>
            </a:pPr>
            <a:r>
              <a:rPr lang="ru-RU" b="1" dirty="0" smtClean="0"/>
              <a:t>9</a:t>
            </a:r>
            <a:r>
              <a:rPr lang="ru-RU" b="1" dirty="0"/>
              <a:t>. Проблемы в </a:t>
            </a:r>
            <a:r>
              <a:rPr lang="ru-RU" b="1" dirty="0" smtClean="0"/>
              <a:t>отношениях</a:t>
            </a:r>
          </a:p>
          <a:p>
            <a:pPr marL="64008" indent="0" fontAlgn="base">
              <a:buNone/>
            </a:pPr>
            <a:r>
              <a:rPr lang="ru-RU" b="1" dirty="0" smtClean="0"/>
              <a:t>10</a:t>
            </a:r>
            <a:r>
              <a:rPr lang="ru-RU" b="1" dirty="0"/>
              <a:t>. </a:t>
            </a:r>
            <a:r>
              <a:rPr lang="ru-RU" b="1" dirty="0" smtClean="0"/>
              <a:t>Регрессия.</a:t>
            </a:r>
            <a:r>
              <a:rPr lang="ru-RU" dirty="0"/>
              <a:t> </a:t>
            </a:r>
            <a:endParaRPr lang="ru-RU" dirty="0" smtClean="0"/>
          </a:p>
          <a:p>
            <a:pPr marL="64008" indent="0" fontAlgn="base">
              <a:buNone/>
            </a:pPr>
            <a:r>
              <a:rPr lang="ru-RU" b="1" dirty="0" smtClean="0"/>
              <a:t>11</a:t>
            </a:r>
            <a:r>
              <a:rPr lang="ru-RU" b="1" dirty="0"/>
              <a:t>. Физиологические, психосоматические и аутоиммунные расстройства.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441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7924800" cy="11430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Что делать если ребенок сообщает 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вам 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 насилии?</a:t>
            </a:r>
          </a:p>
        </p:txBody>
      </p:sp>
    </p:spTree>
    <p:extLst>
      <p:ext uri="{BB962C8B-B14F-4D97-AF65-F5344CB8AC3E}">
        <p14:creationId xmlns:p14="http://schemas.microsoft.com/office/powerpoint/2010/main" val="2544158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597352"/>
          </a:xfrm>
        </p:spPr>
        <p:txBody>
          <a:bodyPr>
            <a:normAutofit/>
          </a:bodyPr>
          <a:lstStyle/>
          <a:p>
            <a:pPr lvl="0" fontAlgn="base">
              <a:buFont typeface="Courier New" pitchFamily="49" charset="0"/>
              <a:buChar char="o"/>
            </a:pPr>
            <a:r>
              <a:rPr lang="ru-RU" sz="2000" b="1" dirty="0" smtClean="0"/>
              <a:t>Отнеситесь </a:t>
            </a:r>
            <a:r>
              <a:rPr lang="ru-RU" sz="2000" b="1" dirty="0"/>
              <a:t>к ребенку серьезно.</a:t>
            </a:r>
            <a:endParaRPr lang="ru-RU" sz="1800" b="1" dirty="0"/>
          </a:p>
          <a:p>
            <a:pPr lvl="0" fontAlgn="base">
              <a:buFont typeface="Courier New" pitchFamily="49" charset="0"/>
              <a:buChar char="o"/>
            </a:pPr>
            <a:r>
              <a:rPr lang="ru-RU" sz="2000" b="1" dirty="0"/>
              <a:t>Попытайтесь оставаться спокойными.</a:t>
            </a:r>
            <a:endParaRPr lang="ru-RU" sz="1800" b="1" dirty="0"/>
          </a:p>
          <a:p>
            <a:pPr lvl="0" fontAlgn="base">
              <a:buFont typeface="Courier New" pitchFamily="49" charset="0"/>
              <a:buChar char="o"/>
            </a:pPr>
            <a:r>
              <a:rPr lang="ru-RU" sz="2000" b="1" dirty="0"/>
              <a:t>Выясните, насколько сильна угроза для жизни ребёнка.</a:t>
            </a:r>
            <a:endParaRPr lang="ru-RU" sz="1800" b="1" dirty="0"/>
          </a:p>
          <a:p>
            <a:pPr lvl="0" fontAlgn="base">
              <a:buFont typeface="Courier New" pitchFamily="49" charset="0"/>
              <a:buChar char="o"/>
            </a:pPr>
            <a:r>
              <a:rPr lang="ru-RU" sz="2000" b="1" dirty="0"/>
              <a:t>Успокойте и поддержите ребенка словами.</a:t>
            </a:r>
            <a:endParaRPr lang="ru-RU" sz="1800" b="1" dirty="0"/>
          </a:p>
          <a:p>
            <a:pPr marL="880110" lvl="1" indent="-342900" fontAlgn="base">
              <a:buFont typeface="+mj-lt"/>
              <a:buAutoNum type="arabicPeriod"/>
            </a:pPr>
            <a:r>
              <a:rPr lang="ru-RU" sz="1800" b="1" dirty="0"/>
              <a:t>«Хорошо, что ты мне сказал. Ты правильно сделал».</a:t>
            </a:r>
            <a:endParaRPr lang="ru-RU" sz="1600" b="1" dirty="0"/>
          </a:p>
          <a:p>
            <a:pPr marL="880110" lvl="1" indent="-342900" fontAlgn="base">
              <a:buFont typeface="+mj-lt"/>
              <a:buAutoNum type="arabicPeriod"/>
            </a:pPr>
            <a:r>
              <a:rPr lang="ru-RU" sz="1800" b="1" dirty="0"/>
              <a:t>«Я тебе верю».</a:t>
            </a:r>
            <a:endParaRPr lang="ru-RU" sz="1600" b="1" dirty="0"/>
          </a:p>
          <a:p>
            <a:pPr marL="880110" lvl="1" indent="-342900" fontAlgn="base">
              <a:buFont typeface="+mj-lt"/>
              <a:buAutoNum type="arabicPeriod"/>
            </a:pPr>
            <a:r>
              <a:rPr lang="ru-RU" sz="1800" b="1" dirty="0"/>
              <a:t>«Ты в этом не виноват».</a:t>
            </a:r>
            <a:endParaRPr lang="ru-RU" sz="1600" b="1" dirty="0"/>
          </a:p>
          <a:p>
            <a:pPr marL="880110" lvl="1" indent="-342900" fontAlgn="base">
              <a:buFont typeface="+mj-lt"/>
              <a:buAutoNum type="arabicPeriod"/>
            </a:pPr>
            <a:r>
              <a:rPr lang="ru-RU" sz="1800" b="1" dirty="0"/>
              <a:t>«Ты не один попал в такую ситуацию, это случается и с другими детьми».</a:t>
            </a:r>
            <a:endParaRPr lang="ru-RU" sz="1600" b="1" dirty="0"/>
          </a:p>
          <a:p>
            <a:pPr marL="880110" lvl="1" indent="-342900" fontAlgn="base">
              <a:buFont typeface="+mj-lt"/>
              <a:buAutoNum type="arabicPeriod"/>
            </a:pPr>
            <a:r>
              <a:rPr lang="ru-RU" sz="1800" b="1" dirty="0"/>
              <a:t>«Мне жаль, что с тобой это случилось».</a:t>
            </a:r>
            <a:endParaRPr lang="ru-RU" sz="1600" b="1" dirty="0"/>
          </a:p>
          <a:p>
            <a:pPr marL="880110" lvl="1" indent="-342900" fontAlgn="base">
              <a:buFont typeface="+mj-lt"/>
              <a:buAutoNum type="arabicPeriod"/>
            </a:pPr>
            <a:r>
              <a:rPr lang="ru-RU" sz="1800" b="1" dirty="0"/>
              <a:t>«Мне надо поговорить о том, что случилось с …(юристом, учителем). Они захотят задать тебе несколько вопросов. Они постараются сделать так, чтобы ты чувствовал себя в безопасности. Бывают такие секреты, которые нельзя хранить, если тебе сделали плохо».</a:t>
            </a:r>
            <a:endParaRPr lang="ru-RU" sz="1600" b="1" dirty="0"/>
          </a:p>
          <a:p>
            <a:pPr lvl="0" fontAlgn="base">
              <a:buFont typeface="Courier New" pitchFamily="49" charset="0"/>
              <a:buChar char="o"/>
            </a:pPr>
            <a:r>
              <a:rPr lang="ru-RU" sz="2000" b="1" dirty="0"/>
              <a:t>Не думайте, что ребенок обязательно ненавидит своего обидчика или сердится на него.</a:t>
            </a:r>
            <a:endParaRPr lang="ru-RU" sz="1800" b="1" dirty="0"/>
          </a:p>
          <a:p>
            <a:pPr lvl="0" fontAlgn="base">
              <a:buFont typeface="Courier New" pitchFamily="49" charset="0"/>
              <a:buChar char="o"/>
            </a:pPr>
            <a:r>
              <a:rPr lang="ru-RU" sz="2000" b="1" dirty="0" smtClean="0"/>
              <a:t>Следите </a:t>
            </a:r>
            <a:r>
              <a:rPr lang="ru-RU" sz="2000" b="1" dirty="0"/>
              <a:t>за тем, чтобы не давать обещаний, которые вы не можете исполнить</a:t>
            </a:r>
            <a:r>
              <a:rPr lang="ru-RU" sz="2000" b="1" dirty="0" smtClean="0"/>
              <a:t>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653947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4834880" cy="7132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Необходимо: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Распространение среди </a:t>
            </a:r>
            <a:r>
              <a:rPr lang="ru-RU" dirty="0"/>
              <a:t>подростков </a:t>
            </a:r>
            <a:r>
              <a:rPr lang="ru-RU" dirty="0" smtClean="0"/>
              <a:t>адекватной информации </a:t>
            </a:r>
            <a:r>
              <a:rPr lang="ru-RU" dirty="0"/>
              <a:t>о правах ребенка, </a:t>
            </a:r>
            <a:r>
              <a:rPr lang="ru-RU" dirty="0" smtClean="0"/>
              <a:t>и </a:t>
            </a:r>
            <a:r>
              <a:rPr lang="ru-RU" dirty="0"/>
              <a:t>культуре интимных отношений. </a:t>
            </a:r>
          </a:p>
          <a:p>
            <a:r>
              <a:rPr lang="ru-RU" dirty="0" smtClean="0"/>
              <a:t>Обучение подростков </a:t>
            </a:r>
            <a:r>
              <a:rPr lang="ru-RU" dirty="0"/>
              <a:t>навыкам позитивных межличностных и межполовых взаимоотношений </a:t>
            </a:r>
          </a:p>
          <a:p>
            <a:r>
              <a:rPr lang="ru-RU" dirty="0" smtClean="0"/>
              <a:t>Распространение журналов </a:t>
            </a:r>
            <a:r>
              <a:rPr lang="ru-RU" dirty="0"/>
              <a:t>среди администраций образования, здравоохранения, учреждений, часто посещаемых взрослыми.</a:t>
            </a:r>
          </a:p>
          <a:p>
            <a:r>
              <a:rPr lang="ru-RU"/>
              <a:t>Р</a:t>
            </a:r>
            <a:r>
              <a:rPr lang="ru-RU" smtClean="0"/>
              <a:t>азработка </a:t>
            </a:r>
            <a:r>
              <a:rPr lang="ru-RU" dirty="0"/>
              <a:t>программ информационных выступлений для сверстников</a:t>
            </a:r>
          </a:p>
          <a:p>
            <a:r>
              <a:rPr lang="ru-RU" dirty="0"/>
              <a:t>Проведение групповых занятий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151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399032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за внимание!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405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Сексуальное насилие </a:t>
            </a:r>
            <a:r>
              <a:rPr lang="ru-RU" dirty="0" smtClean="0"/>
              <a:t>(злоупотребление ребенком) – это любое сексуальное действие по отношению к ребенку:</a:t>
            </a:r>
          </a:p>
          <a:p>
            <a:pPr marL="64008" indent="0"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Прикосновение к гениталиям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Эротические поцелуи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Половой акт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Наблюдение ребенком за действиями сексуального характера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Демонстрирование порнографии и привлечение к съемкам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Привлечение к проституции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26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11970"/>
            <a:ext cx="8229600" cy="53428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600" dirty="0"/>
              <a:t>З</a:t>
            </a:r>
            <a:r>
              <a:rPr lang="ru-RU" sz="3600" dirty="0" smtClean="0"/>
              <a:t>а </a:t>
            </a:r>
            <a:r>
              <a:rPr lang="ru-RU" sz="3600" dirty="0"/>
              <a:t>последние 5 лет количество случаев педофилии увеличилось в 15 раз: </a:t>
            </a:r>
            <a:endParaRPr lang="ru-RU" sz="3600" dirty="0" smtClean="0"/>
          </a:p>
          <a:p>
            <a:r>
              <a:rPr lang="ru-RU" dirty="0" smtClean="0"/>
              <a:t>в </a:t>
            </a:r>
            <a:r>
              <a:rPr lang="ru-RU" dirty="0"/>
              <a:t>2017 г. в Беларуси дети подвергались насилию 581 раз, что на 84,4% выше прошлогодних показателей.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этом 361 преступление относилось к категории тяжких и особо тяжких. </a:t>
            </a:r>
            <a:endParaRPr lang="ru-RU" dirty="0" smtClean="0"/>
          </a:p>
          <a:p>
            <a:r>
              <a:rPr lang="ru-RU" dirty="0"/>
              <a:t>У</a:t>
            </a:r>
            <a:r>
              <a:rPr lang="ru-RU" dirty="0" smtClean="0"/>
              <a:t>же </a:t>
            </a:r>
            <a:r>
              <a:rPr lang="ru-RU" dirty="0"/>
              <a:t>за два месяца 2018 г. число потерпевших от сексуального насилия детей увеличилось почти в два раза по сравнению с прошлым годом - выявлено 113 жертв. </a:t>
            </a:r>
            <a:endParaRPr lang="ru-RU" dirty="0" smtClean="0"/>
          </a:p>
          <a:p>
            <a:r>
              <a:rPr lang="ru-RU" dirty="0" smtClean="0"/>
              <a:t>Количество </a:t>
            </a:r>
            <a:r>
              <a:rPr lang="ru-RU" dirty="0"/>
              <a:t>подозреваемых увеличилось в полтора раза, в этом году их 83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188640"/>
            <a:ext cx="45394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Статистика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63562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2871192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Показатели сексуального насилия над ребенком</a:t>
            </a:r>
            <a:endParaRPr lang="ru-RU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191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91440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Физические показатели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Травмы половых органов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Жалобы на боли и зуд в этих областях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Трудность при ходьбе или сидении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Инфекции мочевых путей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Увеличение жалоб о состоянии здоровья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Венерические болезни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Беременность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9135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0568" y="116632"/>
            <a:ext cx="9937104" cy="11430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Показатели поведения: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80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Необычный интерес или знание о сексуальном поведении и языке.</a:t>
            </a:r>
          </a:p>
          <a:p>
            <a:r>
              <a:rPr lang="ru-RU" sz="2800" dirty="0" smtClean="0"/>
              <a:t>Ношение нескольких уровней одежды.</a:t>
            </a:r>
          </a:p>
          <a:p>
            <a:r>
              <a:rPr lang="ru-RU" sz="2800" dirty="0" smtClean="0"/>
              <a:t>Проблемы со сном, депрессия, беспокойство, агрессия, гнев</a:t>
            </a:r>
            <a:r>
              <a:rPr lang="ru-RU" sz="2800" dirty="0"/>
              <a:t>.</a:t>
            </a:r>
            <a:endParaRPr lang="ru-RU" sz="2800" dirty="0" smtClean="0"/>
          </a:p>
          <a:p>
            <a:r>
              <a:rPr lang="ru-RU" sz="2800" dirty="0" smtClean="0"/>
              <a:t>Радикальное изменение аппетита.</a:t>
            </a:r>
          </a:p>
          <a:p>
            <a:r>
              <a:rPr lang="ru-RU" sz="2800" dirty="0" smtClean="0"/>
              <a:t>Критическое нежелание, чтобы к нему дотрагивались, особенно представители определенного пола.</a:t>
            </a:r>
          </a:p>
          <a:p>
            <a:r>
              <a:rPr lang="ru-RU" sz="2800" dirty="0" smtClean="0"/>
              <a:t>Резкое снижение успеваемости.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8859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496944" cy="508918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Семейные показатели:</a:t>
            </a:r>
            <a:endParaRPr lang="ru-RU" sz="5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4114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/>
              <a:t>Семья изолирована от общества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Полная перестановка ролей между матерью и ребенком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Отсутствие одного из супругов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Злоупотребление алкоголем или наркотиками 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Жалобы о прошлом поведении ребенка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Другие виды насилия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История сексуального насилия одного из родителей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433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Основные факты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03" y="908720"/>
            <a:ext cx="8229600" cy="3600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90-95% насильников – мужчины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70-75% жертв детского насилия – женского пола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Средний возраст первых насилий снижается: от 15 лет до 13 лет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Большинство детских насильников мужского пола были жертвами насилия в детстве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Наиболее частое прикрытие насилия – уход за ребенком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33056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231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036496" cy="65293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Проблема сексуального насилия над детьми существует по следующим причинам: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>
            <a:noAutofit/>
          </a:bodyPr>
          <a:lstStyle/>
          <a:p>
            <a:pPr marL="521208" indent="-457200">
              <a:buFont typeface="+mj-lt"/>
              <a:buAutoNum type="arabicParenR"/>
            </a:pPr>
            <a:r>
              <a:rPr lang="ru-RU" sz="2800" b="1" dirty="0" smtClean="0"/>
              <a:t>Узкое понимание проблемы общественностью</a:t>
            </a:r>
          </a:p>
          <a:p>
            <a:pPr marL="521208" indent="-457200">
              <a:buFont typeface="+mj-lt"/>
              <a:buAutoNum type="arabicParenR"/>
            </a:pPr>
            <a:r>
              <a:rPr lang="ru-RU" sz="2800" b="1" dirty="0" smtClean="0"/>
              <a:t>Многие думают, что их эти проблемы не касаются</a:t>
            </a:r>
          </a:p>
          <a:p>
            <a:pPr marL="521208" indent="-457200">
              <a:buFont typeface="+mj-lt"/>
              <a:buAutoNum type="arabicParenR"/>
            </a:pPr>
            <a:r>
              <a:rPr lang="ru-RU" sz="2800" b="1" dirty="0" smtClean="0"/>
              <a:t>Не освещаются в прессе</a:t>
            </a:r>
          </a:p>
          <a:p>
            <a:pPr marL="521208" indent="-457200">
              <a:buFont typeface="+mj-lt"/>
              <a:buAutoNum type="arabicParenR"/>
            </a:pPr>
            <a:r>
              <a:rPr lang="ru-RU" sz="2800" b="1" dirty="0" smtClean="0"/>
              <a:t>Нет знаний, как защитить себя</a:t>
            </a:r>
          </a:p>
          <a:p>
            <a:pPr marL="521208" indent="-457200">
              <a:buFont typeface="+mj-lt"/>
              <a:buAutoNum type="arabicParenR"/>
            </a:pPr>
            <a:r>
              <a:rPr lang="ru-RU" sz="2800" b="1" dirty="0" smtClean="0"/>
              <a:t>Кризис в обществе</a:t>
            </a:r>
          </a:p>
          <a:p>
            <a:pPr marL="521208" indent="-457200">
              <a:buFont typeface="+mj-lt"/>
              <a:buAutoNum type="arabicParenR"/>
            </a:pPr>
            <a:r>
              <a:rPr lang="ru-RU" sz="2800" b="1" dirty="0" smtClean="0"/>
              <a:t>Нет служб, занимающихся этой проблемой</a:t>
            </a:r>
          </a:p>
          <a:p>
            <a:pPr marL="521208" indent="-457200">
              <a:buFont typeface="+mj-lt"/>
              <a:buAutoNum type="arabicParenR"/>
            </a:pPr>
            <a:r>
              <a:rPr lang="ru-RU" sz="2800" b="1" dirty="0" smtClean="0"/>
              <a:t>Негде получить помощи в случае опасности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491967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C000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338</TotalTime>
  <Words>637</Words>
  <Application>Microsoft Office PowerPoint</Application>
  <PresentationFormat>Экран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Проблемы сексуального насилия и эксплуатации детей</vt:lpstr>
      <vt:lpstr>Презентация PowerPoint</vt:lpstr>
      <vt:lpstr>Презентация PowerPoint</vt:lpstr>
      <vt:lpstr>Показатели сексуального насилия над ребенком</vt:lpstr>
      <vt:lpstr>Физические показатели:</vt:lpstr>
      <vt:lpstr>Показатели поведения:</vt:lpstr>
      <vt:lpstr>Семейные показатели:</vt:lpstr>
      <vt:lpstr>Основные факты:</vt:lpstr>
      <vt:lpstr>Проблема сексуального насилия над детьми существует по следующим причинам:</vt:lpstr>
      <vt:lpstr>Узкое понимание проблемы детьми и обществом</vt:lpstr>
      <vt:lpstr>Последствия сексуального насилия</vt:lpstr>
      <vt:lpstr>Что делать если ребенок сообщает вам о насилии?</vt:lpstr>
      <vt:lpstr> </vt:lpstr>
      <vt:lpstr>Необходимо: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сексуального насилия и эксплуатации детей</dc:title>
  <dc:creator>Алена</dc:creator>
  <cp:lastModifiedBy>Алена</cp:lastModifiedBy>
  <cp:revision>17</cp:revision>
  <dcterms:created xsi:type="dcterms:W3CDTF">2018-08-27T09:51:23Z</dcterms:created>
  <dcterms:modified xsi:type="dcterms:W3CDTF">2018-08-29T06:06:34Z</dcterms:modified>
</cp:coreProperties>
</file>