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notesMasterIdLst>
    <p:notesMasterId r:id="rId27"/>
  </p:notesMasterIdLst>
  <p:sldIdLst>
    <p:sldId id="256" r:id="rId2"/>
    <p:sldId id="257" r:id="rId3"/>
    <p:sldId id="302" r:id="rId4"/>
    <p:sldId id="299" r:id="rId5"/>
    <p:sldId id="300" r:id="rId6"/>
    <p:sldId id="289" r:id="rId7"/>
    <p:sldId id="303" r:id="rId8"/>
    <p:sldId id="304" r:id="rId9"/>
    <p:sldId id="305" r:id="rId10"/>
    <p:sldId id="307" r:id="rId11"/>
    <p:sldId id="316" r:id="rId12"/>
    <p:sldId id="311" r:id="rId13"/>
    <p:sldId id="313" r:id="rId14"/>
    <p:sldId id="312" r:id="rId15"/>
    <p:sldId id="308" r:id="rId16"/>
    <p:sldId id="310" r:id="rId17"/>
    <p:sldId id="314" r:id="rId18"/>
    <p:sldId id="315" r:id="rId19"/>
    <p:sldId id="281" r:id="rId20"/>
    <p:sldId id="290" r:id="rId21"/>
    <p:sldId id="317" r:id="rId22"/>
    <p:sldId id="318" r:id="rId23"/>
    <p:sldId id="291" r:id="rId24"/>
    <p:sldId id="319" r:id="rId25"/>
    <p:sldId id="28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3" autoAdjust="0"/>
    <p:restoredTop sz="96242" autoAdjust="0"/>
  </p:normalViewPr>
  <p:slideViewPr>
    <p:cSldViewPr snapToGrid="0">
      <p:cViewPr>
        <p:scale>
          <a:sx n="66" d="100"/>
          <a:sy n="66" d="100"/>
        </p:scale>
        <p:origin x="-930" y="-19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B49322-9E86-4901-AECE-C69217C929EF}" type="datetimeFigureOut">
              <a:rPr lang="en-US" smtClean="0"/>
              <a:pPr/>
              <a:t>11/18/2020</a:t>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B665F9-E033-4606-8E34-DF59A7162A02}" type="slidenum">
              <a:rPr lang="en-US" smtClean="0"/>
              <a:pPr/>
              <a:t>‹#›</a:t>
            </a:fld>
            <a:endParaRPr lang="en-US"/>
          </a:p>
        </p:txBody>
      </p:sp>
    </p:spTree>
    <p:extLst>
      <p:ext uri="{BB962C8B-B14F-4D97-AF65-F5344CB8AC3E}">
        <p14:creationId xmlns:p14="http://schemas.microsoft.com/office/powerpoint/2010/main" val="1757102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088E56E-70DF-4501-A9A4-D96A01FE30A5}" type="datetimeFigureOut">
              <a:rPr lang="en-US" smtClean="0"/>
              <a:pPr/>
              <a:t>11/18/2020</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CDC7DB85-E8D9-4F48-9375-545ED52C19C7}" type="slidenum">
              <a:rPr lang="en-US" smtClean="0"/>
              <a:pPr/>
              <a:t>‹#›</a:t>
            </a:fld>
            <a:endParaRPr lang="en-US"/>
          </a:p>
        </p:txBody>
      </p:sp>
    </p:spTree>
    <p:extLst>
      <p:ext uri="{BB962C8B-B14F-4D97-AF65-F5344CB8AC3E}">
        <p14:creationId xmlns:p14="http://schemas.microsoft.com/office/powerpoint/2010/main" val="56569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088E56E-70DF-4501-A9A4-D96A01FE30A5}" type="datetimeFigureOut">
              <a:rPr lang="en-US" smtClean="0"/>
              <a:pPr/>
              <a:t>11/18/2020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7DB85-E8D9-4F48-9375-545ED52C19C7}" type="slidenum">
              <a:rPr lang="en-US" smtClean="0"/>
              <a:pPr/>
              <a:t>‹#›</a:t>
            </a:fld>
            <a:endParaRPr lang="en-US"/>
          </a:p>
        </p:txBody>
      </p:sp>
    </p:spTree>
    <p:extLst>
      <p:ext uri="{BB962C8B-B14F-4D97-AF65-F5344CB8AC3E}">
        <p14:creationId xmlns:p14="http://schemas.microsoft.com/office/powerpoint/2010/main" val="1187000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088E56E-70DF-4501-A9A4-D96A01FE30A5}" type="datetimeFigureOut">
              <a:rPr lang="en-US" smtClean="0"/>
              <a:pPr/>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7DB85-E8D9-4F48-9375-545ED52C19C7}" type="slidenum">
              <a:rPr lang="en-US" smtClean="0"/>
              <a:pPr/>
              <a:t>‹#›</a:t>
            </a:fld>
            <a:endParaRPr lang="en-US"/>
          </a:p>
        </p:txBody>
      </p:sp>
    </p:spTree>
    <p:extLst>
      <p:ext uri="{BB962C8B-B14F-4D97-AF65-F5344CB8AC3E}">
        <p14:creationId xmlns:p14="http://schemas.microsoft.com/office/powerpoint/2010/main" val="71436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088E56E-70DF-4501-A9A4-D96A01FE30A5}" type="datetimeFigureOut">
              <a:rPr lang="en-US" smtClean="0"/>
              <a:pPr/>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7DB85-E8D9-4F48-9375-545ED52C19C7}" type="slidenum">
              <a:rPr lang="en-US" smtClean="0"/>
              <a:pPr/>
              <a:t>‹#›</a:t>
            </a:fld>
            <a:endParaRPr lang="en-US"/>
          </a:p>
        </p:txBody>
      </p:sp>
    </p:spTree>
    <p:extLst>
      <p:ext uri="{BB962C8B-B14F-4D97-AF65-F5344CB8AC3E}">
        <p14:creationId xmlns:p14="http://schemas.microsoft.com/office/powerpoint/2010/main" val="613644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088E56E-70DF-4501-A9A4-D96A01FE30A5}" type="datetimeFigureOut">
              <a:rPr lang="en-US" smtClean="0"/>
              <a:pPr/>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7DB85-E8D9-4F48-9375-545ED52C19C7}" type="slidenum">
              <a:rPr lang="en-US" smtClean="0"/>
              <a:pPr/>
              <a:t>‹#›</a:t>
            </a:fld>
            <a:endParaRPr lang="en-US"/>
          </a:p>
        </p:txBody>
      </p:sp>
    </p:spTree>
    <p:extLst>
      <p:ext uri="{BB962C8B-B14F-4D97-AF65-F5344CB8AC3E}">
        <p14:creationId xmlns:p14="http://schemas.microsoft.com/office/powerpoint/2010/main" val="51107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088E56E-70DF-4501-A9A4-D96A01FE30A5}" type="datetimeFigureOut">
              <a:rPr lang="en-US" smtClean="0"/>
              <a:pPr/>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7DB85-E8D9-4F48-9375-545ED52C19C7}" type="slidenum">
              <a:rPr lang="en-US" smtClean="0"/>
              <a:pPr/>
              <a:t>‹#›</a:t>
            </a:fld>
            <a:endParaRPr lang="en-US"/>
          </a:p>
        </p:txBody>
      </p:sp>
    </p:spTree>
    <p:extLst>
      <p:ext uri="{BB962C8B-B14F-4D97-AF65-F5344CB8AC3E}">
        <p14:creationId xmlns:p14="http://schemas.microsoft.com/office/powerpoint/2010/main" val="41505148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088E56E-70DF-4501-A9A4-D96A01FE30A5}" type="datetimeFigureOut">
              <a:rPr lang="en-US" smtClean="0"/>
              <a:pPr/>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7DB85-E8D9-4F48-9375-545ED52C19C7}" type="slidenum">
              <a:rPr lang="en-US" smtClean="0"/>
              <a:pPr/>
              <a:t>‹#›</a:t>
            </a:fld>
            <a:endParaRPr lang="en-US"/>
          </a:p>
        </p:txBody>
      </p:sp>
    </p:spTree>
    <p:extLst>
      <p:ext uri="{BB962C8B-B14F-4D97-AF65-F5344CB8AC3E}">
        <p14:creationId xmlns:p14="http://schemas.microsoft.com/office/powerpoint/2010/main" val="19284837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088E56E-70DF-4501-A9A4-D96A01FE30A5}" type="datetimeFigureOut">
              <a:rPr lang="en-US" smtClean="0"/>
              <a:pPr/>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7DB85-E8D9-4F48-9375-545ED52C19C7}" type="slidenum">
              <a:rPr lang="en-US" smtClean="0"/>
              <a:pPr/>
              <a:t>‹#›</a:t>
            </a:fld>
            <a:endParaRPr lang="en-US"/>
          </a:p>
        </p:txBody>
      </p:sp>
    </p:spTree>
    <p:extLst>
      <p:ext uri="{BB962C8B-B14F-4D97-AF65-F5344CB8AC3E}">
        <p14:creationId xmlns:p14="http://schemas.microsoft.com/office/powerpoint/2010/main" val="263612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088E56E-70DF-4501-A9A4-D96A01FE30A5}" type="datetimeFigureOut">
              <a:rPr lang="en-US" smtClean="0"/>
              <a:pPr/>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7DB85-E8D9-4F48-9375-545ED52C19C7}" type="slidenum">
              <a:rPr lang="en-US" smtClean="0"/>
              <a:pPr/>
              <a:t>‹#›</a:t>
            </a:fld>
            <a:endParaRPr lang="en-US"/>
          </a:p>
        </p:txBody>
      </p:sp>
    </p:spTree>
    <p:extLst>
      <p:ext uri="{BB962C8B-B14F-4D97-AF65-F5344CB8AC3E}">
        <p14:creationId xmlns:p14="http://schemas.microsoft.com/office/powerpoint/2010/main" val="22367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088E56E-70DF-4501-A9A4-D96A01FE30A5}" type="datetimeFigureOut">
              <a:rPr lang="en-US" smtClean="0"/>
              <a:pPr/>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CDC7DB85-E8D9-4F48-9375-545ED52C19C7}" type="slidenum">
              <a:rPr lang="en-US" smtClean="0"/>
              <a:pPr/>
              <a:t>‹#›</a:t>
            </a:fld>
            <a:endParaRPr lang="en-US"/>
          </a:p>
        </p:txBody>
      </p:sp>
    </p:spTree>
    <p:extLst>
      <p:ext uri="{BB962C8B-B14F-4D97-AF65-F5344CB8AC3E}">
        <p14:creationId xmlns:p14="http://schemas.microsoft.com/office/powerpoint/2010/main" val="2306086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088E56E-70DF-4501-A9A4-D96A01FE30A5}" type="datetimeFigureOut">
              <a:rPr lang="en-US" smtClean="0"/>
              <a:pPr/>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7DB85-E8D9-4F48-9375-545ED52C19C7}" type="slidenum">
              <a:rPr lang="en-US" smtClean="0"/>
              <a:pPr/>
              <a:t>‹#›</a:t>
            </a:fld>
            <a:endParaRPr lang="en-US"/>
          </a:p>
        </p:txBody>
      </p:sp>
    </p:spTree>
    <p:extLst>
      <p:ext uri="{BB962C8B-B14F-4D97-AF65-F5344CB8AC3E}">
        <p14:creationId xmlns:p14="http://schemas.microsoft.com/office/powerpoint/2010/main" val="631506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D088E56E-70DF-4501-A9A4-D96A01FE30A5}" type="datetimeFigureOut">
              <a:rPr lang="en-US" smtClean="0"/>
              <a:pPr/>
              <a:t>11/18/2020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7DB85-E8D9-4F48-9375-545ED52C19C7}" type="slidenum">
              <a:rPr lang="en-US" smtClean="0"/>
              <a:pPr/>
              <a:t>‹#›</a:t>
            </a:fld>
            <a:endParaRPr lang="en-US"/>
          </a:p>
        </p:txBody>
      </p:sp>
    </p:spTree>
    <p:extLst>
      <p:ext uri="{BB962C8B-B14F-4D97-AF65-F5344CB8AC3E}">
        <p14:creationId xmlns:p14="http://schemas.microsoft.com/office/powerpoint/2010/main" val="2518342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088E56E-70DF-4501-A9A4-D96A01FE30A5}" type="datetimeFigureOut">
              <a:rPr lang="en-US" smtClean="0"/>
              <a:pPr/>
              <a:t>11/18/2020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C7DB85-E8D9-4F48-9375-545ED52C19C7}" type="slidenum">
              <a:rPr lang="en-US" smtClean="0"/>
              <a:pPr/>
              <a:t>‹#›</a:t>
            </a:fld>
            <a:endParaRPr lang="en-US"/>
          </a:p>
        </p:txBody>
      </p:sp>
    </p:spTree>
    <p:extLst>
      <p:ext uri="{BB962C8B-B14F-4D97-AF65-F5344CB8AC3E}">
        <p14:creationId xmlns:p14="http://schemas.microsoft.com/office/powerpoint/2010/main" val="3429180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088E56E-70DF-4501-A9A4-D96A01FE30A5}" type="datetimeFigureOut">
              <a:rPr lang="en-US" smtClean="0"/>
              <a:pPr/>
              <a:t>11/18/2020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C7DB85-E8D9-4F48-9375-545ED52C19C7}" type="slidenum">
              <a:rPr lang="en-US" smtClean="0"/>
              <a:pPr/>
              <a:t>‹#›</a:t>
            </a:fld>
            <a:endParaRPr lang="en-US"/>
          </a:p>
        </p:txBody>
      </p:sp>
    </p:spTree>
    <p:extLst>
      <p:ext uri="{BB962C8B-B14F-4D97-AF65-F5344CB8AC3E}">
        <p14:creationId xmlns:p14="http://schemas.microsoft.com/office/powerpoint/2010/main" val="737338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88E56E-70DF-4501-A9A4-D96A01FE30A5}" type="datetimeFigureOut">
              <a:rPr lang="en-US" smtClean="0"/>
              <a:pPr/>
              <a:t>11/18/2020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C7DB85-E8D9-4F48-9375-545ED52C19C7}" type="slidenum">
              <a:rPr lang="en-US" smtClean="0"/>
              <a:pPr/>
              <a:t>‹#›</a:t>
            </a:fld>
            <a:endParaRPr lang="en-US"/>
          </a:p>
        </p:txBody>
      </p:sp>
    </p:spTree>
    <p:extLst>
      <p:ext uri="{BB962C8B-B14F-4D97-AF65-F5344CB8AC3E}">
        <p14:creationId xmlns:p14="http://schemas.microsoft.com/office/powerpoint/2010/main" val="3348289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088E56E-70DF-4501-A9A4-D96A01FE30A5}" type="datetimeFigureOut">
              <a:rPr lang="en-US" smtClean="0"/>
              <a:pPr/>
              <a:t>11/18/2020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7DB85-E8D9-4F48-9375-545ED52C19C7}" type="slidenum">
              <a:rPr lang="en-US" smtClean="0"/>
              <a:pPr/>
              <a:t>‹#›</a:t>
            </a:fld>
            <a:endParaRPr lang="en-US"/>
          </a:p>
        </p:txBody>
      </p:sp>
    </p:spTree>
    <p:extLst>
      <p:ext uri="{BB962C8B-B14F-4D97-AF65-F5344CB8AC3E}">
        <p14:creationId xmlns:p14="http://schemas.microsoft.com/office/powerpoint/2010/main" val="511627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088E56E-70DF-4501-A9A4-D96A01FE30A5}" type="datetimeFigureOut">
              <a:rPr lang="en-US" smtClean="0"/>
              <a:pPr/>
              <a:t>11/18/2020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7DB85-E8D9-4F48-9375-545ED52C19C7}" type="slidenum">
              <a:rPr lang="en-US" smtClean="0"/>
              <a:pPr/>
              <a:t>‹#›</a:t>
            </a:fld>
            <a:endParaRPr lang="en-US"/>
          </a:p>
        </p:txBody>
      </p:sp>
    </p:spTree>
    <p:extLst>
      <p:ext uri="{BB962C8B-B14F-4D97-AF65-F5344CB8AC3E}">
        <p14:creationId xmlns:p14="http://schemas.microsoft.com/office/powerpoint/2010/main" val="3783274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088E56E-70DF-4501-A9A4-D96A01FE30A5}" type="datetimeFigureOut">
              <a:rPr lang="en-US" smtClean="0"/>
              <a:pPr/>
              <a:t>11/18/2020</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DC7DB85-E8D9-4F48-9375-545ED52C19C7}" type="slidenum">
              <a:rPr lang="en-US" smtClean="0"/>
              <a:pPr/>
              <a:t>‹#›</a:t>
            </a:fld>
            <a:endParaRPr lang="en-US"/>
          </a:p>
        </p:txBody>
      </p:sp>
    </p:spTree>
    <p:extLst>
      <p:ext uri="{BB962C8B-B14F-4D97-AF65-F5344CB8AC3E}">
        <p14:creationId xmlns:p14="http://schemas.microsoft.com/office/powerpoint/2010/main" val="2306727841"/>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912776" y="2460313"/>
            <a:ext cx="10279224" cy="1938992"/>
          </a:xfrm>
          <a:prstGeom prst="rect">
            <a:avLst/>
          </a:prstGeom>
        </p:spPr>
        <p:txBody>
          <a:bodyPr wrap="square">
            <a:spAutoFit/>
          </a:bodyPr>
          <a:lstStyle/>
          <a:p>
            <a:pPr algn="r"/>
            <a:r>
              <a:rPr lang="ru-RU" sz="4000" dirty="0" smtClean="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Об особенностях организации комплексной реабилитации несовершеннолетних</a:t>
            </a:r>
            <a:endParaRPr lang="en-US" sz="40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TextBox 4"/>
          <p:cNvSpPr txBox="1"/>
          <p:nvPr/>
        </p:nvSpPr>
        <p:spPr>
          <a:xfrm>
            <a:off x="6753727" y="5934670"/>
            <a:ext cx="5438273" cy="923330"/>
          </a:xfrm>
          <a:prstGeom prst="rect">
            <a:avLst/>
          </a:prstGeom>
          <a:noFill/>
        </p:spPr>
        <p:txBody>
          <a:bodyPr wrap="square" rtlCol="0">
            <a:spAutoFit/>
          </a:bodyPr>
          <a:lstStyle/>
          <a:p>
            <a:r>
              <a:rPr lang="ru-RU" dirty="0" err="1" smtClean="0"/>
              <a:t>Хома</a:t>
            </a:r>
            <a:r>
              <a:rPr lang="ru-RU" dirty="0" smtClean="0"/>
              <a:t> Валентина Витальевна, </a:t>
            </a:r>
          </a:p>
          <a:p>
            <a:r>
              <a:rPr lang="ru-RU" dirty="0" smtClean="0"/>
              <a:t>директор ГУО «Социально-педагогический центр </a:t>
            </a:r>
            <a:r>
              <a:rPr lang="ru-RU" dirty="0" err="1" smtClean="0"/>
              <a:t>Молодечненского</a:t>
            </a:r>
            <a:r>
              <a:rPr lang="ru-RU" dirty="0" smtClean="0"/>
              <a:t> района»</a:t>
            </a:r>
            <a:endParaRPr lang="ru-RU" dirty="0"/>
          </a:p>
        </p:txBody>
      </p:sp>
    </p:spTree>
    <p:extLst>
      <p:ext uri="{BB962C8B-B14F-4D97-AF65-F5344CB8AC3E}">
        <p14:creationId xmlns:p14="http://schemas.microsoft.com/office/powerpoint/2010/main" val="16078295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5" name="Содержимое 4"/>
          <p:cNvPicPr>
            <a:picLocks noGrp="1"/>
          </p:cNvPicPr>
          <p:nvPr>
            <p:ph idx="1"/>
          </p:nvPr>
        </p:nvPicPr>
        <p:blipFill>
          <a:blip r:embed="rId2" cstate="print"/>
          <a:srcRect l="24372" t="22645" r="20951" b="20842"/>
          <a:stretch>
            <a:fillRect/>
          </a:stretch>
        </p:blipFill>
        <p:spPr bwMode="auto">
          <a:xfrm>
            <a:off x="2510972" y="174171"/>
            <a:ext cx="7402286" cy="6357257"/>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Font typeface="Wingdings" pitchFamily="2" charset="2"/>
              <a:buChar char="q"/>
            </a:pPr>
            <a:r>
              <a:rPr lang="ru-RU" dirty="0" smtClean="0">
                <a:effectLst>
                  <a:outerShdw blurRad="38100" dist="38100" dir="2700000" algn="tl">
                    <a:srgbClr val="000000">
                      <a:alpha val="43137"/>
                    </a:srgbClr>
                  </a:outerShdw>
                </a:effectLst>
                <a:latin typeface="Arial" pitchFamily="34" charset="0"/>
                <a:cs typeface="Arial" pitchFamily="34" charset="0"/>
              </a:rPr>
              <a:t>утверждаются руководителем учреждения.  </a:t>
            </a:r>
          </a:p>
          <a:p>
            <a:pPr>
              <a:buFont typeface="Wingdings" pitchFamily="2" charset="2"/>
              <a:buChar char="q"/>
            </a:pPr>
            <a:r>
              <a:rPr lang="ru-RU" dirty="0" smtClean="0">
                <a:effectLst>
                  <a:outerShdw blurRad="38100" dist="38100" dir="2700000" algn="tl">
                    <a:srgbClr val="000000">
                      <a:alpha val="43137"/>
                    </a:srgbClr>
                  </a:outerShdw>
                </a:effectLst>
                <a:latin typeface="Arial" pitchFamily="34" charset="0"/>
                <a:cs typeface="Arial" pitchFamily="34" charset="0"/>
              </a:rPr>
              <a:t>подписываются заместителем директора по воспитательной </a:t>
            </a:r>
          </a:p>
          <a:p>
            <a:pPr>
              <a:buNone/>
            </a:pPr>
            <a:r>
              <a:rPr lang="ru-RU" dirty="0" smtClean="0">
                <a:effectLst>
                  <a:outerShdw blurRad="38100" dist="38100" dir="2700000" algn="tl">
                    <a:srgbClr val="000000">
                      <a:alpha val="43137"/>
                    </a:srgbClr>
                  </a:outerShdw>
                </a:effectLst>
                <a:latin typeface="Arial" pitchFamily="34" charset="0"/>
                <a:cs typeface="Arial" pitchFamily="34" charset="0"/>
              </a:rPr>
              <a:t>     работе.</a:t>
            </a:r>
          </a:p>
          <a:p>
            <a:pPr>
              <a:buFont typeface="Wingdings" pitchFamily="2" charset="2"/>
              <a:buChar char="q"/>
            </a:pPr>
            <a:r>
              <a:rPr lang="ru-RU" dirty="0" smtClean="0">
                <a:effectLst>
                  <a:outerShdw blurRad="38100" dist="38100" dir="2700000" algn="tl">
                    <a:srgbClr val="000000">
                      <a:alpha val="43137"/>
                    </a:srgbClr>
                  </a:outerShdw>
                </a:effectLst>
                <a:latin typeface="Arial" pitchFamily="34" charset="0"/>
                <a:cs typeface="Arial" pitchFamily="34" charset="0"/>
              </a:rPr>
              <a:t>направляются в адрес ГУО «Социально-педагогический центр </a:t>
            </a:r>
            <a:r>
              <a:rPr lang="ru-RU" dirty="0" err="1" smtClean="0">
                <a:effectLst>
                  <a:outerShdw blurRad="38100" dist="38100" dir="2700000" algn="tl">
                    <a:srgbClr val="000000">
                      <a:alpha val="43137"/>
                    </a:srgbClr>
                  </a:outerShdw>
                </a:effectLst>
                <a:latin typeface="Arial" pitchFamily="34" charset="0"/>
                <a:cs typeface="Arial" pitchFamily="34" charset="0"/>
              </a:rPr>
              <a:t>Молодечненского</a:t>
            </a:r>
            <a:r>
              <a:rPr lang="ru-RU" dirty="0" smtClean="0">
                <a:effectLst>
                  <a:outerShdw blurRad="38100" dist="38100" dir="2700000" algn="tl">
                    <a:srgbClr val="000000">
                      <a:alpha val="43137"/>
                    </a:srgbClr>
                  </a:outerShdw>
                </a:effectLst>
                <a:latin typeface="Arial" pitchFamily="34" charset="0"/>
                <a:cs typeface="Arial" pitchFamily="34" charset="0"/>
              </a:rPr>
              <a:t> района» в течение </a:t>
            </a:r>
            <a:r>
              <a:rPr lang="ru-RU" sz="3000" b="1" dirty="0" smtClean="0">
                <a:effectLst>
                  <a:outerShdw blurRad="38100" dist="38100" dir="2700000" algn="tl">
                    <a:srgbClr val="000000">
                      <a:alpha val="43137"/>
                    </a:srgbClr>
                  </a:outerShdw>
                </a:effectLst>
                <a:latin typeface="Arial" pitchFamily="34" charset="0"/>
                <a:cs typeface="Arial" pitchFamily="34" charset="0"/>
              </a:rPr>
              <a:t>5 рабочих дней. </a:t>
            </a:r>
          </a:p>
          <a:p>
            <a:endParaRPr lang="ru-RU" dirty="0" smtClean="0">
              <a:effectLst>
                <a:outerShdw blurRad="38100" dist="38100" dir="2700000" algn="tl">
                  <a:srgbClr val="000000">
                    <a:alpha val="43137"/>
                  </a:srgbClr>
                </a:outerShdw>
              </a:effectLst>
              <a:latin typeface="Arial" pitchFamily="34" charset="0"/>
              <a:cs typeface="Arial" pitchFamily="34" charset="0"/>
            </a:endParaRPr>
          </a:p>
          <a:p>
            <a:pPr>
              <a:buNone/>
            </a:pPr>
            <a:endParaRPr lang="ru-RU" dirty="0" smtClean="0">
              <a:effectLst>
                <a:outerShdw blurRad="38100" dist="38100" dir="2700000" algn="tl">
                  <a:srgbClr val="000000">
                    <a:alpha val="43137"/>
                  </a:srgbClr>
                </a:outerShdw>
              </a:effectLst>
              <a:latin typeface="Arial" pitchFamily="34" charset="0"/>
              <a:cs typeface="Arial" pitchFamily="34" charset="0"/>
            </a:endParaRPr>
          </a:p>
          <a:p>
            <a:endParaRPr lang="ru-RU" dirty="0">
              <a:effectLst>
                <a:outerShdw blurRad="38100" dist="38100" dir="2700000" algn="tl">
                  <a:srgbClr val="000000">
                    <a:alpha val="43137"/>
                  </a:srgbClr>
                </a:outerShdw>
              </a:effectLst>
              <a:latin typeface="Arial" pitchFamily="34" charset="0"/>
              <a:cs typeface="Arial" pitchFamily="34" charset="0"/>
            </a:endParaRPr>
          </a:p>
        </p:txBody>
      </p:sp>
      <p:sp>
        <p:nvSpPr>
          <p:cNvPr id="4" name="Заголовок 1"/>
          <p:cNvSpPr>
            <a:spLocks noGrp="1"/>
          </p:cNvSpPr>
          <p:nvPr>
            <p:ph type="title"/>
          </p:nvPr>
        </p:nvSpPr>
        <p:spPr/>
        <p:txBody>
          <a:bodyPr>
            <a:normAutofit fontScale="90000"/>
          </a:bodyPr>
          <a:lstStyle/>
          <a:p>
            <a:r>
              <a:rPr lang="ru-RU" sz="5000" b="1" dirty="0" smtClean="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Обращаем внимание!</a:t>
            </a:r>
            <a:br>
              <a:rPr lang="ru-RU" sz="5000" b="1" dirty="0" smtClean="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dirty="0" smtClean="0">
                <a:effectLst>
                  <a:outerShdw blurRad="38100" dist="38100" dir="2700000" algn="tl">
                    <a:srgbClr val="000000">
                      <a:alpha val="43137"/>
                    </a:srgbClr>
                  </a:outerShdw>
                </a:effectLst>
                <a:latin typeface="Arial" pitchFamily="34" charset="0"/>
                <a:cs typeface="Arial" pitchFamily="34" charset="0"/>
              </a:rPr>
              <a:t>Предложения по мероприятиям первичной (завершающей) индивидуальной реабилитационной программы</a:t>
            </a:r>
            <a:br>
              <a:rPr lang="ru-RU" sz="2800" dirty="0" smtClean="0">
                <a:effectLst>
                  <a:outerShdw blurRad="38100" dist="38100" dir="2700000" algn="tl">
                    <a:srgbClr val="000000">
                      <a:alpha val="43137"/>
                    </a:srgbClr>
                  </a:outerShdw>
                </a:effectLst>
                <a:latin typeface="Arial" pitchFamily="34" charset="0"/>
                <a:cs typeface="Arial" pitchFamily="34" charset="0"/>
              </a:rPr>
            </a:br>
            <a:endParaRPr lang="ru-RU"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a:p>
        </p:txBody>
      </p:sp>
      <p:pic>
        <p:nvPicPr>
          <p:cNvPr id="2050" name="Picture 2"/>
          <p:cNvPicPr>
            <a:picLocks noChangeAspect="1" noChangeArrowheads="1"/>
          </p:cNvPicPr>
          <p:nvPr/>
        </p:nvPicPr>
        <p:blipFill>
          <a:blip r:embed="rId2" cstate="print"/>
          <a:srcRect/>
          <a:stretch>
            <a:fillRect/>
          </a:stretch>
        </p:blipFill>
        <p:spPr bwMode="auto">
          <a:xfrm>
            <a:off x="0" y="40834"/>
            <a:ext cx="12017828" cy="6817166"/>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Рисунок 3"/>
          <p:cNvPicPr/>
          <p:nvPr/>
        </p:nvPicPr>
        <p:blipFill>
          <a:blip r:embed="rId2" cstate="print"/>
          <a:srcRect l="11064" t="13828" r="9727" b="42837"/>
          <a:stretch>
            <a:fillRect/>
          </a:stretch>
        </p:blipFill>
        <p:spPr bwMode="auto">
          <a:xfrm>
            <a:off x="1567543" y="203200"/>
            <a:ext cx="9637486" cy="4586513"/>
          </a:xfrm>
          <a:prstGeom prst="rect">
            <a:avLst/>
          </a:prstGeom>
          <a:noFill/>
          <a:ln w="9525">
            <a:noFill/>
            <a:miter lim="800000"/>
            <a:headEnd/>
            <a:tailEnd/>
          </a:ln>
        </p:spPr>
      </p:pic>
      <p:pic>
        <p:nvPicPr>
          <p:cNvPr id="5" name="Содержимое 4"/>
          <p:cNvPicPr>
            <a:picLocks noGrp="1"/>
          </p:cNvPicPr>
          <p:nvPr>
            <p:ph idx="1"/>
          </p:nvPr>
        </p:nvPicPr>
        <p:blipFill>
          <a:blip r:embed="rId2" cstate="print"/>
          <a:srcRect l="11064" t="78557" r="9727" b="5411"/>
          <a:stretch>
            <a:fillRect/>
          </a:stretch>
        </p:blipFill>
        <p:spPr bwMode="auto">
          <a:xfrm>
            <a:off x="1563488" y="4709994"/>
            <a:ext cx="9657161" cy="1563697"/>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Обращаем внимание!</a:t>
            </a:r>
            <a:br>
              <a:rPr lang="ru-RU" b="1" dirty="0" smtClean="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ru-RU" dirty="0"/>
          </a:p>
        </p:txBody>
      </p:sp>
      <p:sp>
        <p:nvSpPr>
          <p:cNvPr id="3" name="Содержимое 2"/>
          <p:cNvSpPr>
            <a:spLocks noGrp="1"/>
          </p:cNvSpPr>
          <p:nvPr>
            <p:ph idx="1"/>
          </p:nvPr>
        </p:nvSpPr>
        <p:spPr/>
        <p:txBody>
          <a:bodyPr/>
          <a:lstStyle/>
          <a:p>
            <a:pPr>
              <a:buFont typeface="Wingdings" pitchFamily="2" charset="2"/>
              <a:buChar char="q"/>
            </a:pPr>
            <a:r>
              <a:rPr lang="ru-RU" dirty="0" smtClean="0">
                <a:effectLst>
                  <a:outerShdw blurRad="38100" dist="38100" dir="2700000" algn="tl">
                    <a:srgbClr val="000000">
                      <a:alpha val="43137"/>
                    </a:srgbClr>
                  </a:outerShdw>
                </a:effectLst>
                <a:latin typeface="Arial" pitchFamily="34" charset="0"/>
                <a:cs typeface="Arial" pitchFamily="34" charset="0"/>
              </a:rPr>
              <a:t>Мероприятия подбираются с  учетом </a:t>
            </a:r>
            <a:r>
              <a:rPr lang="ru-RU" b="1" dirty="0" smtClean="0">
                <a:effectLst>
                  <a:outerShdw blurRad="38100" dist="38100" dir="2700000" algn="tl">
                    <a:srgbClr val="000000">
                      <a:alpha val="43137"/>
                    </a:srgbClr>
                  </a:outerShdw>
                </a:effectLst>
                <a:latin typeface="Arial" pitchFamily="34" charset="0"/>
                <a:cs typeface="Arial" pitchFamily="34" charset="0"/>
              </a:rPr>
              <a:t>индивидуальных</a:t>
            </a:r>
            <a:r>
              <a:rPr lang="ru-RU" dirty="0" smtClean="0">
                <a:effectLst>
                  <a:outerShdw blurRad="38100" dist="38100" dir="2700000" algn="tl">
                    <a:srgbClr val="000000">
                      <a:alpha val="43137"/>
                    </a:srgbClr>
                  </a:outerShdw>
                </a:effectLst>
                <a:latin typeface="Arial" pitchFamily="34" charset="0"/>
                <a:cs typeface="Arial" pitchFamily="34" charset="0"/>
              </a:rPr>
              <a:t> особенностей несовершеннолетнего и особенностей воспитания его в семье, не должны дублироваться из программы в программу.</a:t>
            </a:r>
          </a:p>
          <a:p>
            <a:pPr>
              <a:buFont typeface="Wingdings" pitchFamily="2" charset="2"/>
              <a:buChar char="q"/>
            </a:pPr>
            <a:r>
              <a:rPr lang="ru-RU" dirty="0" smtClean="0">
                <a:effectLst>
                  <a:outerShdw blurRad="38100" dist="38100" dir="2700000" algn="tl">
                    <a:srgbClr val="000000">
                      <a:alpha val="43137"/>
                    </a:srgbClr>
                  </a:outerShdw>
                </a:effectLst>
                <a:latin typeface="Arial" pitchFamily="34" charset="0"/>
                <a:cs typeface="Arial" pitchFamily="34" charset="0"/>
              </a:rPr>
              <a:t>В обязательном порядке указывать контактные телефоны несовершеннолетнего и законных представителей.</a:t>
            </a:r>
          </a:p>
          <a:p>
            <a:pPr>
              <a:buFont typeface="Wingdings" pitchFamily="2" charset="2"/>
              <a:buChar char="q"/>
            </a:pPr>
            <a:endParaRPr lang="ru-RU" dirty="0" smtClean="0">
              <a:effectLst>
                <a:outerShdw blurRad="38100" dist="38100" dir="2700000" algn="tl">
                  <a:srgbClr val="000000">
                    <a:alpha val="43137"/>
                  </a:srgbClr>
                </a:outerShdw>
              </a:effectLst>
              <a:latin typeface="Arial" pitchFamily="34" charset="0"/>
              <a:cs typeface="Arial" pitchFamily="34" charset="0"/>
            </a:endParaRPr>
          </a:p>
          <a:p>
            <a:pPr algn="just">
              <a:buFont typeface="Wingdings" pitchFamily="2" charset="2"/>
              <a:buChar char="q"/>
            </a:pPr>
            <a:endParaRPr lang="ru-RU"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1026" name="Picture 2"/>
          <p:cNvPicPr>
            <a:picLocks noChangeAspect="1" noChangeArrowheads="1"/>
          </p:cNvPicPr>
          <p:nvPr/>
        </p:nvPicPr>
        <p:blipFill>
          <a:blip r:embed="rId2" cstate="print"/>
          <a:srcRect/>
          <a:stretch>
            <a:fillRect/>
          </a:stretch>
        </p:blipFill>
        <p:spPr bwMode="auto">
          <a:xfrm>
            <a:off x="232228" y="682172"/>
            <a:ext cx="11785600" cy="5065486"/>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0768" y="685800"/>
            <a:ext cx="10018713" cy="1752599"/>
          </a:xfrm>
        </p:spPr>
        <p:txBody>
          <a:bodyPr>
            <a:normAutofit fontScale="90000"/>
          </a:bodyPr>
          <a:lstStyle/>
          <a:p>
            <a:r>
              <a:rPr lang="ru-RU" dirty="0" smtClean="0">
                <a:effectLst>
                  <a:outerShdw blurRad="38100" dist="38100" dir="2700000" algn="tl">
                    <a:srgbClr val="000000">
                      <a:alpha val="43137"/>
                    </a:srgbClr>
                  </a:outerShdw>
                </a:effectLst>
                <a:latin typeface="Arial" pitchFamily="34" charset="0"/>
                <a:cs typeface="Arial" pitchFamily="34" charset="0"/>
              </a:rPr>
              <a:t>Положением установлены индикаторы и показатели эффективности выполнения того или иного мероприятия</a:t>
            </a:r>
            <a:endParaRPr lang="ru-RU" dirty="0">
              <a:effectLst>
                <a:outerShdw blurRad="38100" dist="38100" dir="2700000" algn="tl">
                  <a:srgbClr val="000000">
                    <a:alpha val="43137"/>
                  </a:srgbClr>
                </a:outerShdw>
              </a:effectLst>
              <a:latin typeface="Arial" pitchFamily="34" charset="0"/>
              <a:cs typeface="Arial" pitchFamily="34" charset="0"/>
            </a:endParaRPr>
          </a:p>
        </p:txBody>
      </p:sp>
      <p:pic>
        <p:nvPicPr>
          <p:cNvPr id="4098" name="Picture 2"/>
          <p:cNvPicPr>
            <a:picLocks noGrp="1" noChangeAspect="1" noChangeArrowheads="1"/>
          </p:cNvPicPr>
          <p:nvPr>
            <p:ph idx="1"/>
          </p:nvPr>
        </p:nvPicPr>
        <p:blipFill>
          <a:blip r:embed="rId2" cstate="print"/>
          <a:srcRect/>
          <a:stretch>
            <a:fillRect/>
          </a:stretch>
        </p:blipFill>
        <p:spPr bwMode="auto">
          <a:xfrm>
            <a:off x="392476" y="2409372"/>
            <a:ext cx="11436667" cy="2928081"/>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24654" y="-199572"/>
            <a:ext cx="10018713" cy="1752599"/>
          </a:xfrm>
        </p:spPr>
        <p:txBody>
          <a:bodyPr/>
          <a:lstStyle/>
          <a:p>
            <a:r>
              <a:rPr lang="ru-RU" b="1" dirty="0" smtClean="0">
                <a:effectLst>
                  <a:outerShdw blurRad="38100" dist="38100" dir="2700000" algn="tl">
                    <a:srgbClr val="000000">
                      <a:alpha val="43137"/>
                    </a:srgbClr>
                  </a:outerShdw>
                </a:effectLst>
                <a:latin typeface="Arial" pitchFamily="34" charset="0"/>
                <a:cs typeface="Arial" pitchFamily="34" charset="0"/>
              </a:rPr>
              <a:t>Например:</a:t>
            </a:r>
            <a:endParaRPr lang="ru-RU" b="1" dirty="0">
              <a:effectLst>
                <a:outerShdw blurRad="38100" dist="38100" dir="2700000" algn="tl">
                  <a:srgbClr val="000000">
                    <a:alpha val="43137"/>
                  </a:srgbClr>
                </a:outerShdw>
              </a:effectLst>
              <a:latin typeface="Arial" pitchFamily="34" charset="0"/>
              <a:cs typeface="Arial" pitchFamily="34" charset="0"/>
            </a:endParaRPr>
          </a:p>
        </p:txBody>
      </p:sp>
      <p:sp>
        <p:nvSpPr>
          <p:cNvPr id="6" name="Содержимое 5"/>
          <p:cNvSpPr>
            <a:spLocks noGrp="1"/>
          </p:cNvSpPr>
          <p:nvPr>
            <p:ph idx="1"/>
          </p:nvPr>
        </p:nvSpPr>
        <p:spPr/>
        <p:txBody>
          <a:bodyPr/>
          <a:lstStyle/>
          <a:p>
            <a:endParaRPr lang="ru-RU" dirty="0"/>
          </a:p>
        </p:txBody>
      </p:sp>
      <p:pic>
        <p:nvPicPr>
          <p:cNvPr id="7" name="Рисунок 6"/>
          <p:cNvPicPr/>
          <p:nvPr/>
        </p:nvPicPr>
        <p:blipFill>
          <a:blip r:embed="rId2" cstate="print"/>
          <a:srcRect l="25334" t="18236" r="20791" b="35471"/>
          <a:stretch>
            <a:fillRect/>
          </a:stretch>
        </p:blipFill>
        <p:spPr bwMode="auto">
          <a:xfrm>
            <a:off x="2293257" y="1030515"/>
            <a:ext cx="8302172" cy="5326742"/>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2036146"/>
            <a:ext cx="9380905" cy="2862322"/>
          </a:xfrm>
          <a:prstGeom prst="rect">
            <a:avLst/>
          </a:prstGeom>
          <a:noFill/>
        </p:spPr>
        <p:txBody>
          <a:bodyPr wrap="square" rtlCol="0">
            <a:spAutoFit/>
          </a:bodyPr>
          <a:lstStyle/>
          <a:p>
            <a:pPr algn="just"/>
            <a:r>
              <a:rPr lang="ru-RU" sz="3600" dirty="0">
                <a:latin typeface="Arial" panose="020B0604020202020204" pitchFamily="34" charset="0"/>
                <a:cs typeface="Arial" panose="020B0604020202020204" pitchFamily="34" charset="0"/>
              </a:rPr>
              <a:t>К разработке проекта программы </a:t>
            </a:r>
            <a:r>
              <a:rPr lang="ru-RU" sz="3600" dirty="0" smtClean="0">
                <a:latin typeface="Arial" panose="020B0604020202020204" pitchFamily="34" charset="0"/>
                <a:cs typeface="Arial" panose="020B0604020202020204" pitchFamily="34" charset="0"/>
              </a:rPr>
              <a:t>КР </a:t>
            </a:r>
            <a:r>
              <a:rPr lang="ru-RU" sz="3600" dirty="0">
                <a:latin typeface="Arial" panose="020B0604020202020204" pitchFamily="34" charset="0"/>
                <a:cs typeface="Arial" panose="020B0604020202020204" pitchFamily="34" charset="0"/>
              </a:rPr>
              <a:t>необходимо привлекать </a:t>
            </a:r>
            <a:endParaRPr lang="ru-RU" sz="3600" dirty="0" smtClean="0">
              <a:latin typeface="Arial" panose="020B0604020202020204" pitchFamily="34" charset="0"/>
              <a:cs typeface="Arial" panose="020B0604020202020204" pitchFamily="34" charset="0"/>
            </a:endParaRPr>
          </a:p>
          <a:p>
            <a:pPr algn="just"/>
            <a:r>
              <a:rPr lang="ru-RU" sz="3600" u="sng" dirty="0" smtClean="0">
                <a:solidFill>
                  <a:srgbClr val="FF0000"/>
                </a:solidFill>
                <a:latin typeface="Arial" panose="020B0604020202020204" pitchFamily="34" charset="0"/>
                <a:cs typeface="Arial" panose="020B0604020202020204" pitchFamily="34" charset="0"/>
              </a:rPr>
              <a:t>законных </a:t>
            </a:r>
            <a:r>
              <a:rPr lang="ru-RU" sz="3600" u="sng" dirty="0">
                <a:solidFill>
                  <a:srgbClr val="FF0000"/>
                </a:solidFill>
                <a:latin typeface="Arial" panose="020B0604020202020204" pitchFamily="34" charset="0"/>
                <a:cs typeface="Arial" panose="020B0604020202020204" pitchFamily="34" charset="0"/>
              </a:rPr>
              <a:t>представителей </a:t>
            </a:r>
            <a:r>
              <a:rPr lang="ru-RU" sz="3600" dirty="0">
                <a:latin typeface="Arial" panose="020B0604020202020204" pitchFamily="34" charset="0"/>
                <a:cs typeface="Arial" panose="020B0604020202020204" pitchFamily="34" charset="0"/>
              </a:rPr>
              <a:t>и </a:t>
            </a:r>
            <a:r>
              <a:rPr lang="ru-RU" sz="3600" u="sng" dirty="0">
                <a:solidFill>
                  <a:srgbClr val="FF0000"/>
                </a:solidFill>
                <a:latin typeface="Arial" panose="020B0604020202020204" pitchFamily="34" charset="0"/>
                <a:cs typeface="Arial" panose="020B0604020202020204" pitchFamily="34" charset="0"/>
              </a:rPr>
              <a:t>самого </a:t>
            </a:r>
            <a:r>
              <a:rPr lang="ru-RU" sz="3600" u="sng" dirty="0" smtClean="0">
                <a:solidFill>
                  <a:srgbClr val="FF0000"/>
                </a:solidFill>
                <a:latin typeface="Arial" panose="020B0604020202020204" pitchFamily="34" charset="0"/>
                <a:cs typeface="Arial" panose="020B0604020202020204" pitchFamily="34" charset="0"/>
              </a:rPr>
              <a:t>несовершеннолетнего, а также общественные объединения</a:t>
            </a:r>
            <a:endParaRPr lang="ru-RU" sz="3600" u="sng" dirty="0">
              <a:solidFill>
                <a:srgbClr val="FF0000"/>
              </a:solidFill>
              <a:latin typeface="Arial" panose="020B0604020202020204" pitchFamily="34" charset="0"/>
              <a:cs typeface="Arial" panose="020B0604020202020204" pitchFamily="34" charset="0"/>
            </a:endParaRPr>
          </a:p>
        </p:txBody>
      </p:sp>
      <p:sp>
        <p:nvSpPr>
          <p:cNvPr id="3" name="Прямоугольник 2"/>
          <p:cNvSpPr/>
          <p:nvPr/>
        </p:nvSpPr>
        <p:spPr>
          <a:xfrm>
            <a:off x="3831013" y="1021162"/>
            <a:ext cx="6412333" cy="480453"/>
          </a:xfrm>
          <a:prstGeom prst="rect">
            <a:avLst/>
          </a:prstGeom>
        </p:spPr>
        <p:txBody>
          <a:bodyPr wrap="none">
            <a:spAutoFit/>
          </a:bodyPr>
          <a:lstStyle/>
          <a:p>
            <a:pPr>
              <a:lnSpc>
                <a:spcPts val="2700"/>
              </a:lnSpc>
            </a:pPr>
            <a:r>
              <a:rPr lang="ru-RU" sz="4400"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Обращаем </a:t>
            </a:r>
            <a:r>
              <a:rPr lang="ru-RU" sz="4400" b="1" dirty="0" smtClean="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внимание! </a:t>
            </a:r>
            <a:endParaRPr lang="ru-RU" sz="4400"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5466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372550" y="3668729"/>
            <a:ext cx="9509659" cy="2862322"/>
          </a:xfrm>
          <a:prstGeom prst="rect">
            <a:avLst/>
          </a:prstGeom>
        </p:spPr>
        <p:txBody>
          <a:bodyPr wrap="square">
            <a:spAutoFit/>
          </a:bodyPr>
          <a:lstStyle/>
          <a:p>
            <a:pPr algn="just"/>
            <a:r>
              <a:rPr lang="ru-RU" sz="2000" b="1" dirty="0" smtClean="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Инструктивно-методическое письмо, утвержденное заместителем Министра образования Республики Беларусь от 14 декабря 2017 года «Об особенностях деятельности учреждений образования по реализации норм </a:t>
            </a:r>
            <a:r>
              <a:rPr lang="ru-RU" altLang="ru-RU" sz="2000" b="1" dirty="0" smtClean="0">
                <a:effectLst>
                  <a:outerShdw blurRad="38100" dist="38100" dir="2700000" algn="tl">
                    <a:srgbClr val="000000">
                      <a:alpha val="43137"/>
                    </a:srgbClr>
                  </a:outerShdw>
                </a:effectLst>
                <a:latin typeface="Arial" pitchFamily="34" charset="0"/>
                <a:cs typeface="Arial" pitchFamily="34" charset="0"/>
              </a:rPr>
              <a:t>Положение о порядке комплексной реабилитации несовершеннолетних, потребление которыми наркотических средств, психотропных веществ, их аналогов, токсических или других одурманивающих веществ, употребление алкогольных, слабоалкогольных напитков или пива установлены законодательством</a:t>
            </a:r>
            <a:r>
              <a:rPr lang="ru-RU" sz="2000" b="1" dirty="0" smtClean="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a:t>
            </a:r>
          </a:p>
          <a:p>
            <a:pPr algn="just"/>
            <a:endParaRPr lang="ru-RU" sz="2000" b="1" dirty="0" smtClean="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Прямоугольник 7"/>
          <p:cNvSpPr/>
          <p:nvPr/>
        </p:nvSpPr>
        <p:spPr>
          <a:xfrm>
            <a:off x="2387064" y="1414934"/>
            <a:ext cx="9471107" cy="1938992"/>
          </a:xfrm>
          <a:prstGeom prst="rect">
            <a:avLst/>
          </a:prstGeom>
        </p:spPr>
        <p:txBody>
          <a:bodyPr wrap="square">
            <a:spAutoFit/>
          </a:bodyPr>
          <a:lstStyle/>
          <a:p>
            <a:pPr algn="just"/>
            <a:r>
              <a:rPr lang="ru-RU" altLang="ru-RU" sz="2000" b="1" dirty="0" smtClean="0">
                <a:effectLst>
                  <a:outerShdw blurRad="38100" dist="38100" dir="2700000" algn="tl">
                    <a:srgbClr val="000000">
                      <a:alpha val="43137"/>
                    </a:srgbClr>
                  </a:outerShdw>
                </a:effectLst>
                <a:latin typeface="Arial" pitchFamily="34" charset="0"/>
                <a:cs typeface="Arial" pitchFamily="34" charset="0"/>
              </a:rPr>
              <a:t>Положение о порядке комплексной реабилитации несовершеннолетних, потребление которыми наркотических средств, психотропных веществ, их аналогов, токсических или других одурманивающих веществ, употребление алкогольных, слабоалкогольных напитков или пива установлены законодательством, утвержденное постановлением Совета Министров Республики Беларусь от 27 июня 2017 г. № 487</a:t>
            </a:r>
            <a:endParaRPr lang="en-US" sz="2000" b="1" dirty="0">
              <a:effectLst>
                <a:outerShdw blurRad="38100" dist="38100" dir="2700000" algn="tl">
                  <a:srgbClr val="000000">
                    <a:alpha val="43137"/>
                  </a:srgbClr>
                </a:outerShdw>
              </a:effectLst>
              <a:latin typeface="Arial" pitchFamily="34" charset="0"/>
              <a:cs typeface="Arial" pitchFamily="34" charset="0"/>
            </a:endParaRPr>
          </a:p>
        </p:txBody>
      </p:sp>
      <p:sp>
        <p:nvSpPr>
          <p:cNvPr id="2" name="TextBox 1"/>
          <p:cNvSpPr txBox="1"/>
          <p:nvPr/>
        </p:nvSpPr>
        <p:spPr>
          <a:xfrm>
            <a:off x="2387064" y="214604"/>
            <a:ext cx="9509659" cy="1015663"/>
          </a:xfrm>
          <a:prstGeom prst="rect">
            <a:avLst/>
          </a:prstGeom>
          <a:noFill/>
        </p:spPr>
        <p:txBody>
          <a:bodyPr wrap="square" rtlCol="0">
            <a:spAutoFit/>
          </a:bodyPr>
          <a:lstStyle/>
          <a:p>
            <a:pPr algn="ctr"/>
            <a:r>
              <a:rPr lang="ru-RU" sz="3000"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Нормативное </a:t>
            </a:r>
            <a:r>
              <a:rPr lang="ru-RU" sz="3000" b="1" dirty="0" smtClean="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обеспечение </a:t>
            </a:r>
            <a:br>
              <a:rPr lang="ru-RU" sz="3000" b="1" dirty="0" smtClean="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3000" b="1" dirty="0" smtClean="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деятельности по организации КР</a:t>
            </a:r>
            <a:endParaRPr lang="en-US" sz="3000"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14645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smtClean="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Одновременно с предложениями по мероприятиям в СПЦ предоставляются</a:t>
            </a:r>
            <a:r>
              <a:rPr lang="ru-RU" sz="3600"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3600"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3600" b="1" dirty="0" smtClean="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следующие документы:</a:t>
            </a:r>
            <a:endParaRPr lang="ru-RU" sz="3600"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1484310" y="2329132"/>
            <a:ext cx="10471901" cy="4244195"/>
          </a:xfrm>
        </p:spPr>
        <p:txBody>
          <a:bodyPr>
            <a:normAutofit/>
          </a:bodyPr>
          <a:lstStyle/>
          <a:p>
            <a:pPr>
              <a:buFont typeface="Wingdings" panose="05000000000000000000" pitchFamily="2" charset="2"/>
              <a:buChar char="q"/>
            </a:pPr>
            <a:r>
              <a:rPr lang="ru-RU" sz="3000" dirty="0" smtClean="0">
                <a:latin typeface="Times New Roman" panose="02020603050405020304" pitchFamily="18" charset="0"/>
                <a:cs typeface="Times New Roman" panose="02020603050405020304" pitchFamily="18" charset="0"/>
              </a:rPr>
              <a:t>психологическая </a:t>
            </a:r>
            <a:r>
              <a:rPr lang="ru-RU" sz="3000" dirty="0">
                <a:latin typeface="Times New Roman" panose="02020603050405020304" pitchFamily="18" charset="0"/>
                <a:cs typeface="Times New Roman" panose="02020603050405020304" pitchFamily="18" charset="0"/>
              </a:rPr>
              <a:t>характеристика </a:t>
            </a:r>
            <a:r>
              <a:rPr lang="ru-RU" sz="3000" dirty="0" smtClean="0">
                <a:latin typeface="Times New Roman" panose="02020603050405020304" pitchFamily="18" charset="0"/>
                <a:cs typeface="Times New Roman" panose="02020603050405020304" pitchFamily="18" charset="0"/>
              </a:rPr>
              <a:t>несовершеннолетнего</a:t>
            </a:r>
            <a:endParaRPr lang="ru-RU" sz="3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ru-RU" sz="3000" dirty="0" smtClean="0">
                <a:latin typeface="Times New Roman" panose="02020603050405020304" pitchFamily="18" charset="0"/>
                <a:cs typeface="Times New Roman" panose="02020603050405020304" pitchFamily="18" charset="0"/>
              </a:rPr>
              <a:t>Информация справки </a:t>
            </a:r>
            <a:r>
              <a:rPr lang="ru-RU" sz="3000" dirty="0">
                <a:latin typeface="Times New Roman" panose="02020603050405020304" pitchFamily="18" charset="0"/>
                <a:cs typeface="Times New Roman" panose="02020603050405020304" pitchFamily="18" charset="0"/>
              </a:rPr>
              <a:t>о результатах проделанной </a:t>
            </a:r>
            <a:r>
              <a:rPr lang="ru-RU" sz="3000" dirty="0" smtClean="0">
                <a:latin typeface="Times New Roman" panose="02020603050405020304" pitchFamily="18" charset="0"/>
                <a:cs typeface="Times New Roman" panose="02020603050405020304" pitchFamily="18" charset="0"/>
              </a:rPr>
              <a:t>работы в период ИПР </a:t>
            </a:r>
            <a:endParaRPr lang="ru-RU" sz="30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439068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69796" y="322943"/>
            <a:ext cx="10018713" cy="1752599"/>
          </a:xfrm>
        </p:spPr>
        <p:txBody>
          <a:bodyPr>
            <a:noAutofit/>
          </a:bodyPr>
          <a:lstStyle/>
          <a:p>
            <a:r>
              <a:rPr lang="ru-RU" sz="3000" dirty="0" smtClean="0">
                <a:effectLst>
                  <a:outerShdw blurRad="38100" dist="38100" dir="2700000" algn="tl">
                    <a:srgbClr val="000000">
                      <a:alpha val="43137"/>
                    </a:srgbClr>
                  </a:outerShdw>
                </a:effectLst>
                <a:latin typeface="Arial" pitchFamily="34" charset="0"/>
                <a:cs typeface="Arial" pitchFamily="34" charset="0"/>
              </a:rPr>
              <a:t>Положением закреплена форма предоставления информации о реализации мероприятий</a:t>
            </a:r>
            <a:br>
              <a:rPr lang="ru-RU" sz="3000" dirty="0" smtClean="0">
                <a:effectLst>
                  <a:outerShdw blurRad="38100" dist="38100" dir="2700000" algn="tl">
                    <a:srgbClr val="000000">
                      <a:alpha val="43137"/>
                    </a:srgbClr>
                  </a:outerShdw>
                </a:effectLst>
                <a:latin typeface="Arial" pitchFamily="34" charset="0"/>
                <a:cs typeface="Arial" pitchFamily="34" charset="0"/>
              </a:rPr>
            </a:br>
            <a:r>
              <a:rPr lang="ru-RU" sz="3000" dirty="0" smtClean="0">
                <a:effectLst>
                  <a:outerShdw blurRad="38100" dist="38100" dir="2700000" algn="tl">
                    <a:srgbClr val="000000">
                      <a:alpha val="43137"/>
                    </a:srgbClr>
                  </a:outerShdw>
                </a:effectLst>
                <a:latin typeface="Arial" pitchFamily="34" charset="0"/>
                <a:cs typeface="Arial" pitchFamily="34" charset="0"/>
              </a:rPr>
              <a:t>(первичной, завершающей) индивидуальной реабилитационной программы</a:t>
            </a:r>
            <a:endParaRPr lang="ru-RU" sz="3000" dirty="0"/>
          </a:p>
        </p:txBody>
      </p:sp>
      <p:pic>
        <p:nvPicPr>
          <p:cNvPr id="4" name="Содержимое 3"/>
          <p:cNvPicPr>
            <a:picLocks noGrp="1"/>
          </p:cNvPicPr>
          <p:nvPr>
            <p:ph idx="1"/>
          </p:nvPr>
        </p:nvPicPr>
        <p:blipFill>
          <a:blip r:embed="rId2" cstate="print"/>
          <a:srcRect l="9139" t="27455" r="7483" b="24048"/>
          <a:stretch>
            <a:fillRect/>
          </a:stretch>
        </p:blipFill>
        <p:spPr bwMode="auto">
          <a:xfrm>
            <a:off x="2627086" y="2053772"/>
            <a:ext cx="7518400" cy="4804228"/>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5000" dirty="0" smtClean="0">
                <a:effectLst>
                  <a:outerShdw blurRad="38100" dist="38100" dir="2700000" algn="tl">
                    <a:srgbClr val="000000">
                      <a:alpha val="43137"/>
                    </a:srgbClr>
                  </a:outerShdw>
                </a:effectLst>
                <a:latin typeface="Arial" pitchFamily="34" charset="0"/>
                <a:cs typeface="Arial" pitchFamily="34" charset="0"/>
              </a:rPr>
              <a:t/>
            </a:r>
            <a:br>
              <a:rPr lang="ru-RU" sz="5000" dirty="0" smtClean="0">
                <a:effectLst>
                  <a:outerShdw blurRad="38100" dist="38100" dir="2700000" algn="tl">
                    <a:srgbClr val="000000">
                      <a:alpha val="43137"/>
                    </a:srgbClr>
                  </a:outerShdw>
                </a:effectLst>
                <a:latin typeface="Arial" pitchFamily="34" charset="0"/>
                <a:cs typeface="Arial" pitchFamily="34" charset="0"/>
              </a:rPr>
            </a:br>
            <a:r>
              <a:rPr lang="ru-RU" sz="5000" dirty="0" smtClean="0">
                <a:effectLst>
                  <a:outerShdw blurRad="38100" dist="38100" dir="2700000" algn="tl">
                    <a:srgbClr val="000000">
                      <a:alpha val="43137"/>
                    </a:srgbClr>
                  </a:outerShdw>
                </a:effectLst>
                <a:latin typeface="Arial" pitchFamily="34" charset="0"/>
                <a:cs typeface="Arial" pitchFamily="34" charset="0"/>
              </a:rPr>
              <a:t>Данная информация предоставляется в КДН: </a:t>
            </a:r>
            <a:br>
              <a:rPr lang="ru-RU" sz="5000" dirty="0" smtClean="0">
                <a:effectLst>
                  <a:outerShdw blurRad="38100" dist="38100" dir="2700000" algn="tl">
                    <a:srgbClr val="000000">
                      <a:alpha val="43137"/>
                    </a:srgbClr>
                  </a:outerShdw>
                </a:effectLst>
                <a:latin typeface="Arial" pitchFamily="34" charset="0"/>
                <a:cs typeface="Arial" pitchFamily="34" charset="0"/>
              </a:rPr>
            </a:br>
            <a:r>
              <a:rPr lang="ru-RU" sz="5000" dirty="0" smtClean="0">
                <a:effectLst>
                  <a:outerShdw blurRad="38100" dist="38100" dir="2700000" algn="tl">
                    <a:srgbClr val="000000">
                      <a:alpha val="43137"/>
                    </a:srgbClr>
                  </a:outerShdw>
                </a:effectLst>
                <a:latin typeface="Arial" pitchFamily="34" charset="0"/>
                <a:cs typeface="Arial" pitchFamily="34" charset="0"/>
              </a:rPr>
              <a:t/>
            </a:r>
            <a:br>
              <a:rPr lang="ru-RU" sz="5000" dirty="0" smtClean="0">
                <a:effectLst>
                  <a:outerShdw blurRad="38100" dist="38100" dir="2700000" algn="tl">
                    <a:srgbClr val="000000">
                      <a:alpha val="43137"/>
                    </a:srgbClr>
                  </a:outerShdw>
                </a:effectLst>
                <a:latin typeface="Arial" pitchFamily="34" charset="0"/>
                <a:cs typeface="Arial" pitchFamily="34" charset="0"/>
              </a:rPr>
            </a:br>
            <a:endParaRPr lang="ru-RU" sz="5000" dirty="0">
              <a:effectLst>
                <a:outerShdw blurRad="38100" dist="38100" dir="2700000" algn="tl">
                  <a:srgbClr val="000000">
                    <a:alpha val="43137"/>
                  </a:srgbClr>
                </a:outerShdw>
              </a:effectLst>
              <a:latin typeface="Arial" pitchFamily="34" charset="0"/>
              <a:cs typeface="Arial" pitchFamily="34" charset="0"/>
            </a:endParaRPr>
          </a:p>
        </p:txBody>
      </p:sp>
      <p:sp>
        <p:nvSpPr>
          <p:cNvPr id="4" name="Заголовок 1"/>
          <p:cNvSpPr>
            <a:spLocks noGrp="1"/>
          </p:cNvSpPr>
          <p:nvPr>
            <p:ph idx="1"/>
          </p:nvPr>
        </p:nvSpPr>
        <p:spPr/>
        <p:txBody>
          <a:bodyPr>
            <a:normAutofit fontScale="90000" lnSpcReduction="20000"/>
          </a:bodyPr>
          <a:lstStyle/>
          <a:p>
            <a:r>
              <a:rPr lang="ru-RU" sz="3000" dirty="0" smtClean="0">
                <a:effectLst>
                  <a:outerShdw blurRad="38100" dist="38100" dir="2700000" algn="tl">
                    <a:srgbClr val="000000">
                      <a:alpha val="43137"/>
                    </a:srgbClr>
                  </a:outerShdw>
                </a:effectLst>
                <a:latin typeface="Arial" pitchFamily="34" charset="0"/>
                <a:cs typeface="Arial" pitchFamily="34" charset="0"/>
              </a:rPr>
              <a:t>на бланке учреждения образования с указанием даты и номера исходящего документа, за подписью руководителя.</a:t>
            </a:r>
          </a:p>
          <a:p>
            <a:r>
              <a:rPr lang="ru-RU" sz="3000" dirty="0" smtClean="0">
                <a:effectLst>
                  <a:outerShdw blurRad="38100" dist="38100" dir="2700000" algn="tl">
                    <a:srgbClr val="000000">
                      <a:alpha val="43137"/>
                    </a:srgbClr>
                  </a:outerShdw>
                </a:effectLst>
                <a:latin typeface="Arial" pitchFamily="34" charset="0"/>
                <a:cs typeface="Arial" pitchFamily="34" charset="0"/>
              </a:rPr>
              <a:t>в установленные сроки комиссией по делам несовершеннолетних </a:t>
            </a:r>
            <a:r>
              <a:rPr lang="ru-RU" sz="3000" dirty="0" err="1" smtClean="0">
                <a:effectLst>
                  <a:outerShdw blurRad="38100" dist="38100" dir="2700000" algn="tl">
                    <a:srgbClr val="000000">
                      <a:alpha val="43137"/>
                    </a:srgbClr>
                  </a:outerShdw>
                </a:effectLst>
                <a:latin typeface="Arial" pitchFamily="34" charset="0"/>
                <a:cs typeface="Arial" pitchFamily="34" charset="0"/>
              </a:rPr>
              <a:t>Молодечненского</a:t>
            </a:r>
            <a:r>
              <a:rPr lang="ru-RU" sz="3000" dirty="0" smtClean="0">
                <a:effectLst>
                  <a:outerShdw blurRad="38100" dist="38100" dir="2700000" algn="tl">
                    <a:srgbClr val="000000">
                      <a:alpha val="43137"/>
                    </a:srgbClr>
                  </a:outerShdw>
                </a:effectLst>
                <a:latin typeface="Arial" pitchFamily="34" charset="0"/>
                <a:cs typeface="Arial" pitchFamily="34" charset="0"/>
              </a:rPr>
              <a:t> районного исполнительного комитета (ежеквартально не позднее первого числа).</a:t>
            </a:r>
          </a:p>
          <a:p>
            <a:pPr>
              <a:buNone/>
            </a:pPr>
            <a:r>
              <a:rPr lang="ru-RU" sz="3000" dirty="0" smtClean="0">
                <a:effectLst>
                  <a:outerShdw blurRad="38100" dist="38100" dir="2700000" algn="tl">
                    <a:srgbClr val="000000">
                      <a:alpha val="43137"/>
                    </a:srgbClr>
                  </a:outerShdw>
                </a:effectLst>
                <a:latin typeface="Arial" pitchFamily="34" charset="0"/>
                <a:cs typeface="Arial" pitchFamily="34" charset="0"/>
              </a:rPr>
              <a:t/>
            </a:r>
            <a:br>
              <a:rPr lang="ru-RU" sz="3000" dirty="0" smtClean="0">
                <a:effectLst>
                  <a:outerShdw blurRad="38100" dist="38100" dir="2700000" algn="tl">
                    <a:srgbClr val="000000">
                      <a:alpha val="43137"/>
                    </a:srgbClr>
                  </a:outerShdw>
                </a:effectLst>
                <a:latin typeface="Arial" pitchFamily="34" charset="0"/>
                <a:cs typeface="Arial" pitchFamily="34" charset="0"/>
              </a:rPr>
            </a:br>
            <a:endParaRPr lang="ru-RU" sz="3000"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06590" y="150963"/>
            <a:ext cx="10018713" cy="1436298"/>
          </a:xfrm>
        </p:spPr>
        <p:txBody>
          <a:bodyPr>
            <a:normAutofit fontScale="90000"/>
          </a:bodyPr>
          <a:lstStyle/>
          <a:p>
            <a:r>
              <a:rPr lang="ru-RU" sz="3600"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Основные ошибки </a:t>
            </a:r>
            <a:br>
              <a:rPr lang="ru-RU" sz="3600"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3600"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при организации комплексной </a:t>
            </a:r>
            <a:r>
              <a:rPr lang="ru-RU" sz="3600" b="1" dirty="0" smtClean="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реабилитации</a:t>
            </a:r>
            <a:endParaRPr lang="ru-RU" sz="3600"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1484310" y="1449238"/>
            <a:ext cx="10463275" cy="5184475"/>
          </a:xfrm>
        </p:spPr>
        <p:txBody>
          <a:bodyPr>
            <a:normAutofit fontScale="92500"/>
          </a:bodyPr>
          <a:lstStyle/>
          <a:p>
            <a:pPr>
              <a:buFont typeface="Wingdings" panose="05000000000000000000" pitchFamily="2" charset="2"/>
              <a:buChar char="q"/>
            </a:pPr>
            <a:r>
              <a:rPr lang="ru-RU" b="1" i="1" dirty="0">
                <a:solidFill>
                  <a:srgbClr val="FF0000"/>
                </a:solidFill>
                <a:latin typeface="Times New Roman" panose="02020603050405020304" pitchFamily="18" charset="0"/>
                <a:cs typeface="Times New Roman" panose="02020603050405020304" pitchFamily="18" charset="0"/>
              </a:rPr>
              <a:t>не </a:t>
            </a:r>
            <a:r>
              <a:rPr lang="ru-RU" b="1" i="1" dirty="0" smtClean="0">
                <a:solidFill>
                  <a:srgbClr val="FF0000"/>
                </a:solidFill>
                <a:latin typeface="Times New Roman" panose="02020603050405020304" pitchFamily="18" charset="0"/>
                <a:cs typeface="Times New Roman" panose="02020603050405020304" pitchFamily="18" charset="0"/>
              </a:rPr>
              <a:t>анализируется </a:t>
            </a:r>
            <a:r>
              <a:rPr lang="ru-RU" dirty="0" smtClean="0">
                <a:latin typeface="Times New Roman" panose="02020603050405020304" pitchFamily="18" charset="0"/>
                <a:cs typeface="Times New Roman" panose="02020603050405020304" pitchFamily="18" charset="0"/>
              </a:rPr>
              <a:t>должным образом информация по осуществлению индивидуальной профилактической работы с несовершеннолетним и законными представителями, </a:t>
            </a:r>
            <a:r>
              <a:rPr lang="ru-RU" dirty="0">
                <a:latin typeface="Times New Roman" panose="02020603050405020304" pitchFamily="18" charset="0"/>
                <a:cs typeface="Times New Roman" panose="02020603050405020304" pitchFamily="18" charset="0"/>
              </a:rPr>
              <a:t>а значит </a:t>
            </a:r>
            <a:r>
              <a:rPr lang="ru-RU" b="1" i="1" dirty="0">
                <a:solidFill>
                  <a:srgbClr val="FF0000"/>
                </a:solidFill>
                <a:latin typeface="Times New Roman" panose="02020603050405020304" pitchFamily="18" charset="0"/>
                <a:cs typeface="Times New Roman" panose="02020603050405020304" pitchFamily="18" charset="0"/>
              </a:rPr>
              <a:t>не </a:t>
            </a:r>
            <a:r>
              <a:rPr lang="ru-RU" b="1" i="1" dirty="0" smtClean="0">
                <a:solidFill>
                  <a:srgbClr val="FF0000"/>
                </a:solidFill>
                <a:latin typeface="Times New Roman" panose="02020603050405020304" pitchFamily="18" charset="0"/>
                <a:cs typeface="Times New Roman" panose="02020603050405020304" pitchFamily="18" charset="0"/>
              </a:rPr>
              <a:t>учитываются </a:t>
            </a:r>
            <a:r>
              <a:rPr lang="ru-RU" dirty="0">
                <a:latin typeface="Times New Roman" panose="02020603050405020304" pitchFamily="18" charset="0"/>
                <a:cs typeface="Times New Roman" panose="02020603050405020304" pitchFamily="18" charset="0"/>
              </a:rPr>
              <a:t>слабые стороны программы </a:t>
            </a:r>
            <a:r>
              <a:rPr lang="ru-RU" dirty="0" smtClean="0">
                <a:latin typeface="Times New Roman" panose="02020603050405020304" pitchFamily="18" charset="0"/>
                <a:cs typeface="Times New Roman" panose="02020603050405020304" pitchFamily="18" charset="0"/>
              </a:rPr>
              <a:t>ИПР</a:t>
            </a:r>
            <a:endParaRPr lang="ru-RU"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ru-RU" dirty="0" smtClean="0">
                <a:latin typeface="Times New Roman" panose="02020603050405020304" pitchFamily="18" charset="0"/>
                <a:cs typeface="Times New Roman" panose="02020603050405020304" pitchFamily="18" charset="0"/>
              </a:rPr>
              <a:t>часто </a:t>
            </a:r>
            <a:r>
              <a:rPr lang="ru-RU" dirty="0">
                <a:latin typeface="Times New Roman" panose="02020603050405020304" pitchFamily="18" charset="0"/>
                <a:cs typeface="Times New Roman" panose="02020603050405020304" pitchFamily="18" charset="0"/>
              </a:rPr>
              <a:t>используется </a:t>
            </a:r>
            <a:r>
              <a:rPr lang="ru-RU" dirty="0" smtClean="0">
                <a:latin typeface="Times New Roman" panose="02020603050405020304" pitchFamily="18" charset="0"/>
                <a:cs typeface="Times New Roman" panose="02020603050405020304" pitchFamily="18" charset="0"/>
              </a:rPr>
              <a:t>форма </a:t>
            </a:r>
            <a:r>
              <a:rPr lang="ru-RU" dirty="0">
                <a:latin typeface="Times New Roman" panose="02020603050405020304" pitchFamily="18" charset="0"/>
                <a:cs typeface="Times New Roman" panose="02020603050405020304" pitchFamily="18" charset="0"/>
              </a:rPr>
              <a:t>работы как </a:t>
            </a:r>
            <a:r>
              <a:rPr lang="ru-RU" dirty="0" smtClean="0">
                <a:latin typeface="Times New Roman" panose="02020603050405020304" pitchFamily="18" charset="0"/>
                <a:cs typeface="Times New Roman" panose="02020603050405020304" pitchFamily="18" charset="0"/>
              </a:rPr>
              <a:t>беседа;</a:t>
            </a:r>
            <a:endParaRPr lang="ru-RU"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ru-RU" dirty="0">
                <a:latin typeface="Times New Roman" panose="02020603050405020304" pitchFamily="18" charset="0"/>
                <a:cs typeface="Times New Roman" panose="02020603050405020304" pitchFamily="18" charset="0"/>
              </a:rPr>
              <a:t>названия мероприятий в программе </a:t>
            </a:r>
            <a:r>
              <a:rPr lang="ru-RU" dirty="0" smtClean="0">
                <a:latin typeface="Times New Roman" panose="02020603050405020304" pitchFamily="18" charset="0"/>
                <a:cs typeface="Times New Roman" panose="02020603050405020304" pitchFamily="18" charset="0"/>
              </a:rPr>
              <a:t>дублируются </a:t>
            </a:r>
            <a:r>
              <a:rPr lang="ru-RU" dirty="0">
                <a:latin typeface="Times New Roman" panose="02020603050405020304" pitchFamily="18" charset="0"/>
                <a:cs typeface="Times New Roman" panose="02020603050405020304" pitchFamily="18" charset="0"/>
              </a:rPr>
              <a:t>или аналогичные;</a:t>
            </a:r>
          </a:p>
          <a:p>
            <a:pPr algn="just">
              <a:buFont typeface="Wingdings" panose="05000000000000000000" pitchFamily="2" charset="2"/>
              <a:buChar char="q"/>
            </a:pPr>
            <a:r>
              <a:rPr lang="ru-RU" dirty="0">
                <a:latin typeface="Times New Roman" panose="02020603050405020304" pitchFamily="18" charset="0"/>
                <a:cs typeface="Times New Roman" panose="02020603050405020304" pitchFamily="18" charset="0"/>
              </a:rPr>
              <a:t>н</a:t>
            </a:r>
            <a:r>
              <a:rPr lang="ru-RU" dirty="0" smtClean="0">
                <a:latin typeface="Times New Roman" panose="02020603050405020304" pitchFamily="18" charset="0"/>
                <a:cs typeface="Times New Roman" panose="02020603050405020304" pitchFamily="18" charset="0"/>
              </a:rPr>
              <a:t>екорректно  </a:t>
            </a:r>
            <a:r>
              <a:rPr lang="ru-RU" dirty="0">
                <a:latin typeface="Times New Roman" panose="02020603050405020304" pitchFamily="18" charset="0"/>
                <a:cs typeface="Times New Roman" panose="02020603050405020304" pitchFamily="18" charset="0"/>
              </a:rPr>
              <a:t>определяются </a:t>
            </a:r>
            <a:r>
              <a:rPr lang="ru-RU" b="1" i="1" dirty="0">
                <a:solidFill>
                  <a:srgbClr val="FF0000"/>
                </a:solidFill>
                <a:latin typeface="Times New Roman" panose="02020603050405020304" pitchFamily="18" charset="0"/>
                <a:cs typeface="Times New Roman" panose="02020603050405020304" pitchFamily="18" charset="0"/>
              </a:rPr>
              <a:t>индикаторы </a:t>
            </a:r>
            <a:r>
              <a:rPr lang="ru-RU" b="1" i="1" dirty="0" smtClean="0">
                <a:solidFill>
                  <a:srgbClr val="FF0000"/>
                </a:solidFill>
                <a:latin typeface="Times New Roman" panose="02020603050405020304" pitchFamily="18" charset="0"/>
                <a:cs typeface="Times New Roman" panose="02020603050405020304" pitchFamily="18" charset="0"/>
              </a:rPr>
              <a:t>и </a:t>
            </a:r>
            <a:r>
              <a:rPr lang="ru-RU" b="1" i="1" dirty="0">
                <a:solidFill>
                  <a:srgbClr val="FF0000"/>
                </a:solidFill>
                <a:latin typeface="Times New Roman" panose="02020603050405020304" pitchFamily="18" charset="0"/>
                <a:cs typeface="Times New Roman" panose="02020603050405020304" pitchFamily="18" charset="0"/>
              </a:rPr>
              <a:t>показатели эффективности </a:t>
            </a:r>
            <a:r>
              <a:rPr lang="ru-RU" dirty="0">
                <a:latin typeface="Times New Roman" panose="02020603050405020304" pitchFamily="18" charset="0"/>
                <a:cs typeface="Times New Roman" panose="02020603050405020304" pitchFamily="18" charset="0"/>
              </a:rPr>
              <a:t>выполнения </a:t>
            </a:r>
            <a:r>
              <a:rPr lang="ru-RU" dirty="0" smtClean="0">
                <a:latin typeface="Times New Roman" panose="02020603050405020304" pitchFamily="18" charset="0"/>
                <a:cs typeface="Times New Roman" panose="02020603050405020304" pitchFamily="18" charset="0"/>
              </a:rPr>
              <a:t>реабилитационной программы;</a:t>
            </a:r>
          </a:p>
          <a:p>
            <a:pPr algn="just">
              <a:buFont typeface="Wingdings" panose="05000000000000000000" pitchFamily="2" charset="2"/>
              <a:buChar char="q"/>
            </a:pPr>
            <a:r>
              <a:rPr lang="ru-RU" dirty="0">
                <a:latin typeface="Times New Roman" panose="02020603050405020304" pitchFamily="18" charset="0"/>
                <a:cs typeface="Times New Roman" panose="02020603050405020304" pitchFamily="18" charset="0"/>
              </a:rPr>
              <a:t>п</a:t>
            </a:r>
            <a:r>
              <a:rPr lang="ru-RU" dirty="0" smtClean="0">
                <a:latin typeface="Times New Roman" panose="02020603050405020304" pitchFamily="18" charset="0"/>
                <a:cs typeface="Times New Roman" panose="02020603050405020304" pitchFamily="18" charset="0"/>
              </a:rPr>
              <a:t>ервичные индивидуальные реабилитационные программы в </a:t>
            </a:r>
            <a:r>
              <a:rPr lang="ru-RU" dirty="0">
                <a:latin typeface="Times New Roman" panose="02020603050405020304" pitchFamily="18" charset="0"/>
                <a:cs typeface="Times New Roman" panose="02020603050405020304" pitchFamily="18" charset="0"/>
              </a:rPr>
              <a:t>отношении несовершеннолетних выглядят </a:t>
            </a:r>
            <a:r>
              <a:rPr lang="ru-RU" b="1" i="1" dirty="0">
                <a:solidFill>
                  <a:srgbClr val="FF0000"/>
                </a:solidFill>
                <a:latin typeface="Times New Roman" panose="02020603050405020304" pitchFamily="18" charset="0"/>
                <a:cs typeface="Times New Roman" panose="02020603050405020304" pitchFamily="18" charset="0"/>
              </a:rPr>
              <a:t>шаблонно,</a:t>
            </a:r>
            <a:r>
              <a:rPr lang="ru-RU" i="1" dirty="0">
                <a:latin typeface="Times New Roman" panose="02020603050405020304" pitchFamily="18" charset="0"/>
                <a:cs typeface="Times New Roman" panose="02020603050405020304" pitchFamily="18" charset="0"/>
              </a:rPr>
              <a:t> </a:t>
            </a:r>
            <a:r>
              <a:rPr lang="ru-RU" b="1" i="1" dirty="0">
                <a:solidFill>
                  <a:srgbClr val="FF0000"/>
                </a:solidFill>
                <a:latin typeface="Times New Roman" panose="02020603050405020304" pitchFamily="18" charset="0"/>
                <a:cs typeface="Times New Roman" panose="02020603050405020304" pitchFamily="18" charset="0"/>
              </a:rPr>
              <a:t>однотипно</a:t>
            </a:r>
            <a:r>
              <a:rPr lang="ru-RU" i="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составлены </a:t>
            </a:r>
            <a:r>
              <a:rPr lang="ru-RU" b="1" i="1" dirty="0">
                <a:solidFill>
                  <a:srgbClr val="FF0000"/>
                </a:solidFill>
                <a:latin typeface="Times New Roman" panose="02020603050405020304" pitchFamily="18" charset="0"/>
                <a:cs typeface="Times New Roman" panose="02020603050405020304" pitchFamily="18" charset="0"/>
              </a:rPr>
              <a:t>без учета </a:t>
            </a:r>
            <a:r>
              <a:rPr lang="ru-RU" dirty="0">
                <a:latin typeface="Times New Roman" panose="02020603050405020304" pitchFamily="18" charset="0"/>
                <a:cs typeface="Times New Roman" panose="02020603050405020304" pitchFamily="18" charset="0"/>
              </a:rPr>
              <a:t>особенностей личности </a:t>
            </a:r>
            <a:r>
              <a:rPr lang="ru-RU" dirty="0" smtClean="0">
                <a:latin typeface="Times New Roman" panose="02020603050405020304" pitchFamily="18" charset="0"/>
                <a:cs typeface="Times New Roman" panose="02020603050405020304" pitchFamily="18" charset="0"/>
              </a:rPr>
              <a:t>подростка.</a:t>
            </a:r>
          </a:p>
          <a:p>
            <a:pPr algn="just">
              <a:buFont typeface="Wingdings" panose="05000000000000000000" pitchFamily="2" charset="2"/>
              <a:buChar char="q"/>
            </a:pPr>
            <a:r>
              <a:rPr lang="ru-RU" dirty="0" smtClean="0">
                <a:latin typeface="Times New Roman" panose="02020603050405020304" pitchFamily="18" charset="0"/>
                <a:cs typeface="Times New Roman" panose="02020603050405020304" pitchFamily="18" charset="0"/>
              </a:rPr>
              <a:t>не учитываются сроки начала комплексной реабилитации при подаче в СПЦ предложений по мероприятиям.</a:t>
            </a:r>
            <a:endParaRPr lang="ru-RU"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7540357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7854" y="714828"/>
            <a:ext cx="10018713" cy="1752599"/>
          </a:xfrm>
        </p:spPr>
        <p:txBody>
          <a:bodyPr/>
          <a:lstStyle/>
          <a:p>
            <a:r>
              <a:rPr lang="ru-RU" dirty="0" smtClean="0">
                <a:effectLst>
                  <a:outerShdw blurRad="38100" dist="38100" dir="2700000" algn="tl">
                    <a:srgbClr val="000000">
                      <a:alpha val="43137"/>
                    </a:srgbClr>
                  </a:outerShdw>
                </a:effectLst>
                <a:latin typeface="Arial" pitchFamily="34" charset="0"/>
                <a:cs typeface="Arial" pitchFamily="34" charset="0"/>
              </a:rPr>
              <a:t>Накопительные материалы:</a:t>
            </a:r>
            <a:endParaRPr lang="ru-RU" dirty="0">
              <a:effectLst>
                <a:outerShdw blurRad="38100" dist="38100" dir="2700000" algn="tl">
                  <a:srgbClr val="000000">
                    <a:alpha val="43137"/>
                  </a:srgbClr>
                </a:outerShdw>
              </a:effectLst>
              <a:latin typeface="Arial" pitchFamily="34" charset="0"/>
              <a:cs typeface="Arial" pitchFamily="34" charset="0"/>
            </a:endParaRPr>
          </a:p>
        </p:txBody>
      </p:sp>
      <p:sp>
        <p:nvSpPr>
          <p:cNvPr id="3" name="Содержимое 2"/>
          <p:cNvSpPr>
            <a:spLocks noGrp="1"/>
          </p:cNvSpPr>
          <p:nvPr>
            <p:ph idx="1"/>
          </p:nvPr>
        </p:nvSpPr>
        <p:spPr/>
        <p:txBody>
          <a:bodyPr>
            <a:normAutofit fontScale="85000" lnSpcReduction="20000"/>
          </a:bodyPr>
          <a:lstStyle/>
          <a:p>
            <a:pPr marL="457200" indent="-457200">
              <a:buFont typeface="+mj-lt"/>
              <a:buAutoNum type="arabicPeriod"/>
            </a:pPr>
            <a:r>
              <a:rPr lang="ru-RU" dirty="0" smtClean="0">
                <a:effectLst>
                  <a:outerShdw blurRad="38100" dist="38100" dir="2700000" algn="tl">
                    <a:srgbClr val="000000">
                      <a:alpha val="43137"/>
                    </a:srgbClr>
                  </a:outerShdw>
                </a:effectLst>
                <a:latin typeface="Arial" pitchFamily="34" charset="0"/>
                <a:cs typeface="Arial" pitchFamily="34" charset="0"/>
              </a:rPr>
              <a:t>Титульный лист</a:t>
            </a:r>
          </a:p>
          <a:p>
            <a:pPr marL="457200" indent="-457200">
              <a:buFont typeface="+mj-lt"/>
              <a:buAutoNum type="arabicPeriod"/>
            </a:pPr>
            <a:r>
              <a:rPr lang="ru-RU" dirty="0" smtClean="0">
                <a:effectLst>
                  <a:outerShdw blurRad="38100" dist="38100" dir="2700000" algn="tl">
                    <a:srgbClr val="000000">
                      <a:alpha val="43137"/>
                    </a:srgbClr>
                  </a:outerShdw>
                </a:effectLst>
                <a:latin typeface="Arial" pitchFamily="34" charset="0"/>
                <a:cs typeface="Arial" pitchFamily="34" charset="0"/>
              </a:rPr>
              <a:t>Решение КДН о проведении комплексной реабилитации</a:t>
            </a:r>
          </a:p>
          <a:p>
            <a:pPr marL="457200" indent="-457200">
              <a:buFont typeface="+mj-lt"/>
              <a:buAutoNum type="arabicPeriod"/>
            </a:pPr>
            <a:r>
              <a:rPr lang="ru-RU" dirty="0" smtClean="0">
                <a:effectLst>
                  <a:outerShdw blurRad="38100" dist="38100" dir="2700000" algn="tl">
                    <a:srgbClr val="000000">
                      <a:alpha val="43137"/>
                    </a:srgbClr>
                  </a:outerShdw>
                </a:effectLst>
                <a:latin typeface="Arial" pitchFamily="34" charset="0"/>
                <a:cs typeface="Arial" pitchFamily="34" charset="0"/>
              </a:rPr>
              <a:t>Предложения по мероприятиям</a:t>
            </a:r>
          </a:p>
          <a:p>
            <a:pPr marL="457200" indent="-457200">
              <a:buFont typeface="+mj-lt"/>
              <a:buAutoNum type="arabicPeriod"/>
            </a:pPr>
            <a:r>
              <a:rPr lang="ru-RU" dirty="0" smtClean="0">
                <a:effectLst>
                  <a:outerShdw blurRad="38100" dist="38100" dir="2700000" algn="tl">
                    <a:srgbClr val="000000">
                      <a:alpha val="43137"/>
                    </a:srgbClr>
                  </a:outerShdw>
                </a:effectLst>
                <a:latin typeface="Arial" pitchFamily="34" charset="0"/>
                <a:cs typeface="Arial" pitchFamily="34" charset="0"/>
              </a:rPr>
              <a:t>Программа</a:t>
            </a:r>
          </a:p>
          <a:p>
            <a:pPr marL="457200" indent="-457200">
              <a:buFont typeface="+mj-lt"/>
              <a:buAutoNum type="arabicPeriod"/>
            </a:pPr>
            <a:r>
              <a:rPr lang="ru-RU" dirty="0" smtClean="0">
                <a:effectLst>
                  <a:outerShdw blurRad="38100" dist="38100" dir="2700000" algn="tl">
                    <a:srgbClr val="000000">
                      <a:alpha val="43137"/>
                    </a:srgbClr>
                  </a:outerShdw>
                </a:effectLst>
                <a:latin typeface="Arial" pitchFamily="34" charset="0"/>
                <a:cs typeface="Arial" pitchFamily="34" charset="0"/>
              </a:rPr>
              <a:t>Материалы, полученные в период комплексной реабилитации</a:t>
            </a:r>
          </a:p>
          <a:p>
            <a:pPr marL="457200" indent="-457200">
              <a:buFont typeface="+mj-lt"/>
              <a:buAutoNum type="arabicPeriod"/>
            </a:pPr>
            <a:r>
              <a:rPr lang="ru-RU" dirty="0" smtClean="0">
                <a:effectLst>
                  <a:outerShdw blurRad="38100" dist="38100" dir="2700000" algn="tl">
                    <a:srgbClr val="000000">
                      <a:alpha val="43137"/>
                    </a:srgbClr>
                  </a:outerShdw>
                </a:effectLst>
                <a:latin typeface="Arial" pitchFamily="34" charset="0"/>
                <a:cs typeface="Arial" pitchFamily="34" charset="0"/>
              </a:rPr>
              <a:t>Учет работы каждого специалиста по выполнению мероприятий</a:t>
            </a:r>
          </a:p>
          <a:p>
            <a:pPr marL="457200" indent="-457200">
              <a:buFont typeface="+mj-lt"/>
              <a:buAutoNum type="arabicPeriod"/>
            </a:pPr>
            <a:r>
              <a:rPr lang="ru-RU" dirty="0" smtClean="0">
                <a:effectLst>
                  <a:outerShdw blurRad="38100" dist="38100" dir="2700000" algn="tl">
                    <a:srgbClr val="000000">
                      <a:alpha val="43137"/>
                    </a:srgbClr>
                  </a:outerShdw>
                </a:effectLst>
                <a:latin typeface="Arial" pitchFamily="34" charset="0"/>
                <a:cs typeface="Arial" pitchFamily="34" charset="0"/>
              </a:rPr>
              <a:t>Решения о промежуточных результатах выполнения мероприятий ПИРП</a:t>
            </a:r>
          </a:p>
          <a:p>
            <a:pPr marL="457200" indent="-457200">
              <a:buFont typeface="+mj-lt"/>
              <a:buAutoNum type="arabicPeriod"/>
            </a:pPr>
            <a:r>
              <a:rPr lang="ru-RU" dirty="0" smtClean="0">
                <a:effectLst>
                  <a:outerShdw blurRad="38100" dist="38100" dir="2700000" algn="tl">
                    <a:srgbClr val="000000">
                      <a:alpha val="43137"/>
                    </a:srgbClr>
                  </a:outerShdw>
                </a:effectLst>
                <a:latin typeface="Arial" pitchFamily="34" charset="0"/>
                <a:cs typeface="Arial" pitchFamily="34" charset="0"/>
              </a:rPr>
              <a:t>Решение о прекращении КР  </a:t>
            </a:r>
            <a:endParaRPr lang="ru-RU"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8375" y="2505270"/>
            <a:ext cx="10655559" cy="1752599"/>
          </a:xfrm>
        </p:spPr>
        <p:txBody>
          <a:bodyPr>
            <a:noAutofit/>
          </a:bodyPr>
          <a:lstStyle/>
          <a:p>
            <a:r>
              <a:rPr lang="ru-RU" sz="8000" b="1" dirty="0" smtClean="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Спасибо за внимание!</a:t>
            </a:r>
            <a:endParaRPr lang="en-US" sz="8000"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31807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Содержимое 2"/>
          <p:cNvSpPr>
            <a:spLocks noGrp="1"/>
          </p:cNvSpPr>
          <p:nvPr>
            <p:ph idx="1"/>
          </p:nvPr>
        </p:nvSpPr>
        <p:spPr>
          <a:xfrm>
            <a:off x="1484310" y="678542"/>
            <a:ext cx="10025519" cy="4851401"/>
          </a:xfrm>
        </p:spPr>
        <p:txBody>
          <a:bodyPr/>
          <a:lstStyle/>
          <a:p>
            <a:pPr algn="ctr">
              <a:buFontTx/>
              <a:buNone/>
            </a:pPr>
            <a:r>
              <a:rPr lang="ru-RU" altLang="ru-RU" sz="3600" dirty="0" smtClean="0">
                <a:effectLst>
                  <a:outerShdw blurRad="38100" dist="38100" dir="2700000" algn="tl">
                    <a:srgbClr val="000000">
                      <a:alpha val="43137"/>
                    </a:srgbClr>
                  </a:outerShdw>
                </a:effectLst>
                <a:latin typeface="Arial" pitchFamily="34" charset="0"/>
                <a:cs typeface="Arial" pitchFamily="34" charset="0"/>
              </a:rPr>
              <a:t>Решение о проведении комплексной</a:t>
            </a:r>
          </a:p>
          <a:p>
            <a:pPr algn="ctr">
              <a:buFontTx/>
              <a:buNone/>
            </a:pPr>
            <a:r>
              <a:rPr lang="ru-RU" altLang="ru-RU" sz="3600" dirty="0" smtClean="0">
                <a:effectLst>
                  <a:outerShdw blurRad="38100" dist="38100" dir="2700000" algn="tl">
                    <a:srgbClr val="000000">
                      <a:alpha val="43137"/>
                    </a:srgbClr>
                  </a:outerShdw>
                </a:effectLst>
                <a:latin typeface="Arial" pitchFamily="34" charset="0"/>
                <a:cs typeface="Arial" pitchFamily="34" charset="0"/>
              </a:rPr>
              <a:t>реабилитации несовершеннолетних</a:t>
            </a:r>
          </a:p>
          <a:p>
            <a:pPr algn="ctr">
              <a:buFontTx/>
              <a:buNone/>
            </a:pPr>
            <a:r>
              <a:rPr lang="ru-RU" altLang="ru-RU" sz="3600" dirty="0" smtClean="0">
                <a:effectLst>
                  <a:outerShdw blurRad="38100" dist="38100" dir="2700000" algn="tl">
                    <a:srgbClr val="000000">
                      <a:alpha val="43137"/>
                    </a:srgbClr>
                  </a:outerShdw>
                </a:effectLst>
                <a:latin typeface="Arial" pitchFamily="34" charset="0"/>
                <a:cs typeface="Arial" pitchFamily="34" charset="0"/>
              </a:rPr>
              <a:t>принимается комиссией по делам</a:t>
            </a:r>
          </a:p>
          <a:p>
            <a:pPr algn="ctr">
              <a:buFontTx/>
              <a:buNone/>
            </a:pPr>
            <a:r>
              <a:rPr lang="ru-RU" altLang="ru-RU" sz="3600" dirty="0" smtClean="0">
                <a:effectLst>
                  <a:outerShdw blurRad="38100" dist="38100" dir="2700000" algn="tl">
                    <a:srgbClr val="000000">
                      <a:alpha val="43137"/>
                    </a:srgbClr>
                  </a:outerShdw>
                </a:effectLst>
                <a:latin typeface="Arial" pitchFamily="34" charset="0"/>
                <a:cs typeface="Arial" pitchFamily="34" charset="0"/>
              </a:rPr>
              <a:t>несовершеннолетних </a:t>
            </a:r>
          </a:p>
          <a:p>
            <a:pPr algn="ctr">
              <a:buFontTx/>
              <a:buNone/>
            </a:pPr>
            <a:r>
              <a:rPr lang="ru-RU" altLang="ru-RU" sz="3600" dirty="0" err="1" smtClean="0">
                <a:effectLst>
                  <a:outerShdw blurRad="38100" dist="38100" dir="2700000" algn="tl">
                    <a:srgbClr val="000000">
                      <a:alpha val="43137"/>
                    </a:srgbClr>
                  </a:outerShdw>
                </a:effectLst>
                <a:latin typeface="Arial" pitchFamily="34" charset="0"/>
                <a:cs typeface="Arial" pitchFamily="34" charset="0"/>
              </a:rPr>
              <a:t>Молодечненского</a:t>
            </a:r>
            <a:r>
              <a:rPr lang="ru-RU" altLang="ru-RU" sz="3600" dirty="0" smtClean="0">
                <a:effectLst>
                  <a:outerShdw blurRad="38100" dist="38100" dir="2700000" algn="tl">
                    <a:srgbClr val="000000">
                      <a:alpha val="43137"/>
                    </a:srgbClr>
                  </a:outerShdw>
                </a:effectLst>
                <a:latin typeface="Arial" pitchFamily="34" charset="0"/>
                <a:cs typeface="Arial" pitchFamily="34" charset="0"/>
              </a:rPr>
              <a:t> районного </a:t>
            </a:r>
          </a:p>
          <a:p>
            <a:pPr algn="ctr">
              <a:buFontTx/>
              <a:buNone/>
            </a:pPr>
            <a:r>
              <a:rPr lang="ru-RU" altLang="ru-RU" sz="3600" dirty="0" smtClean="0">
                <a:effectLst>
                  <a:outerShdw blurRad="38100" dist="38100" dir="2700000" algn="tl">
                    <a:srgbClr val="000000">
                      <a:alpha val="43137"/>
                    </a:srgbClr>
                  </a:outerShdw>
                </a:effectLst>
                <a:latin typeface="Arial" pitchFamily="34" charset="0"/>
                <a:cs typeface="Arial" pitchFamily="34" charset="0"/>
              </a:rPr>
              <a:t>исполнительного комитета</a:t>
            </a:r>
          </a:p>
          <a:p>
            <a:pPr algn="ctr">
              <a:buFontTx/>
              <a:buNone/>
            </a:pPr>
            <a:endParaRPr lang="ru-RU" altLang="ru-RU" sz="4800" dirty="0" smtClean="0"/>
          </a:p>
        </p:txBody>
      </p:sp>
    </p:spTree>
  </p:cSld>
  <p:clrMapOvr>
    <a:masterClrMapping/>
  </p:clrMapOvr>
  <p:transition advClick="0" advTm="6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just"/>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effectLst>
                  <a:outerShdw blurRad="38100" dist="38100" dir="2700000" algn="tl">
                    <a:srgbClr val="000000">
                      <a:alpha val="43137"/>
                    </a:srgbClr>
                  </a:outerShdw>
                </a:effectLst>
              </a:rPr>
              <a:t>В</a:t>
            </a:r>
            <a:r>
              <a:rPr lang="ru-RU" sz="3100" dirty="0" smtClean="0">
                <a:effectLst>
                  <a:outerShdw blurRad="38100" dist="38100" dir="2700000" algn="tl">
                    <a:srgbClr val="000000">
                      <a:alpha val="43137"/>
                    </a:srgbClr>
                  </a:outerShdw>
                </a:effectLst>
                <a:latin typeface="Arial" pitchFamily="34" charset="0"/>
                <a:cs typeface="Arial" pitchFamily="34" charset="0"/>
              </a:rPr>
              <a:t> целях обеспечения единых подходов в работе по данному Постановлению для специалистов СППС учреждений образования разработан Порядок действий по организации комплексной реабилитации несовершеннолетних, потребление которыми наркотических средств, психотропных веществ, их аналогов, токсических или других одурманивающих веществ, употребление алкогольных, слабоалкогольных напитков или пива установлены в соответствии</a:t>
            </a:r>
            <a:br>
              <a:rPr lang="ru-RU" sz="3100" dirty="0" smtClean="0">
                <a:effectLst>
                  <a:outerShdw blurRad="38100" dist="38100" dir="2700000" algn="tl">
                    <a:srgbClr val="000000">
                      <a:alpha val="43137"/>
                    </a:srgbClr>
                  </a:outerShdw>
                </a:effectLst>
                <a:latin typeface="Arial" pitchFamily="34" charset="0"/>
                <a:cs typeface="Arial" pitchFamily="34" charset="0"/>
              </a:rPr>
            </a:br>
            <a:r>
              <a:rPr lang="ru-RU" sz="3100" dirty="0" smtClean="0">
                <a:effectLst>
                  <a:outerShdw blurRad="38100" dist="38100" dir="2700000" algn="tl">
                    <a:srgbClr val="000000">
                      <a:alpha val="43137"/>
                    </a:srgbClr>
                  </a:outerShdw>
                </a:effectLst>
                <a:latin typeface="Arial" pitchFamily="34" charset="0"/>
                <a:cs typeface="Arial" pitchFamily="34" charset="0"/>
              </a:rPr>
              <a:t>с законодательством, который будет утвержден на ближайшем заседании комиссии по делам несовершеннолетних </a:t>
            </a:r>
            <a:r>
              <a:rPr lang="ru-RU" sz="3100" dirty="0" err="1" smtClean="0">
                <a:effectLst>
                  <a:outerShdw blurRad="38100" dist="38100" dir="2700000" algn="tl">
                    <a:srgbClr val="000000">
                      <a:alpha val="43137"/>
                    </a:srgbClr>
                  </a:outerShdw>
                </a:effectLst>
                <a:latin typeface="Arial" pitchFamily="34" charset="0"/>
                <a:cs typeface="Arial" pitchFamily="34" charset="0"/>
              </a:rPr>
              <a:t>Молодечненского</a:t>
            </a:r>
            <a:r>
              <a:rPr lang="ru-RU" sz="3100" dirty="0" smtClean="0">
                <a:effectLst>
                  <a:outerShdw blurRad="38100" dist="38100" dir="2700000" algn="tl">
                    <a:srgbClr val="000000">
                      <a:alpha val="43137"/>
                    </a:srgbClr>
                  </a:outerShdw>
                </a:effectLst>
                <a:latin typeface="Arial" pitchFamily="34" charset="0"/>
                <a:cs typeface="Arial" pitchFamily="34" charset="0"/>
              </a:rPr>
              <a:t> районного исполнительного комитета</a:t>
            </a:r>
            <a:br>
              <a:rPr lang="ru-RU" sz="3100" dirty="0" smtClean="0">
                <a:effectLst>
                  <a:outerShdw blurRad="38100" dist="38100" dir="2700000" algn="tl">
                    <a:srgbClr val="000000">
                      <a:alpha val="43137"/>
                    </a:srgbClr>
                  </a:outerShdw>
                </a:effectLst>
                <a:latin typeface="Arial" pitchFamily="34" charset="0"/>
                <a:cs typeface="Arial" pitchFamily="34" charset="0"/>
              </a:rPr>
            </a:br>
            <a:r>
              <a:rPr lang="ru-RU" sz="3100" dirty="0" smtClean="0">
                <a:effectLst>
                  <a:outerShdw blurRad="38100" dist="38100" dir="2700000" algn="tl">
                    <a:srgbClr val="000000">
                      <a:alpha val="43137"/>
                    </a:srgbClr>
                  </a:outerShdw>
                </a:effectLst>
                <a:latin typeface="Arial" pitchFamily="34" charset="0"/>
                <a:cs typeface="Arial" pitchFamily="34" charset="0"/>
              </a:rPr>
              <a:t> </a:t>
            </a:r>
            <a:br>
              <a:rPr lang="ru-RU" sz="3100" dirty="0" smtClean="0">
                <a:effectLst>
                  <a:outerShdw blurRad="38100" dist="38100" dir="2700000" algn="tl">
                    <a:srgbClr val="000000">
                      <a:alpha val="43137"/>
                    </a:srgbClr>
                  </a:outerShdw>
                </a:effectLst>
                <a:latin typeface="Arial" pitchFamily="34" charset="0"/>
                <a:cs typeface="Arial" pitchFamily="34" charset="0"/>
              </a:rPr>
            </a:br>
            <a:r>
              <a:rPr lang="ru-RU" sz="3100" dirty="0" smtClean="0">
                <a:effectLst>
                  <a:outerShdw blurRad="38100" dist="38100" dir="2700000" algn="tl">
                    <a:srgbClr val="000000">
                      <a:alpha val="43137"/>
                    </a:srgbClr>
                  </a:outerShdw>
                </a:effectLst>
                <a:latin typeface="Arial" pitchFamily="34" charset="0"/>
                <a:cs typeface="Arial" pitchFamily="34" charset="0"/>
              </a:rPr>
              <a:t> </a:t>
            </a:r>
            <a:br>
              <a:rPr lang="ru-RU" sz="3100" dirty="0" smtClean="0">
                <a:effectLst>
                  <a:outerShdw blurRad="38100" dist="38100" dir="2700000" algn="tl">
                    <a:srgbClr val="000000">
                      <a:alpha val="43137"/>
                    </a:srgbClr>
                  </a:outerShdw>
                </a:effectLst>
                <a:latin typeface="Arial" pitchFamily="34" charset="0"/>
                <a:cs typeface="Arial" pitchFamily="34" charset="0"/>
              </a:rPr>
            </a:br>
            <a:r>
              <a:rPr lang="ru-RU" sz="3100" dirty="0" smtClean="0">
                <a:effectLst>
                  <a:outerShdw blurRad="38100" dist="38100" dir="2700000" algn="tl">
                    <a:srgbClr val="000000">
                      <a:alpha val="43137"/>
                    </a:srgbClr>
                  </a:outerShdw>
                </a:effectLst>
                <a:latin typeface="Arial" pitchFamily="34" charset="0"/>
                <a:cs typeface="Arial" pitchFamily="34" charset="0"/>
              </a:rPr>
              <a:t/>
            </a:r>
            <a:br>
              <a:rPr lang="ru-RU" sz="3100" dirty="0" smtClean="0">
                <a:effectLst>
                  <a:outerShdw blurRad="38100" dist="38100" dir="2700000" algn="tl">
                    <a:srgbClr val="000000">
                      <a:alpha val="43137"/>
                    </a:srgbClr>
                  </a:outerShdw>
                </a:effectLst>
                <a:latin typeface="Arial" pitchFamily="34" charset="0"/>
                <a:cs typeface="Arial" pitchFamily="34" charset="0"/>
              </a:rPr>
            </a:br>
            <a:r>
              <a:rPr lang="ru-RU" sz="3100" dirty="0" smtClean="0">
                <a:effectLst>
                  <a:outerShdw blurRad="38100" dist="38100" dir="2700000" algn="tl">
                    <a:srgbClr val="000000">
                      <a:alpha val="43137"/>
                    </a:srgbClr>
                  </a:outerShdw>
                </a:effectLst>
                <a:latin typeface="Arial" pitchFamily="34" charset="0"/>
                <a:cs typeface="Arial" pitchFamily="34" charset="0"/>
              </a:rPr>
              <a:t> </a:t>
            </a:r>
            <a:br>
              <a:rPr lang="ru-RU" sz="3100" dirty="0" smtClean="0">
                <a:effectLst>
                  <a:outerShdw blurRad="38100" dist="38100" dir="2700000" algn="tl">
                    <a:srgbClr val="000000">
                      <a:alpha val="43137"/>
                    </a:srgbClr>
                  </a:outerShdw>
                </a:effectLst>
                <a:latin typeface="Arial" pitchFamily="34" charset="0"/>
                <a:cs typeface="Arial" pitchFamily="34" charset="0"/>
              </a:rPr>
            </a:br>
            <a:r>
              <a:rPr lang="ru-RU" dirty="0" smtClean="0">
                <a:effectLst>
                  <a:outerShdw blurRad="38100" dist="38100" dir="2700000" algn="tl">
                    <a:srgbClr val="000000">
                      <a:alpha val="43137"/>
                    </a:srgbClr>
                  </a:outerShdw>
                </a:effectLst>
              </a:rPr>
              <a:t/>
            </a:r>
            <a:br>
              <a:rPr lang="ru-RU" dirty="0" smtClean="0">
                <a:effectLst>
                  <a:outerShdw blurRad="38100" dist="38100" dir="2700000" algn="tl">
                    <a:srgbClr val="000000">
                      <a:alpha val="43137"/>
                    </a:srgbClr>
                  </a:outerShdw>
                </a:effectLst>
              </a:rPr>
            </a:br>
            <a:r>
              <a:rPr lang="ru-RU" dirty="0" smtClean="0">
                <a:effectLst>
                  <a:outerShdw blurRad="38100" dist="38100" dir="2700000" algn="tl">
                    <a:srgbClr val="000000">
                      <a:alpha val="43137"/>
                    </a:srgbClr>
                  </a:outerShdw>
                </a:effectLst>
              </a:rPr>
              <a:t> </a:t>
            </a:r>
            <a:endParaRPr lang="ru-RU" dirty="0">
              <a:effectLst>
                <a:outerShdw blurRad="38100" dist="38100" dir="2700000" algn="tl">
                  <a:srgbClr val="000000">
                    <a:alpha val="43137"/>
                  </a:srgbClr>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nSpc>
                <a:spcPct val="107000"/>
              </a:lnSpc>
            </a:pPr>
            <a:r>
              <a:rPr lang="ru-RU" altLang="ru-RU" sz="3000" dirty="0" smtClean="0">
                <a:latin typeface="Arial" pitchFamily="34" charset="0"/>
                <a:cs typeface="Arial" pitchFamily="34" charset="0"/>
              </a:rPr>
              <a:t/>
            </a:r>
            <a:br>
              <a:rPr lang="ru-RU" altLang="ru-RU" sz="3000" dirty="0" smtClean="0">
                <a:latin typeface="Arial" pitchFamily="34" charset="0"/>
                <a:cs typeface="Arial" pitchFamily="34" charset="0"/>
              </a:rPr>
            </a:br>
            <a:r>
              <a:rPr lang="ru-RU" altLang="ru-RU" sz="3000" dirty="0" smtClean="0">
                <a:latin typeface="Arial" pitchFamily="34" charset="0"/>
                <a:cs typeface="Arial" pitchFamily="34" charset="0"/>
              </a:rPr>
              <a:t/>
            </a:r>
            <a:br>
              <a:rPr lang="ru-RU" altLang="ru-RU" sz="3000" dirty="0" smtClean="0">
                <a:latin typeface="Arial" pitchFamily="34" charset="0"/>
                <a:cs typeface="Arial" pitchFamily="34" charset="0"/>
              </a:rPr>
            </a:br>
            <a:r>
              <a:rPr lang="ru-RU" altLang="ru-RU" sz="3000" dirty="0" smtClean="0">
                <a:latin typeface="Arial" pitchFamily="34" charset="0"/>
                <a:cs typeface="Arial" pitchFamily="34" charset="0"/>
              </a:rPr>
              <a:t/>
            </a:r>
            <a:br>
              <a:rPr lang="ru-RU" altLang="ru-RU" sz="3000" dirty="0" smtClean="0">
                <a:latin typeface="Arial" pitchFamily="34" charset="0"/>
                <a:cs typeface="Arial" pitchFamily="34" charset="0"/>
              </a:rPr>
            </a:br>
            <a:r>
              <a:rPr lang="ru-RU" altLang="ru-RU" sz="3000" b="1" dirty="0" smtClean="0">
                <a:latin typeface="Arial" pitchFamily="34" charset="0"/>
                <a:cs typeface="Arial" pitchFamily="34" charset="0"/>
              </a:rPr>
              <a:t>Этапы комплексной реабилитации (КР) несовершеннолетнего включают в себя:</a:t>
            </a:r>
            <a:r>
              <a:rPr lang="ru-RU" altLang="ru-RU" sz="3000" dirty="0" smtClean="0">
                <a:latin typeface="Arial" pitchFamily="34" charset="0"/>
                <a:cs typeface="Arial" pitchFamily="34" charset="0"/>
              </a:rPr>
              <a:t/>
            </a:r>
            <a:br>
              <a:rPr lang="ru-RU" altLang="ru-RU" sz="3000" dirty="0" smtClean="0">
                <a:latin typeface="Arial" pitchFamily="34" charset="0"/>
                <a:cs typeface="Arial" pitchFamily="34" charset="0"/>
              </a:rPr>
            </a:br>
            <a:r>
              <a:rPr lang="ru-RU" altLang="ru-RU" sz="3000" dirty="0" smtClean="0">
                <a:latin typeface="Arial" pitchFamily="34" charset="0"/>
                <a:ea typeface="Calibri" pitchFamily="34" charset="0"/>
                <a:cs typeface="Arial" pitchFamily="34" charset="0"/>
              </a:rPr>
              <a:t/>
            </a:r>
            <a:br>
              <a:rPr lang="ru-RU" altLang="ru-RU" sz="3000" dirty="0" smtClean="0">
                <a:latin typeface="Arial" pitchFamily="34" charset="0"/>
                <a:ea typeface="Calibri" pitchFamily="34" charset="0"/>
                <a:cs typeface="Arial" pitchFamily="34" charset="0"/>
              </a:rPr>
            </a:br>
            <a:r>
              <a:rPr lang="ru-RU" altLang="ru-RU" sz="3000" dirty="0" smtClean="0">
                <a:latin typeface="Arial" pitchFamily="34" charset="0"/>
                <a:cs typeface="Arial" pitchFamily="34" charset="0"/>
              </a:rPr>
              <a:t>;</a:t>
            </a:r>
            <a:r>
              <a:rPr lang="ru-RU" altLang="ru-RU" sz="3000" dirty="0" smtClean="0">
                <a:latin typeface="Arial" pitchFamily="34" charset="0"/>
                <a:ea typeface="Calibri" pitchFamily="34" charset="0"/>
                <a:cs typeface="Arial" pitchFamily="34" charset="0"/>
              </a:rPr>
              <a:t/>
            </a:r>
            <a:br>
              <a:rPr lang="ru-RU" altLang="ru-RU" sz="3000" dirty="0" smtClean="0">
                <a:latin typeface="Arial" pitchFamily="34" charset="0"/>
                <a:ea typeface="Calibri" pitchFamily="34" charset="0"/>
                <a:cs typeface="Arial" pitchFamily="34" charset="0"/>
              </a:rPr>
            </a:br>
            <a:r>
              <a:rPr lang="ru-RU" altLang="ru-RU" sz="3000" dirty="0" smtClean="0">
                <a:latin typeface="Arial" pitchFamily="34" charset="0"/>
                <a:cs typeface="Arial" pitchFamily="34" charset="0"/>
              </a:rPr>
              <a:t> </a:t>
            </a:r>
            <a:endParaRPr lang="ru-RU" sz="3000" dirty="0">
              <a:latin typeface="Arial" pitchFamily="34" charset="0"/>
              <a:cs typeface="Arial" pitchFamily="34" charset="0"/>
            </a:endParaRPr>
          </a:p>
        </p:txBody>
      </p:sp>
      <p:sp>
        <p:nvSpPr>
          <p:cNvPr id="3" name="Содержимое 2"/>
          <p:cNvSpPr>
            <a:spLocks noGrp="1"/>
          </p:cNvSpPr>
          <p:nvPr>
            <p:ph idx="1"/>
          </p:nvPr>
        </p:nvSpPr>
        <p:spPr/>
        <p:txBody>
          <a:bodyPr>
            <a:normAutofit fontScale="92500" lnSpcReduction="20000"/>
          </a:bodyPr>
          <a:lstStyle/>
          <a:p>
            <a:pPr>
              <a:buFont typeface="Wingdings" pitchFamily="2" charset="2"/>
              <a:buChar char="q"/>
            </a:pPr>
            <a:r>
              <a:rPr lang="ru-RU" altLang="ru-RU" dirty="0" smtClean="0">
                <a:latin typeface="Arial" pitchFamily="34" charset="0"/>
                <a:cs typeface="Arial" pitchFamily="34" charset="0"/>
              </a:rPr>
              <a:t>  </a:t>
            </a:r>
            <a:r>
              <a:rPr lang="ru-RU" altLang="ru-RU" dirty="0" smtClean="0">
                <a:effectLst>
                  <a:outerShdw blurRad="38100" dist="38100" dir="2700000" algn="tl">
                    <a:srgbClr val="000000">
                      <a:alpha val="43137"/>
                    </a:srgbClr>
                  </a:outerShdw>
                </a:effectLst>
                <a:latin typeface="Arial" pitchFamily="34" charset="0"/>
                <a:cs typeface="Arial" pitchFamily="34" charset="0"/>
              </a:rPr>
              <a:t>НАЧАЛЬНЫЙ – реализация первичной индивидуальной  </a:t>
            </a:r>
          </a:p>
          <a:p>
            <a:pPr>
              <a:buNone/>
            </a:pPr>
            <a:r>
              <a:rPr lang="ru-RU" altLang="ru-RU" dirty="0" smtClean="0">
                <a:effectLst>
                  <a:outerShdw blurRad="38100" dist="38100" dir="2700000" algn="tl">
                    <a:srgbClr val="000000">
                      <a:alpha val="43137"/>
                    </a:srgbClr>
                  </a:outerShdw>
                </a:effectLst>
                <a:latin typeface="Arial" pitchFamily="34" charset="0"/>
                <a:cs typeface="Arial" pitchFamily="34" charset="0"/>
              </a:rPr>
              <a:t>       реабилитационной программы;</a:t>
            </a:r>
          </a:p>
          <a:p>
            <a:pPr>
              <a:buNone/>
            </a:pPr>
            <a:endParaRPr lang="ru-RU" altLang="ru-RU" dirty="0" smtClean="0">
              <a:effectLst>
                <a:outerShdw blurRad="38100" dist="38100" dir="2700000" algn="tl">
                  <a:srgbClr val="000000">
                    <a:alpha val="43137"/>
                  </a:srgbClr>
                </a:outerShdw>
              </a:effectLst>
              <a:latin typeface="Arial" pitchFamily="34" charset="0"/>
              <a:cs typeface="Arial" pitchFamily="34" charset="0"/>
            </a:endParaRPr>
          </a:p>
          <a:p>
            <a:pPr>
              <a:buFont typeface="Wingdings" pitchFamily="2" charset="2"/>
              <a:buChar char="q"/>
            </a:pPr>
            <a:r>
              <a:rPr lang="ru-RU" altLang="ru-RU" dirty="0" smtClean="0">
                <a:effectLst>
                  <a:outerShdw blurRad="38100" dist="38100" dir="2700000" algn="tl">
                    <a:srgbClr val="000000">
                      <a:alpha val="43137"/>
                    </a:srgbClr>
                  </a:outerShdw>
                </a:effectLst>
                <a:latin typeface="Arial" pitchFamily="34" charset="0"/>
                <a:cs typeface="Arial" pitchFamily="34" charset="0"/>
              </a:rPr>
              <a:t>  РАЗВЕРНУТЫЙ – реализация основной индивидуальной                 </a:t>
            </a:r>
          </a:p>
          <a:p>
            <a:pPr>
              <a:buNone/>
            </a:pPr>
            <a:r>
              <a:rPr lang="ru-RU" altLang="ru-RU" dirty="0" smtClean="0">
                <a:effectLst>
                  <a:outerShdw blurRad="38100" dist="38100" dir="2700000" algn="tl">
                    <a:srgbClr val="000000">
                      <a:alpha val="43137"/>
                    </a:srgbClr>
                  </a:outerShdw>
                </a:effectLst>
                <a:latin typeface="Arial" pitchFamily="34" charset="0"/>
                <a:cs typeface="Arial" pitchFamily="34" charset="0"/>
              </a:rPr>
              <a:t>       реабилитационной программы;</a:t>
            </a:r>
            <a:r>
              <a:rPr lang="ru-RU" altLang="ru-RU" dirty="0" smtClean="0">
                <a:effectLst>
                  <a:outerShdw blurRad="38100" dist="38100" dir="2700000" algn="tl">
                    <a:srgbClr val="000000">
                      <a:alpha val="43137"/>
                    </a:srgbClr>
                  </a:outerShdw>
                </a:effectLst>
                <a:latin typeface="Arial" pitchFamily="34" charset="0"/>
                <a:ea typeface="Calibri" pitchFamily="34" charset="0"/>
                <a:cs typeface="Arial" pitchFamily="34" charset="0"/>
              </a:rPr>
              <a:t/>
            </a:r>
            <a:br>
              <a:rPr lang="ru-RU" altLang="ru-RU" dirty="0" smtClean="0">
                <a:effectLst>
                  <a:outerShdw blurRad="38100" dist="38100" dir="2700000" algn="tl">
                    <a:srgbClr val="000000">
                      <a:alpha val="43137"/>
                    </a:srgbClr>
                  </a:outerShdw>
                </a:effectLst>
                <a:latin typeface="Arial" pitchFamily="34" charset="0"/>
                <a:ea typeface="Calibri" pitchFamily="34" charset="0"/>
                <a:cs typeface="Arial" pitchFamily="34" charset="0"/>
              </a:rPr>
            </a:br>
            <a:endParaRPr lang="ru-RU" altLang="ru-RU" dirty="0" smtClean="0">
              <a:effectLst>
                <a:outerShdw blurRad="38100" dist="38100" dir="2700000" algn="tl">
                  <a:srgbClr val="000000">
                    <a:alpha val="43137"/>
                  </a:srgbClr>
                </a:outerShdw>
              </a:effectLst>
              <a:latin typeface="Arial" pitchFamily="34" charset="0"/>
              <a:ea typeface="Calibri" pitchFamily="34" charset="0"/>
              <a:cs typeface="Arial" pitchFamily="34" charset="0"/>
            </a:endParaRPr>
          </a:p>
          <a:p>
            <a:pPr>
              <a:buFont typeface="Wingdings" pitchFamily="2" charset="2"/>
              <a:buChar char="q"/>
            </a:pPr>
            <a:r>
              <a:rPr lang="ru-RU" altLang="ru-RU" dirty="0" smtClean="0">
                <a:effectLst>
                  <a:outerShdw blurRad="38100" dist="38100" dir="2700000" algn="tl">
                    <a:srgbClr val="000000">
                      <a:alpha val="43137"/>
                    </a:srgbClr>
                  </a:outerShdw>
                </a:effectLst>
                <a:latin typeface="Arial" pitchFamily="34" charset="0"/>
                <a:cs typeface="Arial" pitchFamily="34" charset="0"/>
              </a:rPr>
              <a:t>   ЗАВЕРШАЮЩИЙ - реализация завершающей индивидуальной    </a:t>
            </a:r>
          </a:p>
          <a:p>
            <a:pPr>
              <a:buNone/>
            </a:pPr>
            <a:r>
              <a:rPr lang="ru-RU" altLang="ru-RU" dirty="0" smtClean="0">
                <a:effectLst>
                  <a:outerShdw blurRad="38100" dist="38100" dir="2700000" algn="tl">
                    <a:srgbClr val="000000">
                      <a:alpha val="43137"/>
                    </a:srgbClr>
                  </a:outerShdw>
                </a:effectLst>
                <a:latin typeface="Arial" pitchFamily="34" charset="0"/>
                <a:cs typeface="Arial" pitchFamily="34" charset="0"/>
              </a:rPr>
              <a:t>        реабилитационной программы.</a:t>
            </a:r>
            <a:endParaRPr lang="ru-RU" dirty="0">
              <a:effectLst>
                <a:outerShdw blurRad="38100" dist="38100" dir="2700000" algn="tl">
                  <a:srgbClr val="000000">
                    <a:alpha val="43137"/>
                  </a:srgbClr>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4310" y="340744"/>
            <a:ext cx="10018713" cy="866954"/>
          </a:xfrm>
        </p:spPr>
        <p:txBody>
          <a:bodyPr>
            <a:normAutofit/>
          </a:bodyPr>
          <a:lstStyle/>
          <a:p>
            <a:r>
              <a:rPr lang="ru-RU" sz="3600"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ОБРАЩАЕМ ВНИМАНИЕ!</a:t>
            </a:r>
          </a:p>
        </p:txBody>
      </p:sp>
      <p:sp>
        <p:nvSpPr>
          <p:cNvPr id="3" name="Объект 2"/>
          <p:cNvSpPr>
            <a:spLocks noGrp="1"/>
          </p:cNvSpPr>
          <p:nvPr>
            <p:ph idx="1"/>
          </p:nvPr>
        </p:nvSpPr>
        <p:spPr>
          <a:xfrm>
            <a:off x="1484310" y="1052422"/>
            <a:ext cx="10018713" cy="5589917"/>
          </a:xfrm>
        </p:spPr>
        <p:txBody>
          <a:bodyPr>
            <a:normAutofit fontScale="92500" lnSpcReduction="20000"/>
          </a:bodyPr>
          <a:lstStyle/>
          <a:p>
            <a:pPr marL="0" indent="0" algn="ctr">
              <a:buNone/>
            </a:pPr>
            <a:endParaRPr lang="ru-RU" sz="4000" b="1" dirty="0" smtClean="0">
              <a:ln w="3175">
                <a:solidFill>
                  <a:schemeClr val="accent5"/>
                </a:solidFill>
              </a:ln>
              <a:solidFill>
                <a:schemeClr val="tx2">
                  <a:lumMod val="60000"/>
                  <a:lumOff val="40000"/>
                </a:schemeClr>
              </a:solidFill>
              <a:latin typeface="Times New Roman" panose="02020603050405020304" pitchFamily="18" charset="0"/>
              <a:cs typeface="Times New Roman" panose="02020603050405020304" pitchFamily="18" charset="0"/>
            </a:endParaRPr>
          </a:p>
          <a:p>
            <a:pPr marL="0" indent="0" algn="ctr">
              <a:buNone/>
            </a:pPr>
            <a:r>
              <a:rPr lang="ru-RU" sz="3900" b="1" dirty="0">
                <a:ln w="3175" cmpd="sng">
                  <a:noFill/>
                </a:ln>
                <a:solidFill>
                  <a:srgbClr val="FF00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Комплексная реабилитация </a:t>
            </a:r>
          </a:p>
          <a:p>
            <a:pPr marL="0" indent="0" algn="ctr">
              <a:buNone/>
            </a:pPr>
            <a:r>
              <a:rPr lang="ru-RU" sz="2700" dirty="0">
                <a:latin typeface="Arial" panose="020B0604020202020204" pitchFamily="34" charset="0"/>
                <a:cs typeface="Arial" panose="020B0604020202020204" pitchFamily="34" charset="0"/>
              </a:rPr>
              <a:t>в отношении несовершеннолетних </a:t>
            </a:r>
          </a:p>
          <a:p>
            <a:pPr marL="0" indent="0" algn="ctr">
              <a:buNone/>
            </a:pPr>
            <a:r>
              <a:rPr lang="ru-RU" sz="2800" b="1" u="sng" dirty="0" smtClean="0">
                <a:latin typeface="Times New Roman" panose="02020603050405020304" pitchFamily="18" charset="0"/>
                <a:cs typeface="Times New Roman" panose="02020603050405020304" pitchFamily="18" charset="0"/>
              </a:rPr>
              <a:t>начинается </a:t>
            </a:r>
            <a:r>
              <a:rPr lang="ru-RU" sz="2800" b="1" u="sng" dirty="0">
                <a:latin typeface="Times New Roman" panose="02020603050405020304" pitchFamily="18" charset="0"/>
                <a:cs typeface="Times New Roman" panose="02020603050405020304" pitchFamily="18" charset="0"/>
              </a:rPr>
              <a:t>с момента </a:t>
            </a:r>
            <a:r>
              <a:rPr lang="ru-RU" b="1" u="sng" dirty="0">
                <a:latin typeface="Times New Roman" panose="02020603050405020304" pitchFamily="18" charset="0"/>
                <a:cs typeface="Times New Roman" panose="02020603050405020304" pitchFamily="18" charset="0"/>
              </a:rPr>
              <a:t>утверждения председателем КДН </a:t>
            </a:r>
          </a:p>
          <a:p>
            <a:pPr marL="0" indent="0" algn="ctr">
              <a:buNone/>
            </a:pPr>
            <a:r>
              <a:rPr lang="ru-RU" sz="3900" b="1" dirty="0">
                <a:ln w="3175" cmpd="sng">
                  <a:noFill/>
                </a:ln>
                <a:solidFill>
                  <a:srgbClr val="FF00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первичной индивидуальной реабилитационной программы, </a:t>
            </a:r>
          </a:p>
          <a:p>
            <a:pPr marL="0" indent="0" algn="ctr">
              <a:buNone/>
            </a:pPr>
            <a:r>
              <a:rPr lang="ru-RU" sz="2700" dirty="0">
                <a:latin typeface="Arial" panose="020B0604020202020204" pitchFamily="34" charset="0"/>
                <a:cs typeface="Arial" panose="020B0604020202020204" pitchFamily="34" charset="0"/>
              </a:rPr>
              <a:t>продолжается</a:t>
            </a:r>
            <a:r>
              <a:rPr lang="ru-RU" sz="2700" dirty="0"/>
              <a:t> </a:t>
            </a:r>
            <a:r>
              <a:rPr lang="ru-RU" sz="3900" b="1" dirty="0">
                <a:ln w="3175" cmpd="sng">
                  <a:noFill/>
                </a:ln>
                <a:solidFill>
                  <a:srgbClr val="FF00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в течение одного года </a:t>
            </a:r>
          </a:p>
          <a:p>
            <a:pPr marL="0" indent="0" algn="ctr">
              <a:buNone/>
            </a:pPr>
            <a:r>
              <a:rPr lang="ru-RU" sz="2700" dirty="0">
                <a:latin typeface="Arial" panose="020B0604020202020204" pitchFamily="34" charset="0"/>
                <a:cs typeface="Arial" panose="020B0604020202020204" pitchFamily="34" charset="0"/>
              </a:rPr>
              <a:t>(если иное не предусмотрено законодательством)</a:t>
            </a:r>
          </a:p>
          <a:p>
            <a:pPr marL="0" indent="0" algn="ctr">
              <a:buNone/>
            </a:pPr>
            <a:r>
              <a:rPr lang="ru-RU" sz="3900" b="1" dirty="0">
                <a:ln w="3175" cmpd="sng">
                  <a:noFill/>
                </a:ln>
                <a:solidFill>
                  <a:srgbClr val="FF00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прекращается по решению КДН </a:t>
            </a:r>
          </a:p>
          <a:p>
            <a:pPr marL="0" indent="0" algn="ctr">
              <a:buNone/>
            </a:pPr>
            <a:r>
              <a:rPr lang="ru-RU" sz="2700" dirty="0">
                <a:latin typeface="Arial" panose="020B0604020202020204" pitchFamily="34" charset="0"/>
                <a:cs typeface="Arial" panose="020B0604020202020204" pitchFamily="34" charset="0"/>
              </a:rPr>
              <a:t>(при наличии предусмотренных законодательством оснований)</a:t>
            </a:r>
          </a:p>
          <a:p>
            <a:endParaRPr lang="ru-RU" dirty="0"/>
          </a:p>
        </p:txBody>
      </p:sp>
    </p:spTree>
    <p:extLst>
      <p:ext uri="{BB962C8B-B14F-4D97-AF65-F5344CB8AC3E}">
        <p14:creationId xmlns:p14="http://schemas.microsoft.com/office/powerpoint/2010/main" val="41036660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3340" y="206829"/>
            <a:ext cx="10018713" cy="1752599"/>
          </a:xfrm>
        </p:spPr>
        <p:txBody>
          <a:bodyPr>
            <a:normAutofit/>
          </a:bodyPr>
          <a:lstStyle/>
          <a:p>
            <a:r>
              <a:rPr lang="ru-RU" sz="25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Основания для прекращения </a:t>
            </a:r>
            <a:br>
              <a:rPr lang="ru-RU" sz="25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5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первичной индивидуальной реабилитационной </a:t>
            </a:r>
            <a:br>
              <a:rPr lang="ru-RU" sz="25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5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программы (ПИРП)</a:t>
            </a:r>
            <a:endParaRPr lang="ru-RU" sz="2500" dirty="0"/>
          </a:p>
        </p:txBody>
      </p:sp>
      <p:sp>
        <p:nvSpPr>
          <p:cNvPr id="3" name="Содержимое 2"/>
          <p:cNvSpPr>
            <a:spLocks noGrp="1"/>
          </p:cNvSpPr>
          <p:nvPr>
            <p:ph idx="1"/>
          </p:nvPr>
        </p:nvSpPr>
        <p:spPr/>
        <p:txBody>
          <a:bodyPr>
            <a:noAutofit/>
          </a:bodyPr>
          <a:lstStyle/>
          <a:p>
            <a:pPr>
              <a:spcBef>
                <a:spcPts val="0"/>
              </a:spcBef>
              <a:spcAft>
                <a:spcPts val="0"/>
              </a:spcAft>
              <a:buNone/>
              <a:defRPr/>
            </a:pPr>
            <a:endParaRPr lang="ru-RU" sz="2500" dirty="0" smtClean="0"/>
          </a:p>
          <a:p>
            <a:pPr algn="just">
              <a:spcBef>
                <a:spcPts val="0"/>
              </a:spcBef>
              <a:spcAft>
                <a:spcPts val="0"/>
              </a:spcAft>
              <a:defRPr/>
            </a:pPr>
            <a:r>
              <a:rPr lang="ru-RU" sz="2500" dirty="0" smtClean="0">
                <a:effectLst>
                  <a:outerShdw blurRad="38100" dist="38100" dir="2700000" algn="tl">
                    <a:srgbClr val="000000">
                      <a:alpha val="43137"/>
                    </a:srgbClr>
                  </a:outerShdw>
                </a:effectLst>
                <a:latin typeface="Arial" pitchFamily="34" charset="0"/>
                <a:cs typeface="Arial" pitchFamily="34" charset="0"/>
              </a:rPr>
              <a:t>истечение срока ;</a:t>
            </a:r>
          </a:p>
          <a:p>
            <a:pPr algn="just">
              <a:spcBef>
                <a:spcPts val="0"/>
              </a:spcBef>
              <a:spcAft>
                <a:spcPts val="0"/>
              </a:spcAft>
              <a:defRPr/>
            </a:pPr>
            <a:r>
              <a:rPr lang="ru-RU" sz="2500" dirty="0" smtClean="0">
                <a:effectLst>
                  <a:outerShdw blurRad="38100" dist="38100" dir="2700000" algn="tl">
                    <a:srgbClr val="000000">
                      <a:alpha val="43137"/>
                    </a:srgbClr>
                  </a:outerShdw>
                </a:effectLst>
                <a:latin typeface="Arial" pitchFamily="34" charset="0"/>
                <a:cs typeface="Arial" pitchFamily="34" charset="0"/>
              </a:rPr>
              <a:t>с применением принудительных мер воспитательного характера в виде помещения несовершеннолетнего в специальное лечебно (</a:t>
            </a:r>
            <a:r>
              <a:rPr lang="ru-RU" sz="2500" dirty="0" err="1" smtClean="0">
                <a:effectLst>
                  <a:outerShdw blurRad="38100" dist="38100" dir="2700000" algn="tl">
                    <a:srgbClr val="000000">
                      <a:alpha val="43137"/>
                    </a:srgbClr>
                  </a:outerShdw>
                </a:effectLst>
                <a:latin typeface="Arial" pitchFamily="34" charset="0"/>
                <a:cs typeface="Arial" pitchFamily="34" charset="0"/>
              </a:rPr>
              <a:t>учебно</a:t>
            </a:r>
            <a:r>
              <a:rPr lang="ru-RU" sz="2500" dirty="0" smtClean="0">
                <a:effectLst>
                  <a:outerShdw blurRad="38100" dist="38100" dir="2700000" algn="tl">
                    <a:srgbClr val="000000">
                      <a:alpha val="43137"/>
                    </a:srgbClr>
                  </a:outerShdw>
                </a:effectLst>
                <a:latin typeface="Arial" pitchFamily="34" charset="0"/>
                <a:cs typeface="Arial" pitchFamily="34" charset="0"/>
              </a:rPr>
              <a:t>)-воспитательное учреждение;</a:t>
            </a:r>
          </a:p>
          <a:p>
            <a:pPr algn="just">
              <a:spcBef>
                <a:spcPts val="0"/>
              </a:spcBef>
              <a:spcAft>
                <a:spcPts val="0"/>
              </a:spcAft>
              <a:defRPr/>
            </a:pPr>
            <a:r>
              <a:rPr lang="ru-RU" sz="2500" dirty="0" smtClean="0">
                <a:effectLst>
                  <a:outerShdw blurRad="38100" dist="38100" dir="2700000" algn="tl">
                    <a:srgbClr val="000000">
                      <a:alpha val="43137"/>
                    </a:srgbClr>
                  </a:outerShdw>
                </a:effectLst>
                <a:latin typeface="Arial" pitchFamily="34" charset="0"/>
                <a:cs typeface="Arial" pitchFamily="34" charset="0"/>
              </a:rPr>
              <a:t>достижение несовершеннолетним возраста восемнадцати лет;</a:t>
            </a:r>
          </a:p>
          <a:p>
            <a:pPr algn="just">
              <a:spcBef>
                <a:spcPts val="0"/>
              </a:spcBef>
              <a:spcAft>
                <a:spcPts val="0"/>
              </a:spcAft>
              <a:defRPr/>
            </a:pPr>
            <a:r>
              <a:rPr lang="ru-RU" sz="2500" dirty="0" smtClean="0">
                <a:effectLst>
                  <a:outerShdw blurRad="38100" dist="38100" dir="2700000" algn="tl">
                    <a:srgbClr val="000000">
                      <a:alpha val="43137"/>
                    </a:srgbClr>
                  </a:outerShdw>
                </a:effectLst>
                <a:latin typeface="Arial" pitchFamily="34" charset="0"/>
                <a:cs typeface="Arial" pitchFamily="34" charset="0"/>
              </a:rPr>
              <a:t>избрание меры в виде заключения несовершеннолетнего под стражу;</a:t>
            </a:r>
          </a:p>
          <a:p>
            <a:pPr algn="just">
              <a:spcBef>
                <a:spcPts val="0"/>
              </a:spcBef>
              <a:spcAft>
                <a:spcPts val="0"/>
              </a:spcAft>
              <a:defRPr/>
            </a:pPr>
            <a:r>
              <a:rPr lang="ru-RU" sz="2500" dirty="0" smtClean="0">
                <a:effectLst>
                  <a:outerShdw blurRad="38100" dist="38100" dir="2700000" algn="tl">
                    <a:srgbClr val="000000">
                      <a:alpha val="43137"/>
                    </a:srgbClr>
                  </a:outerShdw>
                </a:effectLst>
                <a:latin typeface="Arial" pitchFamily="34" charset="0"/>
                <a:cs typeface="Arial" pitchFamily="34" charset="0"/>
              </a:rPr>
              <a:t>осуждение несовершеннолетнего к наказанию в виде ареста или лишения свободы;</a:t>
            </a:r>
          </a:p>
          <a:p>
            <a:pPr algn="just">
              <a:spcBef>
                <a:spcPts val="0"/>
              </a:spcBef>
              <a:spcAft>
                <a:spcPts val="0"/>
              </a:spcAft>
              <a:defRPr/>
            </a:pPr>
            <a:r>
              <a:rPr lang="ru-RU" sz="2500" dirty="0" smtClean="0">
                <a:effectLst>
                  <a:outerShdw blurRad="38100" dist="38100" dir="2700000" algn="tl">
                    <a:srgbClr val="000000">
                      <a:alpha val="43137"/>
                    </a:srgbClr>
                  </a:outerShdw>
                </a:effectLst>
                <a:latin typeface="Arial" pitchFamily="34" charset="0"/>
                <a:cs typeface="Arial" pitchFamily="34" charset="0"/>
              </a:rPr>
              <a:t>- в случае смерти несовершеннолетнего;</a:t>
            </a:r>
          </a:p>
          <a:p>
            <a:pPr algn="just">
              <a:spcBef>
                <a:spcPts val="0"/>
              </a:spcBef>
              <a:spcAft>
                <a:spcPts val="0"/>
              </a:spcAft>
              <a:defRPr/>
            </a:pPr>
            <a:r>
              <a:rPr lang="ru-RU" sz="2500" dirty="0" smtClean="0">
                <a:effectLst>
                  <a:outerShdw blurRad="38100" dist="38100" dir="2700000" algn="tl">
                    <a:srgbClr val="000000">
                      <a:alpha val="43137"/>
                    </a:srgbClr>
                  </a:outerShdw>
                </a:effectLst>
                <a:latin typeface="Arial" pitchFamily="34" charset="0"/>
                <a:cs typeface="Arial" pitchFamily="34" charset="0"/>
              </a:rPr>
              <a:t>- объявление несовершеннолетнего умершим либо безвестно отсутствующим в определенном законодательстве порядке.</a:t>
            </a:r>
          </a:p>
          <a:p>
            <a:pPr algn="just">
              <a:spcBef>
                <a:spcPts val="0"/>
              </a:spcBef>
              <a:spcAft>
                <a:spcPts val="0"/>
              </a:spcAft>
            </a:pPr>
            <a:endParaRPr lang="ru-RU" sz="25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000" dirty="0" smtClean="0"/>
              <a:t/>
            </a:r>
            <a:br>
              <a:rPr lang="ru-RU" sz="3000" dirty="0" smtClean="0"/>
            </a:br>
            <a:r>
              <a:rPr lang="ru-RU" sz="3000" dirty="0" smtClean="0"/>
              <a:t/>
            </a:r>
            <a:br>
              <a:rPr lang="ru-RU" sz="3000" dirty="0" smtClean="0"/>
            </a:br>
            <a:r>
              <a:rPr lang="ru-RU" sz="3000" dirty="0" smtClean="0"/>
              <a:t/>
            </a:r>
            <a:br>
              <a:rPr lang="ru-RU" sz="3000" dirty="0" smtClean="0"/>
            </a:br>
            <a:r>
              <a:rPr lang="ru-RU" sz="3000" dirty="0" smtClean="0"/>
              <a:t/>
            </a:r>
            <a:br>
              <a:rPr lang="ru-RU" sz="3000" dirty="0" smtClean="0"/>
            </a:br>
            <a:r>
              <a:rPr lang="ru-RU" sz="3000" dirty="0" smtClean="0"/>
              <a:t/>
            </a:r>
            <a:br>
              <a:rPr lang="ru-RU" sz="3000" dirty="0" smtClean="0"/>
            </a:br>
            <a:r>
              <a:rPr lang="ru-RU" sz="3000" dirty="0" smtClean="0"/>
              <a:t/>
            </a:r>
            <a:br>
              <a:rPr lang="ru-RU" sz="3000" dirty="0" smtClean="0"/>
            </a:br>
            <a:r>
              <a:rPr lang="ru-RU" sz="3000" dirty="0" smtClean="0"/>
              <a:t/>
            </a:r>
            <a:br>
              <a:rPr lang="ru-RU" sz="3000" dirty="0" smtClean="0"/>
            </a:br>
            <a:r>
              <a:rPr lang="ru-RU" sz="3000" dirty="0" smtClean="0">
                <a:effectLst>
                  <a:outerShdw blurRad="38100" dist="38100" dir="2700000" algn="tl">
                    <a:srgbClr val="000000">
                      <a:alpha val="43137"/>
                    </a:srgbClr>
                  </a:outerShdw>
                </a:effectLst>
                <a:latin typeface="Arial" pitchFamily="34" charset="0"/>
                <a:cs typeface="Arial" pitchFamily="34" charset="0"/>
              </a:rPr>
              <a:t>Копия решения в течение </a:t>
            </a:r>
            <a:r>
              <a:rPr lang="ru-RU" sz="3000" b="1" dirty="0" smtClean="0">
                <a:effectLst>
                  <a:outerShdw blurRad="38100" dist="38100" dir="2700000" algn="tl">
                    <a:srgbClr val="000000">
                      <a:alpha val="43137"/>
                    </a:srgbClr>
                  </a:outerShdw>
                </a:effectLst>
                <a:latin typeface="Arial" pitchFamily="34" charset="0"/>
                <a:cs typeface="Arial" pitchFamily="34" charset="0"/>
              </a:rPr>
              <a:t>трех рабочих дней</a:t>
            </a:r>
            <a:r>
              <a:rPr lang="ru-RU" sz="3000" dirty="0" smtClean="0">
                <a:effectLst>
                  <a:outerShdw blurRad="38100" dist="38100" dir="2700000" algn="tl">
                    <a:srgbClr val="000000">
                      <a:alpha val="43137"/>
                    </a:srgbClr>
                  </a:outerShdw>
                </a:effectLst>
                <a:latin typeface="Arial" pitchFamily="34" charset="0"/>
                <a:cs typeface="Arial" pitchFamily="34" charset="0"/>
              </a:rPr>
              <a:t> направляется в социально-педагогический центр, законным представителям, если несовершеннолетние из числа детей-сирот – в соответствующее </a:t>
            </a:r>
            <a:r>
              <a:rPr lang="ru-RU" sz="3000" dirty="0" err="1" smtClean="0">
                <a:effectLst>
                  <a:outerShdw blurRad="38100" dist="38100" dir="2700000" algn="tl">
                    <a:srgbClr val="000000">
                      <a:alpha val="43137"/>
                    </a:srgbClr>
                  </a:outerShdw>
                </a:effectLst>
                <a:latin typeface="Arial" pitchFamily="34" charset="0"/>
                <a:cs typeface="Arial" pitchFamily="34" charset="0"/>
              </a:rPr>
              <a:t>интернатное</a:t>
            </a:r>
            <a:r>
              <a:rPr lang="ru-RU" sz="3000" dirty="0" smtClean="0">
                <a:effectLst>
                  <a:outerShdw blurRad="38100" dist="38100" dir="2700000" algn="tl">
                    <a:srgbClr val="000000">
                      <a:alpha val="43137"/>
                    </a:srgbClr>
                  </a:outerShdw>
                </a:effectLst>
                <a:latin typeface="Arial" pitchFamily="34" charset="0"/>
                <a:cs typeface="Arial" pitchFamily="34" charset="0"/>
              </a:rPr>
              <a:t> учреждение, и всем заинтересованным органам и организациям, осуществляющим профилактику безнадзорности и правонарушений несовершеннолетних </a:t>
            </a:r>
            <a:br>
              <a:rPr lang="ru-RU" sz="3000" dirty="0" smtClean="0">
                <a:effectLst>
                  <a:outerShdw blurRad="38100" dist="38100" dir="2700000" algn="tl">
                    <a:srgbClr val="000000">
                      <a:alpha val="43137"/>
                    </a:srgbClr>
                  </a:outerShdw>
                </a:effectLst>
                <a:latin typeface="Arial" pitchFamily="34" charset="0"/>
                <a:cs typeface="Arial" pitchFamily="34" charset="0"/>
              </a:rPr>
            </a:br>
            <a:r>
              <a:rPr lang="ru-RU" sz="3000" dirty="0" smtClean="0">
                <a:effectLst>
                  <a:outerShdw blurRad="38100" dist="38100" dir="2700000" algn="tl">
                    <a:srgbClr val="000000">
                      <a:alpha val="43137"/>
                    </a:srgbClr>
                  </a:outerShdw>
                </a:effectLst>
                <a:latin typeface="Arial" pitchFamily="34" charset="0"/>
                <a:cs typeface="Arial" pitchFamily="34" charset="0"/>
              </a:rPr>
              <a:t>(перечень субъектов определяет КДН).</a:t>
            </a:r>
            <a:br>
              <a:rPr lang="ru-RU" sz="3000" dirty="0" smtClean="0">
                <a:effectLst>
                  <a:outerShdw blurRad="38100" dist="38100" dir="2700000" algn="tl">
                    <a:srgbClr val="000000">
                      <a:alpha val="43137"/>
                    </a:srgbClr>
                  </a:outerShdw>
                </a:effectLst>
                <a:latin typeface="Arial" pitchFamily="34" charset="0"/>
                <a:cs typeface="Arial" pitchFamily="34" charset="0"/>
              </a:rPr>
            </a:br>
            <a:endParaRPr lang="ru-RU" sz="3000" dirty="0">
              <a:effectLst>
                <a:outerShdw blurRad="38100" dist="38100" dir="2700000" algn="tl">
                  <a:srgbClr val="000000">
                    <a:alpha val="43137"/>
                  </a:srgbClr>
                </a:outerShdw>
              </a:effectLst>
              <a:latin typeface="Arial" pitchFamily="34" charset="0"/>
              <a:cs typeface="Arial" pitchFamily="34" charset="0"/>
            </a:endParaRPr>
          </a:p>
        </p:txBody>
      </p:sp>
      <p:sp>
        <p:nvSpPr>
          <p:cNvPr id="3" name="Содержимое 2"/>
          <p:cNvSpPr>
            <a:spLocks noGrp="1"/>
          </p:cNvSpPr>
          <p:nvPr>
            <p:ph idx="1"/>
          </p:nvPr>
        </p:nvSpPr>
        <p:spPr/>
        <p:txBody>
          <a:bodyPr/>
          <a:lstStyle/>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defRPr/>
            </a:pP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latin typeface="Arial" pitchFamily="34" charset="0"/>
                <a:cs typeface="Arial" pitchFamily="34" charset="0"/>
              </a:rPr>
              <a:t>Заинтересованные органы и организации,</a:t>
            </a:r>
            <a:br>
              <a:rPr lang="ru-RU" dirty="0" smtClean="0">
                <a:latin typeface="Arial" pitchFamily="34" charset="0"/>
                <a:cs typeface="Arial" pitchFamily="34" charset="0"/>
              </a:rPr>
            </a:br>
            <a:r>
              <a:rPr lang="ru-RU" dirty="0" smtClean="0">
                <a:latin typeface="Arial" pitchFamily="34" charset="0"/>
                <a:cs typeface="Arial" pitchFamily="34" charset="0"/>
              </a:rPr>
              <a:t>учреждения образования </a:t>
            </a:r>
            <a:br>
              <a:rPr lang="ru-RU" dirty="0" smtClean="0">
                <a:latin typeface="Arial" pitchFamily="34" charset="0"/>
                <a:cs typeface="Arial" pitchFamily="34" charset="0"/>
              </a:rPr>
            </a:br>
            <a:r>
              <a:rPr lang="ru-RU" dirty="0" smtClean="0">
                <a:latin typeface="Arial" pitchFamily="34" charset="0"/>
                <a:cs typeface="Arial" pitchFamily="34" charset="0"/>
              </a:rPr>
              <a:t>в течение </a:t>
            </a:r>
            <a:r>
              <a:rPr lang="ru-RU" b="1" dirty="0" smtClean="0">
                <a:latin typeface="Arial" pitchFamily="34" charset="0"/>
                <a:cs typeface="Arial" pitchFamily="34" charset="0"/>
              </a:rPr>
              <a:t>пяти рабочих дней </a:t>
            </a:r>
            <a:br>
              <a:rPr lang="ru-RU" b="1" dirty="0" smtClean="0">
                <a:latin typeface="Arial" pitchFamily="34" charset="0"/>
                <a:cs typeface="Arial" pitchFamily="34" charset="0"/>
              </a:rPr>
            </a:br>
            <a:r>
              <a:rPr lang="ru-RU" dirty="0" smtClean="0">
                <a:latin typeface="Arial" pitchFamily="34" charset="0"/>
                <a:cs typeface="Arial" pitchFamily="34" charset="0"/>
              </a:rPr>
              <a:t>со дня получения решения КДН,</a:t>
            </a:r>
            <a:br>
              <a:rPr lang="ru-RU" dirty="0" smtClean="0">
                <a:latin typeface="Arial" pitchFamily="34" charset="0"/>
                <a:cs typeface="Arial" pitchFamily="34" charset="0"/>
              </a:rPr>
            </a:br>
            <a:r>
              <a:rPr lang="ru-RU" dirty="0" smtClean="0">
                <a:latin typeface="Arial" pitchFamily="34" charset="0"/>
                <a:cs typeface="Arial" pitchFamily="34" charset="0"/>
              </a:rPr>
              <a:t>готовят предложения (согласно</a:t>
            </a:r>
            <a:br>
              <a:rPr lang="ru-RU" dirty="0" smtClean="0">
                <a:latin typeface="Arial" pitchFamily="34" charset="0"/>
                <a:cs typeface="Arial" pitchFamily="34" charset="0"/>
              </a:rPr>
            </a:br>
            <a:r>
              <a:rPr lang="ru-RU" dirty="0" smtClean="0">
                <a:latin typeface="Arial" pitchFamily="34" charset="0"/>
                <a:cs typeface="Arial" pitchFamily="34" charset="0"/>
              </a:rPr>
              <a:t>приложению 1 данного Положения) по</a:t>
            </a:r>
            <a:br>
              <a:rPr lang="ru-RU" dirty="0" smtClean="0">
                <a:latin typeface="Arial" pitchFamily="34" charset="0"/>
                <a:cs typeface="Arial" pitchFamily="34" charset="0"/>
              </a:rPr>
            </a:br>
            <a:r>
              <a:rPr lang="ru-RU" dirty="0" smtClean="0">
                <a:latin typeface="Arial" pitchFamily="34" charset="0"/>
                <a:cs typeface="Arial" pitchFamily="34" charset="0"/>
              </a:rPr>
              <a:t>мероприятиям для включения их в</a:t>
            </a:r>
            <a:br>
              <a:rPr lang="ru-RU" dirty="0" smtClean="0">
                <a:latin typeface="Arial" pitchFamily="34" charset="0"/>
                <a:cs typeface="Arial" pitchFamily="34" charset="0"/>
              </a:rPr>
            </a:br>
            <a:r>
              <a:rPr lang="ru-RU" dirty="0" smtClean="0">
                <a:latin typeface="Arial" pitchFamily="34" charset="0"/>
                <a:cs typeface="Arial" pitchFamily="34" charset="0"/>
              </a:rPr>
              <a:t>первичную индивидуальную реабилитационную программу</a:t>
            </a:r>
            <a:endParaRPr lang="ru-RU" dirty="0">
              <a:latin typeface="Arial" pitchFamily="34" charset="0"/>
              <a:cs typeface="Arial" pitchFamily="34" charset="0"/>
            </a:endParaRPr>
          </a:p>
        </p:txBody>
      </p:sp>
      <p:sp>
        <p:nvSpPr>
          <p:cNvPr id="3" name="Содержимое 2"/>
          <p:cNvSpPr>
            <a:spLocks noGrp="1"/>
          </p:cNvSpPr>
          <p:nvPr>
            <p:ph idx="1"/>
          </p:nvPr>
        </p:nvSpPr>
        <p:spPr/>
        <p:txBody>
          <a:bodyPr/>
          <a:lstStyle/>
          <a:p>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араллакс">
  <a:themeElements>
    <a:clrScheme name="Красный и фиолетовый">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Параллакс">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араллакс">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Параллакс</Template>
  <TotalTime>2718</TotalTime>
  <Words>532</Words>
  <Application>Microsoft Office PowerPoint</Application>
  <PresentationFormat>Произвольный</PresentationFormat>
  <Paragraphs>81</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Параллакс</vt:lpstr>
      <vt:lpstr>Презентация PowerPoint</vt:lpstr>
      <vt:lpstr>Презентация PowerPoint</vt:lpstr>
      <vt:lpstr>Презентация PowerPoint</vt:lpstr>
      <vt:lpstr>           В целях обеспечения единых подходов в работе по данному Постановлению для специалистов СППС учреждений образования разработан Порядок действий по организации комплексной реабилитации несовершеннолетних, потребление которыми наркотических средств, психотропных веществ, их аналогов, токсических или других одурманивающих веществ, употребление алкогольных, слабоалкогольных напитков или пива установлены в соответствии с законодательством, который будет утвержден на ближайшем заседании комиссии по делам несовершеннолетних Молодечненского районного исполнительного комитета          </vt:lpstr>
      <vt:lpstr>   Этапы комплексной реабилитации (КР) несовершеннолетнего включают в себя:  ;  </vt:lpstr>
      <vt:lpstr>ОБРАЩАЕМ ВНИМАНИЕ!</vt:lpstr>
      <vt:lpstr>Основания для прекращения  первичной индивидуальной реабилитационной  программы (ПИРП)</vt:lpstr>
      <vt:lpstr>       Копия решения в течение трех рабочих дней направляется в социально-педагогический центр, законным представителям, если несовершеннолетние из числа детей-сирот – в соответствующее интернатное учреждение, и всем заинтересованным органам и организациям, осуществляющим профилактику безнадзорности и правонарушений несовершеннолетних  (перечень субъектов определяет КДН). </vt:lpstr>
      <vt:lpstr>     Заинтересованные органы и организации, учреждения образования  в течение пяти рабочих дней  со дня получения решения КДН, готовят предложения (согласно приложению 1 данного Положения) по мероприятиям для включения их в первичную индивидуальную реабилитационную программу</vt:lpstr>
      <vt:lpstr>Презентация PowerPoint</vt:lpstr>
      <vt:lpstr>Обращаем внимание! Предложения по мероприятиям первичной (завершающей) индивидуальной реабилитационной программы </vt:lpstr>
      <vt:lpstr>Презентация PowerPoint</vt:lpstr>
      <vt:lpstr>Презентация PowerPoint</vt:lpstr>
      <vt:lpstr>Презентация PowerPoint</vt:lpstr>
      <vt:lpstr>Обращаем внимание! </vt:lpstr>
      <vt:lpstr>Презентация PowerPoint</vt:lpstr>
      <vt:lpstr>Положением установлены индикаторы и показатели эффективности выполнения того или иного мероприятия</vt:lpstr>
      <vt:lpstr>Например:</vt:lpstr>
      <vt:lpstr>Презентация PowerPoint</vt:lpstr>
      <vt:lpstr>Одновременно с предложениями по мероприятиям в СПЦ предоставляются следующие документы:</vt:lpstr>
      <vt:lpstr>Положением закреплена форма предоставления информации о реализации мероприятий (первичной, завершающей) индивидуальной реабилитационной программы</vt:lpstr>
      <vt:lpstr> Данная информация предоставляется в КДН:   </vt:lpstr>
      <vt:lpstr>Основные ошибки  при организации комплексной реабилитации</vt:lpstr>
      <vt:lpstr>Накопительные материалы:</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Елена Сахоненко</dc:creator>
  <cp:lastModifiedBy>Пользователь</cp:lastModifiedBy>
  <cp:revision>171</cp:revision>
  <dcterms:created xsi:type="dcterms:W3CDTF">2020-06-02T05:20:03Z</dcterms:created>
  <dcterms:modified xsi:type="dcterms:W3CDTF">2020-11-18T16:19:49Z</dcterms:modified>
</cp:coreProperties>
</file>