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3" r:id="rId3"/>
    <p:sldId id="285" r:id="rId4"/>
    <p:sldId id="257" r:id="rId5"/>
    <p:sldId id="286" r:id="rId6"/>
    <p:sldId id="258" r:id="rId7"/>
    <p:sldId id="287" r:id="rId8"/>
    <p:sldId id="259" r:id="rId9"/>
    <p:sldId id="260" r:id="rId10"/>
    <p:sldId id="261" r:id="rId11"/>
    <p:sldId id="262" r:id="rId12"/>
    <p:sldId id="263" r:id="rId13"/>
    <p:sldId id="267" r:id="rId14"/>
    <p:sldId id="270" r:id="rId15"/>
    <p:sldId id="271" r:id="rId16"/>
    <p:sldId id="274" r:id="rId17"/>
    <p:sldId id="275" r:id="rId18"/>
    <p:sldId id="276" r:id="rId19"/>
    <p:sldId id="277" r:id="rId20"/>
    <p:sldId id="278" r:id="rId21"/>
    <p:sldId id="272" r:id="rId22"/>
    <p:sldId id="282" r:id="rId23"/>
    <p:sldId id="273" r:id="rId24"/>
    <p:sldId id="279" r:id="rId25"/>
    <p:sldId id="280" r:id="rId26"/>
    <p:sldId id="281" r:id="rId27"/>
    <p:sldId id="289" r:id="rId28"/>
    <p:sldId id="290" r:id="rId2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02A97-ECB5-4F83-834E-4654A4A2E29A}" type="datetimeFigureOut">
              <a:rPr lang="ru-RU" smtClean="0"/>
              <a:pPr/>
              <a:t>21.12.2024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DA384-5DFB-4AC0-A4F0-E77156E966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02A97-ECB5-4F83-834E-4654A4A2E29A}" type="datetimeFigureOut">
              <a:rPr lang="ru-RU" smtClean="0"/>
              <a:pPr/>
              <a:t>21.12.2024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DA384-5DFB-4AC0-A4F0-E77156E966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02A97-ECB5-4F83-834E-4654A4A2E29A}" type="datetimeFigureOut">
              <a:rPr lang="ru-RU" smtClean="0"/>
              <a:pPr/>
              <a:t>21.12.2024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DA384-5DFB-4AC0-A4F0-E77156E966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02A97-ECB5-4F83-834E-4654A4A2E29A}" type="datetimeFigureOut">
              <a:rPr lang="ru-RU" smtClean="0"/>
              <a:pPr/>
              <a:t>21.12.2024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DA384-5DFB-4AC0-A4F0-E77156E966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02A97-ECB5-4F83-834E-4654A4A2E29A}" type="datetimeFigureOut">
              <a:rPr lang="ru-RU" smtClean="0"/>
              <a:pPr/>
              <a:t>21.12.2024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DA384-5DFB-4AC0-A4F0-E77156E966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02A97-ECB5-4F83-834E-4654A4A2E29A}" type="datetimeFigureOut">
              <a:rPr lang="ru-RU" smtClean="0"/>
              <a:pPr/>
              <a:t>21.12.2024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DA384-5DFB-4AC0-A4F0-E77156E966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02A97-ECB5-4F83-834E-4654A4A2E29A}" type="datetimeFigureOut">
              <a:rPr lang="ru-RU" smtClean="0"/>
              <a:pPr/>
              <a:t>21.12.2024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DA384-5DFB-4AC0-A4F0-E77156E966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02A97-ECB5-4F83-834E-4654A4A2E29A}" type="datetimeFigureOut">
              <a:rPr lang="ru-RU" smtClean="0"/>
              <a:pPr/>
              <a:t>21.12.2024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DA384-5DFB-4AC0-A4F0-E77156E966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02A97-ECB5-4F83-834E-4654A4A2E29A}" type="datetimeFigureOut">
              <a:rPr lang="ru-RU" smtClean="0"/>
              <a:pPr/>
              <a:t>21.12.2024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DA384-5DFB-4AC0-A4F0-E77156E966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02A97-ECB5-4F83-834E-4654A4A2E29A}" type="datetimeFigureOut">
              <a:rPr lang="ru-RU" smtClean="0"/>
              <a:pPr/>
              <a:t>21.12.2024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DA384-5DFB-4AC0-A4F0-E77156E966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02A97-ECB5-4F83-834E-4654A4A2E29A}" type="datetimeFigureOut">
              <a:rPr lang="ru-RU" smtClean="0"/>
              <a:pPr/>
              <a:t>21.12.2024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DA384-5DFB-4AC0-A4F0-E77156E966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C02A97-ECB5-4F83-834E-4654A4A2E29A}" type="datetimeFigureOut">
              <a:rPr lang="ru-RU" smtClean="0"/>
              <a:pPr/>
              <a:t>21.12.2024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BDA384-5DFB-4AC0-A4F0-E77156E9667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adu.by/images/2023/soc/Postanovlenie_Nacionalnyj_plan_dejstvij.docx" TargetMode="External"/><Relationship Id="rId13" Type="http://schemas.openxmlformats.org/officeDocument/2006/relationships/hyperlink" Target="https://adu.by/images/2023/soc/Postanovlenie_O_Priznanii_detej.doc" TargetMode="External"/><Relationship Id="rId18" Type="http://schemas.openxmlformats.org/officeDocument/2006/relationships/hyperlink" Target="https://vospitanie.adu.by/images/2024/08/imp-vospit-rabota-2024-2025.pdf" TargetMode="External"/><Relationship Id="rId3" Type="http://schemas.openxmlformats.org/officeDocument/2006/relationships/hyperlink" Target="https://adu.by/images/2023/soc/Zakon_RB_184_Ob_okazanii_psih_pomoshchi.docx" TargetMode="External"/><Relationship Id="rId7" Type="http://schemas.openxmlformats.org/officeDocument/2006/relationships/hyperlink" Target="https://adu.by/images/2023/soc/Postanovlenie_psiholog_pomosch.docx" TargetMode="External"/><Relationship Id="rId12" Type="http://schemas.openxmlformats.org/officeDocument/2006/relationships/hyperlink" Target="https://adu.by/images/2023/soc/Post_961.doc" TargetMode="External"/><Relationship Id="rId17" Type="http://schemas.openxmlformats.org/officeDocument/2006/relationships/hyperlink" Target="https://adu.by/images/2023/soc/Post_MO__14.doc" TargetMode="External"/><Relationship Id="rId2" Type="http://schemas.openxmlformats.org/officeDocument/2006/relationships/image" Target="../media/image1.jpeg"/><Relationship Id="rId16" Type="http://schemas.openxmlformats.org/officeDocument/2006/relationships/hyperlink" Target="https://adu.by/images/2023/soc/Post_MZ_MO_MVD-25012019.do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adu.by/images/2023/soc/post-MO-RB-328-2022.pdf" TargetMode="External"/><Relationship Id="rId11" Type="http://schemas.openxmlformats.org/officeDocument/2006/relationships/hyperlink" Target="https://adu.by/images/2023/soc/post-min-obr-tir-shtaty-soc-ped.docx" TargetMode="External"/><Relationship Id="rId5" Type="http://schemas.openxmlformats.org/officeDocument/2006/relationships/hyperlink" Target="https://adu.by/images/2023/soc/zakon-RB-200-prof-beznadzornosti.docx" TargetMode="External"/><Relationship Id="rId15" Type="http://schemas.openxmlformats.org/officeDocument/2006/relationships/hyperlink" Target="https://adu.by/images/2023/soc/post-104-402-272-2022.pdf" TargetMode="External"/><Relationship Id="rId10" Type="http://schemas.openxmlformats.org/officeDocument/2006/relationships/hyperlink" Target="https://adu.by/images/2023/soc/Postanovlenie_ob_izmenenii_Polozeniya_o_sovete.docx" TargetMode="External"/><Relationship Id="rId19" Type="http://schemas.openxmlformats.org/officeDocument/2006/relationships/hyperlink" Target="https://adu.by/images/2024/11/O-vnesenii-dopolnenij-v-IMP.pdf" TargetMode="External"/><Relationship Id="rId4" Type="http://schemas.openxmlformats.org/officeDocument/2006/relationships/hyperlink" Target="https://adu.by/images/2023/soc/Decret_18.docx" TargetMode="External"/><Relationship Id="rId9" Type="http://schemas.openxmlformats.org/officeDocument/2006/relationships/hyperlink" Target="https://adu.by/images/2023/soc/Postanovlenie_ob_izmenenii_Polozheniya.docx" TargetMode="External"/><Relationship Id="rId14" Type="http://schemas.openxmlformats.org/officeDocument/2006/relationships/hyperlink" Target="https://adu.by/images/2023/soc/Postanovlenie_Sovmin_30082021__493.pdf" TargetMode="Externa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profitest.ripo.by/public/main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 descr="Picture background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000109"/>
            <a:ext cx="7772400" cy="2600342"/>
          </a:xfrm>
        </p:spPr>
        <p:txBody>
          <a:bodyPr>
            <a:normAutofit fontScale="90000"/>
          </a:bodyPr>
          <a:lstStyle/>
          <a:p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Обеспечение социально-педагогической поддержки учащихся и оказание им психологической помощи </a:t>
            </a:r>
            <a:br>
              <a:rPr lang="ru-RU" u="sng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в учреждениях образования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143380"/>
            <a:ext cx="7129490" cy="1928826"/>
          </a:xfrm>
        </p:spPr>
        <p:txBody>
          <a:bodyPr>
            <a:noAutofit/>
          </a:bodyPr>
          <a:lstStyle/>
          <a:p>
            <a:pPr algn="r"/>
            <a:r>
              <a:rPr lang="ru-RU" sz="2000" dirty="0" smtClean="0">
                <a:solidFill>
                  <a:schemeClr val="tx1"/>
                </a:solidFill>
              </a:rPr>
              <a:t>Подготовил:</a:t>
            </a:r>
          </a:p>
          <a:p>
            <a:pPr algn="r"/>
            <a:r>
              <a:rPr lang="ru-RU" sz="2000" dirty="0" smtClean="0">
                <a:solidFill>
                  <a:schemeClr val="tx1"/>
                </a:solidFill>
              </a:rPr>
              <a:t>педагог-психолог</a:t>
            </a:r>
          </a:p>
          <a:p>
            <a:pPr algn="r"/>
            <a:r>
              <a:rPr lang="ru-RU" sz="2000" dirty="0" smtClean="0">
                <a:solidFill>
                  <a:schemeClr val="tx1"/>
                </a:solidFill>
              </a:rPr>
              <a:t>ГУО «Средняя школа №1</a:t>
            </a:r>
          </a:p>
          <a:p>
            <a:pPr algn="r"/>
            <a:r>
              <a:rPr lang="ru-RU" sz="2000" dirty="0" smtClean="0">
                <a:solidFill>
                  <a:schemeClr val="tx1"/>
                </a:solidFill>
              </a:rPr>
              <a:t>г.Калинковичи»</a:t>
            </a:r>
          </a:p>
          <a:p>
            <a:pPr algn="r"/>
            <a:r>
              <a:rPr lang="ru-RU" sz="2000" dirty="0" smtClean="0">
                <a:solidFill>
                  <a:schemeClr val="tx1"/>
                </a:solidFill>
              </a:rPr>
              <a:t>Лаевская В.В.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Picture background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68280"/>
          </a:xfrm>
        </p:spPr>
        <p:txBody>
          <a:bodyPr>
            <a:normAutofit fontScale="90000"/>
          </a:bodyPr>
          <a:lstStyle/>
          <a:p>
            <a:r>
              <a:rPr lang="ru-RU" sz="1800" u="sng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u="sng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u="sng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u="sng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u="sng" dirty="0" smtClean="0">
                <a:latin typeface="Times New Roman" pitchFamily="18" charset="0"/>
                <a:cs typeface="Times New Roman" pitchFamily="18" charset="0"/>
              </a:rPr>
              <a:t>Методические рекомендации по обеспечению социально-педагогической поддержки учащихся и оказанию им психологической помощи </a:t>
            </a:r>
            <a:br>
              <a:rPr lang="ru-RU" sz="1800" u="sng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u="sng" dirty="0" smtClean="0">
                <a:latin typeface="Times New Roman" pitchFamily="18" charset="0"/>
                <a:cs typeface="Times New Roman" pitchFamily="18" charset="0"/>
              </a:rPr>
              <a:t>в учреждениях общего среднего образования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u="sng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268931"/>
          </a:xfrm>
        </p:spPr>
        <p:txBody>
          <a:bodyPr>
            <a:normAutofit fontScale="85000" lnSpcReduction="20000"/>
          </a:bodyPr>
          <a:lstStyle/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	Учет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первичных обращений к специалистам СППС также ведется в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журнале учета консультаций участников образовательного процесса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	В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данном журнале фиксируются: фамилия, имя, отчество обратившегося или шифр (код) в случае анонимного обращения, тема консультации; в отдельной графе, при необходимости, помечаются дальнейшие планируемые действия специалиста (например, «пригласить кого-либо на беседу, дать рекомендации педагогическим работникам» и т.д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.) или рекомендованные обратившемуся действия, согласие или отказ с рекомендациями специалиста. 	Записи в журнале ведутся в хронологическом порядке.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Picture background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5404"/>
          </a:xfrm>
        </p:spPr>
        <p:txBody>
          <a:bodyPr>
            <a:normAutofit fontScale="90000"/>
          </a:bodyPr>
          <a:lstStyle/>
          <a:p>
            <a:r>
              <a:rPr lang="ru-RU" sz="1800" u="sng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u="sng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u="sng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u="sng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u="sng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u="sng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u="sng" dirty="0" smtClean="0">
                <a:latin typeface="Times New Roman" pitchFamily="18" charset="0"/>
                <a:cs typeface="Times New Roman" pitchFamily="18" charset="0"/>
              </a:rPr>
              <a:t>Методические рекомендации по обеспечению социально-педагогической поддержки учащихся и оказанию им психологической помощи </a:t>
            </a:r>
            <a:br>
              <a:rPr lang="ru-RU" sz="1800" u="sng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u="sng" dirty="0" smtClean="0">
                <a:latin typeface="Times New Roman" pitchFamily="18" charset="0"/>
                <a:cs typeface="Times New Roman" pitchFamily="18" charset="0"/>
              </a:rPr>
              <a:t>в учреждениях общего среднего образования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u="sng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268931"/>
          </a:xfrm>
        </p:spPr>
        <p:txBody>
          <a:bodyPr>
            <a:normAutofit fontScale="85000" lnSpcReduction="20000"/>
          </a:bodyPr>
          <a:lstStyle/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	Графики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работы педагога социального и педагога-психолога, утвержденные руководителем учреждения образования, размещаются при входе в рабочие кабинеты специалистов, на тематическом стенде, сайте УОСО и др., могут корректироваться в течение учебного года по согласованию с администрацией и специалистами.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	В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графиках работы указывается время проведения специалистами СППС индивидуальных консультаций, которое должно быть выбрано с учетом запросов участников образовательного процесса и обеспечения возможности обращения к специалисту в вечернее время, в шестой школьный день (субботу).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Picture background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9718"/>
          </a:xfrm>
        </p:spPr>
        <p:txBody>
          <a:bodyPr>
            <a:normAutofit fontScale="90000"/>
          </a:bodyPr>
          <a:lstStyle/>
          <a:p>
            <a:r>
              <a:rPr lang="ru-RU" sz="1600" u="sng" dirty="0" smtClean="0">
                <a:latin typeface="Times New Roman" pitchFamily="18" charset="0"/>
                <a:cs typeface="Times New Roman" pitchFamily="18" charset="0"/>
              </a:rPr>
              <a:t>Методические рекомендации по обеспечению социально-педагогической поддержки учащихся и оказанию им психологической помощи </a:t>
            </a:r>
            <a:br>
              <a:rPr lang="ru-RU" sz="1600" u="sng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u="sng" dirty="0" smtClean="0">
                <a:latin typeface="Times New Roman" pitchFamily="18" charset="0"/>
                <a:cs typeface="Times New Roman" pitchFamily="18" charset="0"/>
              </a:rPr>
              <a:t>в учреждениях общего среднего образования</a:t>
            </a:r>
            <a:endParaRPr lang="ru-RU" sz="1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928670"/>
            <a:ext cx="8786874" cy="5715040"/>
          </a:xfrm>
        </p:spPr>
        <p:txBody>
          <a:bodyPr>
            <a:normAutofit fontScale="40000" lnSpcReduction="20000"/>
          </a:bodyPr>
          <a:lstStyle/>
          <a:p>
            <a:pPr algn="just">
              <a:buNone/>
            </a:pPr>
            <a:r>
              <a:rPr lang="ru-RU" sz="4200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ru-RU" sz="4500" dirty="0" smtClean="0">
                <a:latin typeface="Times New Roman" pitchFamily="18" charset="0"/>
                <a:cs typeface="Times New Roman" pitchFamily="18" charset="0"/>
              </a:rPr>
              <a:t>Все </a:t>
            </a:r>
            <a:r>
              <a:rPr lang="ru-RU" sz="4500" dirty="0">
                <a:latin typeface="Times New Roman" pitchFamily="18" charset="0"/>
                <a:cs typeface="Times New Roman" pitchFamily="18" charset="0"/>
              </a:rPr>
              <a:t>запланированные мероприятия по социально-педагогической поддержке учащихся и оказанию им психологической помощи рекомендуется обязательно фиксировать в </a:t>
            </a:r>
            <a:r>
              <a:rPr lang="ru-RU" sz="4500" i="1" dirty="0">
                <a:latin typeface="Times New Roman" pitchFamily="18" charset="0"/>
                <a:cs typeface="Times New Roman" pitchFamily="18" charset="0"/>
              </a:rPr>
              <a:t>журналах учета видов работы</a:t>
            </a:r>
            <a:r>
              <a:rPr lang="ru-RU" sz="4500" dirty="0">
                <a:latin typeface="Times New Roman" pitchFamily="18" charset="0"/>
                <a:cs typeface="Times New Roman" pitchFamily="18" charset="0"/>
              </a:rPr>
              <a:t>, которые ведутся в свободной форме, так как их структура и содержание не регламентированы, определяются актуальными потребностями </a:t>
            </a:r>
            <a:r>
              <a:rPr lang="ru-RU" sz="4500" dirty="0" smtClean="0">
                <a:latin typeface="Times New Roman" pitchFamily="18" charset="0"/>
                <a:cs typeface="Times New Roman" pitchFamily="18" charset="0"/>
              </a:rPr>
              <a:t>специалиста. Следует помнить, что ведение такого рода журналов педагогом-психологом, попадают под действие закона РБ «Об оказании психологической помощи».</a:t>
            </a:r>
            <a:endParaRPr lang="ru-RU" sz="45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4500" dirty="0" smtClean="0">
                <a:latin typeface="Times New Roman" pitchFamily="18" charset="0"/>
                <a:cs typeface="Times New Roman" pitchFamily="18" charset="0"/>
              </a:rPr>
              <a:t>		К </a:t>
            </a:r>
            <a:r>
              <a:rPr lang="ru-RU" sz="4500" dirty="0">
                <a:latin typeface="Times New Roman" pitchFamily="18" charset="0"/>
                <a:cs typeface="Times New Roman" pitchFamily="18" charset="0"/>
              </a:rPr>
              <a:t>необходимой документации специалиста СППС относится так называемая </a:t>
            </a:r>
            <a:r>
              <a:rPr lang="ru-RU" sz="4500" i="1" dirty="0">
                <a:latin typeface="Times New Roman" pitchFamily="18" charset="0"/>
                <a:cs typeface="Times New Roman" pitchFamily="18" charset="0"/>
              </a:rPr>
              <a:t>рабочая документация</a:t>
            </a:r>
            <a:r>
              <a:rPr lang="ru-RU" sz="4500" dirty="0">
                <a:latin typeface="Times New Roman" pitchFamily="18" charset="0"/>
                <a:cs typeface="Times New Roman" pitchFamily="18" charset="0"/>
              </a:rPr>
              <a:t>, обеспечивающая и отражающая содержательную и процессуальную стороны его профессиональной деятельности в соответствии с ее видом (консультирование, коррекция, профилактика, просвещение, а также диагностика как составная часть любого вида социально-педагогической поддержки учащихся и оказания им психологической помощи). </a:t>
            </a:r>
            <a:endParaRPr lang="ru-RU" sz="45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ru-RU" sz="45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4500" dirty="0" smtClean="0">
                <a:latin typeface="Times New Roman" pitchFamily="18" charset="0"/>
                <a:cs typeface="Times New Roman" pitchFamily="18" charset="0"/>
              </a:rPr>
              <a:t>		Обращаем внимание, что документация педагога социального и педагога-психолога предназначена только для служебного пользования.  Выписки из нее оформляются в соответствии с требованиями Закона Республики Беларусь от 18.07.2011 г. № 300-З «Об обращениях граждан и юридических лиц», на основании подпункта 1.5 пункта 1 статьи 33 Кодекса Республики Беларусь об образовании, а также статьи 15 Закона Республики Беларусь от 01.07.2010 г. № 153-З «Об оказании психологической помощи»ИМП</a:t>
            </a:r>
            <a:endParaRPr lang="ru-RU" sz="4500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Picture background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1800" u="sng" dirty="0" smtClean="0">
                <a:latin typeface="Times New Roman" pitchFamily="18" charset="0"/>
                <a:cs typeface="Times New Roman" pitchFamily="18" charset="0"/>
              </a:rPr>
              <a:t>Методические рекомендации</a:t>
            </a:r>
            <a:br>
              <a:rPr lang="ru-RU" sz="1800" u="sng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u="sng" dirty="0" smtClean="0">
                <a:latin typeface="Times New Roman" pitchFamily="18" charset="0"/>
                <a:cs typeface="Times New Roman" pitchFamily="18" charset="0"/>
              </a:rPr>
              <a:t>к августовским совещаниям педагогов области</a:t>
            </a:r>
            <a:br>
              <a:rPr lang="ru-RU" sz="1800" u="sng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u="sng" dirty="0" smtClean="0">
                <a:latin typeface="Times New Roman" pitchFamily="18" charset="0"/>
                <a:cs typeface="Times New Roman" pitchFamily="18" charset="0"/>
              </a:rPr>
              <a:t>по организации идеологической, воспитательной и социальной работы</a:t>
            </a:r>
            <a:br>
              <a:rPr lang="ru-RU" sz="1800" u="sng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u="sng" dirty="0" smtClean="0">
                <a:latin typeface="Times New Roman" pitchFamily="18" charset="0"/>
                <a:cs typeface="Times New Roman" pitchFamily="18" charset="0"/>
              </a:rPr>
              <a:t>в учреждениях общего среднего образования (2024)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98317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		Сайт ГОИРО    «Воспитательная и социальная работа»      Методический блок «Идеологическая и воспитательная работа»    Методические рекомендации к августовским совещаниям педагогов области (2024/2025 учебный год).</a:t>
            </a:r>
          </a:p>
          <a:p>
            <a:pPr>
              <a:buNone/>
            </a:pP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600" dirty="0" smtClean="0"/>
              <a:t>		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Одним из условий оказания психологической помощи согласно части 1 статьи 18 закона Республики Беларусь от 01.07.2010 № 153-З «Об оказании психологической помощи» (в соответствии законом Республики Беларусь 30 июня 2022 г. № 184-З об изменении Закона Республики Беларусь «Об оказании психологической помощи») является согласие гражданина на оказание психологической помощи. В этой связи целесообразно предусмотреть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получение согласия на оказание психологической помощи при приеме (зачислении) ребенка в учебное заведение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 Согласие берется один раз </a:t>
            </a: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(приложение 5).</a:t>
            </a:r>
          </a:p>
          <a:p>
            <a:pPr>
              <a:buNone/>
            </a:pPr>
            <a:endParaRPr lang="ru-RU" sz="1600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600" dirty="0" smtClean="0"/>
              <a:t>		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ребования по планированию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и документированию деятельности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педагога социального аналогичны требованиям к планированию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и документированию деятельности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педагога-психолога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 за исключением специальной документации.</a:t>
            </a:r>
          </a:p>
          <a:p>
            <a:pPr>
              <a:buNone/>
            </a:pP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" name="Прямая со стрелкой 5"/>
          <p:cNvCxnSpPr/>
          <p:nvPr/>
        </p:nvCxnSpPr>
        <p:spPr>
          <a:xfrm>
            <a:off x="2643174" y="1285860"/>
            <a:ext cx="142876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6286512" y="1357298"/>
            <a:ext cx="142876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>
            <a:off x="4714876" y="1571612"/>
            <a:ext cx="142876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Picture background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600" u="sng" dirty="0" smtClean="0">
                <a:latin typeface="Times New Roman" pitchFamily="18" charset="0"/>
                <a:cs typeface="Times New Roman" pitchFamily="18" charset="0"/>
              </a:rPr>
              <a:t>Методические рекомендации</a:t>
            </a:r>
            <a:br>
              <a:rPr lang="ru-RU" sz="1600" u="sng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u="sng" dirty="0" smtClean="0">
                <a:latin typeface="Times New Roman" pitchFamily="18" charset="0"/>
                <a:cs typeface="Times New Roman" pitchFamily="18" charset="0"/>
              </a:rPr>
              <a:t>к августовским совещаниям педагогов области</a:t>
            </a:r>
            <a:br>
              <a:rPr lang="ru-RU" sz="1600" u="sng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u="sng" dirty="0" smtClean="0">
                <a:latin typeface="Times New Roman" pitchFamily="18" charset="0"/>
                <a:cs typeface="Times New Roman" pitchFamily="18" charset="0"/>
              </a:rPr>
              <a:t>по организации идеологической, воспитательной и социальной работы</a:t>
            </a:r>
            <a:br>
              <a:rPr lang="ru-RU" sz="1600" u="sng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u="sng" dirty="0" smtClean="0">
                <a:latin typeface="Times New Roman" pitchFamily="18" charset="0"/>
                <a:cs typeface="Times New Roman" pitchFamily="18" charset="0"/>
              </a:rPr>
              <a:t>в учреждениях общего среднего образования (2024)</a:t>
            </a:r>
            <a:endParaRPr lang="ru-RU" sz="1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298"/>
            <a:ext cx="8401080" cy="5500702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	В плане педагога-психолога должен быть отражен обязательный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диагностический минимум: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диагностика, направленная на выявление подростков, склонных к совершению </a:t>
            </a:r>
            <a:r>
              <a:rPr lang="ru-RU" u="sng" dirty="0" err="1" smtClean="0">
                <a:latin typeface="Times New Roman" pitchFamily="18" charset="0"/>
                <a:cs typeface="Times New Roman" pitchFamily="18" charset="0"/>
              </a:rPr>
              <a:t>аутоагрессивных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 и суицидальных действий;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диагностика в рамках изучения процесса адаптации учащихся (1, 5, 10 классы и вновь сформированных классных коллективов) на начало учебного года;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психосоциальное анкетирование обучающихся 11-18 лет на предмет употребления алкоголя, наркотических и психотропных веществ и их аналогов (до 1 ноября);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изучение профессиональных намерений, склонностей, интересов старшеклассников;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анкетирование учащихся на предмет насилия (дети, признанные находящимися в социально опасном положении; семьи, где дети воспитываются биологически не родными родителями);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изучение психологического климата в классных коллективах;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диагностика уровня предэкзаменационной тревожности учащихся 9-х, 11-х классов.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Picture background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 fontScale="90000"/>
          </a:bodyPr>
          <a:lstStyle/>
          <a:p>
            <a:r>
              <a:rPr lang="ru-RU" sz="2200" b="1" u="sng" dirty="0" smtClean="0">
                <a:latin typeface="Times New Roman" pitchFamily="18" charset="0"/>
                <a:cs typeface="Times New Roman" pitchFamily="18" charset="0"/>
              </a:rPr>
              <a:t>Диагностика, направленная на выявление подростков, склонных к совершению </a:t>
            </a:r>
            <a:r>
              <a:rPr lang="ru-RU" sz="2200" b="1" u="sng" dirty="0" err="1" smtClean="0">
                <a:latin typeface="Times New Roman" pitchFamily="18" charset="0"/>
                <a:cs typeface="Times New Roman" pitchFamily="18" charset="0"/>
              </a:rPr>
              <a:t>аутоагрессивных</a:t>
            </a:r>
            <a:r>
              <a:rPr lang="ru-RU" sz="2200" b="1" u="sng" dirty="0" smtClean="0">
                <a:latin typeface="Times New Roman" pitchFamily="18" charset="0"/>
                <a:cs typeface="Times New Roman" pitchFamily="18" charset="0"/>
              </a:rPr>
              <a:t> и суицидальных действий</a:t>
            </a:r>
            <a:r>
              <a:rPr lang="ru-RU" u="sng" dirty="0" smtClean="0"/>
              <a:t/>
            </a:r>
            <a:br>
              <a:rPr lang="ru-RU" u="sng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714356"/>
            <a:ext cx="8572560" cy="5411807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		Работа по профилактике </a:t>
            </a:r>
            <a:r>
              <a:rPr lang="ru-RU" sz="1300" dirty="0" err="1" smtClean="0">
                <a:latin typeface="Times New Roman" pitchFamily="18" charset="0"/>
                <a:cs typeface="Times New Roman" pitchFamily="18" charset="0"/>
              </a:rPr>
              <a:t>суицидоопасного</a:t>
            </a: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 поведения несовершеннолетних и недопущение вовлечения детей и подростков в активные деструктивные сообщества и игры регламентируется </a:t>
            </a:r>
            <a:r>
              <a:rPr lang="ru-RU" sz="1300" i="1" dirty="0" smtClean="0">
                <a:latin typeface="Times New Roman" pitchFamily="18" charset="0"/>
                <a:cs typeface="Times New Roman" pitchFamily="18" charset="0"/>
              </a:rPr>
              <a:t>Методическими рекомендациями по организации в учреждении образования работы по профилактике </a:t>
            </a:r>
            <a:r>
              <a:rPr lang="ru-RU" sz="1300" i="1" dirty="0" err="1" smtClean="0">
                <a:latin typeface="Times New Roman" pitchFamily="18" charset="0"/>
                <a:cs typeface="Times New Roman" pitchFamily="18" charset="0"/>
              </a:rPr>
              <a:t>суицидоопасного</a:t>
            </a:r>
            <a:r>
              <a:rPr lang="ru-RU" sz="1300" i="1" dirty="0" smtClean="0">
                <a:latin typeface="Times New Roman" pitchFamily="18" charset="0"/>
                <a:cs typeface="Times New Roman" pitchFamily="18" charset="0"/>
              </a:rPr>
              <a:t> поведения учащихся (</a:t>
            </a:r>
            <a:r>
              <a:rPr lang="ru-RU" sz="1300" b="1" i="1" dirty="0" smtClean="0">
                <a:latin typeface="Times New Roman" pitchFamily="18" charset="0"/>
                <a:cs typeface="Times New Roman" pitchFamily="18" charset="0"/>
              </a:rPr>
              <a:t>Приложение 5 к </a:t>
            </a:r>
            <a:r>
              <a:rPr lang="ru-RU" sz="1300" b="1" dirty="0" smtClean="0">
                <a:latin typeface="Times New Roman" pitchFamily="18" charset="0"/>
                <a:cs typeface="Times New Roman" pitchFamily="18" charset="0"/>
              </a:rPr>
              <a:t>ИМП на 2022/2023 учебный год):</a:t>
            </a:r>
          </a:p>
          <a:p>
            <a:pPr>
              <a:buNone/>
            </a:pP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ru-RU" sz="1300" u="sng" dirty="0" smtClean="0">
                <a:latin typeface="Times New Roman" pitchFamily="18" charset="0"/>
                <a:cs typeface="Times New Roman" pitchFamily="18" charset="0"/>
              </a:rPr>
              <a:t>II. Проведение ежегодного психодиагностического обследования с целью своевременного выявления учащихся с изменениями </a:t>
            </a:r>
            <a:r>
              <a:rPr lang="ru-RU" sz="1300" u="sng" dirty="0" err="1" smtClean="0">
                <a:latin typeface="Times New Roman" pitchFamily="18" charset="0"/>
                <a:cs typeface="Times New Roman" pitchFamily="18" charset="0"/>
              </a:rPr>
              <a:t>психоэмоционального</a:t>
            </a:r>
            <a:r>
              <a:rPr lang="ru-RU" sz="1300" u="sng" dirty="0" smtClean="0">
                <a:latin typeface="Times New Roman" pitchFamily="18" charset="0"/>
                <a:cs typeface="Times New Roman" pitchFamily="18" charset="0"/>
              </a:rPr>
              <a:t> состояния, склонных к </a:t>
            </a:r>
            <a:r>
              <a:rPr lang="ru-RU" sz="1300" u="sng" dirty="0" err="1" smtClean="0">
                <a:latin typeface="Times New Roman" pitchFamily="18" charset="0"/>
                <a:cs typeface="Times New Roman" pitchFamily="18" charset="0"/>
              </a:rPr>
              <a:t>суицидоопасному</a:t>
            </a:r>
            <a:r>
              <a:rPr lang="ru-RU" sz="1300" u="sng" dirty="0" smtClean="0">
                <a:latin typeface="Times New Roman" pitchFamily="18" charset="0"/>
                <a:cs typeface="Times New Roman" pitchFamily="18" charset="0"/>
              </a:rPr>
              <a:t> поведению</a:t>
            </a:r>
            <a:endParaRPr lang="ru-RU" sz="13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		Психодиагностическое исследование с целью выявления факторов высокого риска </a:t>
            </a:r>
            <a:r>
              <a:rPr lang="ru-RU" sz="1300" dirty="0" err="1" smtClean="0">
                <a:latin typeface="Times New Roman" pitchFamily="18" charset="0"/>
                <a:cs typeface="Times New Roman" pitchFamily="18" charset="0"/>
              </a:rPr>
              <a:t>суицидоопасного</a:t>
            </a: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 поведения обучающихся проводится не реже одного раза в год, рекомендуемый период проведения – начало учебного года (</a:t>
            </a:r>
            <a:r>
              <a:rPr lang="ru-RU" sz="1300" i="1" dirty="0" smtClean="0">
                <a:latin typeface="Times New Roman" pitchFamily="18" charset="0"/>
                <a:cs typeface="Times New Roman" pitchFamily="18" charset="0"/>
              </a:rPr>
              <a:t>до 1 декабря</a:t>
            </a: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>
              <a:buNone/>
            </a:pP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ru-RU" sz="1300" b="1" dirty="0" smtClean="0">
                <a:latin typeface="Times New Roman" pitchFamily="18" charset="0"/>
                <a:cs typeface="Times New Roman" pitchFamily="18" charset="0"/>
              </a:rPr>
              <a:t>Однако!!! </a:t>
            </a: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400" u="sng" dirty="0" smtClean="0">
                <a:latin typeface="Times New Roman" pitchFamily="18" charset="0"/>
                <a:cs typeface="Times New Roman" pitchFamily="18" charset="0"/>
              </a:rPr>
              <a:t>Методические рекомендации к августовским совещаниям педагогов области по организации идеологической, воспитательной и социальной работы в учреждениях общего среднего образования (2024)</a:t>
            </a: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300" u="sng" dirty="0" smtClean="0">
                <a:latin typeface="Times New Roman" pitchFamily="18" charset="0"/>
                <a:cs typeface="Times New Roman" pitchFamily="18" charset="0"/>
              </a:rPr>
              <a:t>В соответствие с вышеуказанными документами, а также иными нормативными правовыми актами в течение учебного года в учреждениях образования в рамках профилактики </a:t>
            </a:r>
            <a:r>
              <a:rPr lang="ru-RU" sz="1300" u="sng" dirty="0" err="1" smtClean="0">
                <a:latin typeface="Times New Roman" pitchFamily="18" charset="0"/>
                <a:cs typeface="Times New Roman" pitchFamily="18" charset="0"/>
              </a:rPr>
              <a:t>суицидоопасного</a:t>
            </a:r>
            <a:r>
              <a:rPr lang="ru-RU" sz="1300" u="sng" dirty="0" smtClean="0">
                <a:latin typeface="Times New Roman" pitchFamily="18" charset="0"/>
                <a:cs typeface="Times New Roman" pitchFamily="18" charset="0"/>
              </a:rPr>
              <a:t> поведения несовершеннолетних необходимо обеспечить планирование и проведение:</a:t>
            </a:r>
          </a:p>
          <a:p>
            <a:pPr>
              <a:buNone/>
            </a:pP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ru-RU" sz="1300" u="sng" dirty="0" smtClean="0">
                <a:latin typeface="Times New Roman" pitchFamily="18" charset="0"/>
                <a:cs typeface="Times New Roman" pitchFamily="18" charset="0"/>
              </a:rPr>
              <a:t>ежегодной диагностики</a:t>
            </a:r>
            <a:r>
              <a:rPr lang="ru-RU" sz="1300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u="sng" dirty="0" smtClean="0">
                <a:latin typeface="Times New Roman" pitchFamily="18" charset="0"/>
                <a:cs typeface="Times New Roman" pitchFamily="18" charset="0"/>
              </a:rPr>
              <a:t>(сентябрь, октябрь)</a:t>
            </a:r>
            <a:r>
              <a:rPr lang="ru-RU" sz="1300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u="sng" dirty="0" smtClean="0">
                <a:latin typeface="Times New Roman" pitchFamily="18" charset="0"/>
                <a:cs typeface="Times New Roman" pitchFamily="18" charset="0"/>
              </a:rPr>
              <a:t>по выявлению факторов риска суицидальных действий у несовершеннолетних;</a:t>
            </a:r>
          </a:p>
          <a:p>
            <a:pPr algn="ctr">
              <a:buNone/>
            </a:pP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		Я </a:t>
            </a:r>
            <a:r>
              <a:rPr lang="ru-RU" sz="1300" i="1" dirty="0" smtClean="0">
                <a:latin typeface="Times New Roman" pitchFamily="18" charset="0"/>
                <a:cs typeface="Times New Roman" pitchFamily="18" charset="0"/>
              </a:rPr>
              <a:t>рекомендую использовать не менее 2-х методик и социометрию.</a:t>
            </a:r>
          </a:p>
          <a:p>
            <a:pPr>
              <a:buNone/>
            </a:pP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		Организовать проведение месячников профилактики суицидов 2 раза в год (с 10.09.2024 по 10.10.2024 и с 10.03.2025 по 10.04.2025) </a:t>
            </a:r>
          </a:p>
          <a:p>
            <a:pPr>
              <a:buNone/>
            </a:pP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		Организовать проведение семинаров, практических занятий для педагогических работников, законных представителей учащихся по вопросам своевременного распознавания маркеров суицидального риска;</a:t>
            </a:r>
          </a:p>
          <a:p>
            <a:pPr>
              <a:buNone/>
            </a:pP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		Необходимо активизировать работу по информированию учащихся и их родителей о «Телефонах доверия», телефонах республиканской «Детской телефонной линии» (8-801-100-1611), кабинетов психологического и (или) психотерапевтического консультирования учреждений здравоохранения (поликлиник), Республиканского центра психологической помощи (+375 17 300 1006) и др.</a:t>
            </a:r>
          </a:p>
          <a:p>
            <a:pPr>
              <a:buNone/>
            </a:pPr>
            <a:endParaRPr lang="ru-RU" sz="13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400" u="sng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Picture background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1600" u="sng" dirty="0" smtClean="0"/>
              <a:t/>
            </a:r>
            <a:br>
              <a:rPr lang="ru-RU" sz="1600" u="sng" dirty="0" smtClean="0"/>
            </a:br>
            <a:r>
              <a:rPr lang="ru-RU" sz="1600" b="1" u="sng" dirty="0" smtClean="0">
                <a:latin typeface="Times New Roman" pitchFamily="18" charset="0"/>
                <a:cs typeface="Times New Roman" pitchFamily="18" charset="0"/>
              </a:rPr>
              <a:t>Диагностика в рамках изучения процесса адаптации учащихся (1, 5, 10 классы и вновь сформированных классных коллективов) на начало учебного года;</a:t>
            </a:r>
            <a:br>
              <a:rPr lang="ru-RU" sz="1600" b="1" u="sng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u="sng" dirty="0" smtClean="0">
                <a:latin typeface="Times New Roman" pitchFamily="18" charset="0"/>
                <a:cs typeface="Times New Roman" pitchFamily="18" charset="0"/>
              </a:rPr>
              <a:t>1класс</a:t>
            </a:r>
            <a:br>
              <a:rPr lang="ru-RU" sz="1600" b="1" u="sng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u="sng" dirty="0" smtClean="0"/>
              <a:t/>
            </a:r>
            <a:br>
              <a:rPr lang="ru-RU" sz="2400" u="sng" dirty="0" smtClean="0"/>
            </a:br>
            <a:endParaRPr lang="ru-RU" sz="2400" dirty="0"/>
          </a:p>
        </p:txBody>
      </p:sp>
      <p:pic>
        <p:nvPicPr>
          <p:cNvPr id="31746" name="Picture 2" descr="C:\Users\Windows\Desktop\11111111111.png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 l="6642" t="10463" r="3390" b="3878"/>
          <a:stretch>
            <a:fillRect/>
          </a:stretch>
        </p:blipFill>
        <p:spPr bwMode="auto">
          <a:xfrm>
            <a:off x="3714744" y="1071546"/>
            <a:ext cx="4214842" cy="1878905"/>
          </a:xfrm>
          <a:prstGeom prst="rect">
            <a:avLst/>
          </a:prstGeom>
          <a:noFill/>
        </p:spPr>
      </p:pic>
      <p:pic>
        <p:nvPicPr>
          <p:cNvPr id="31747" name="Picture 3" descr="C:\Users\Windows\Desktop\222222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00101" y="3071810"/>
            <a:ext cx="5643602" cy="1057923"/>
          </a:xfrm>
          <a:prstGeom prst="rect">
            <a:avLst/>
          </a:prstGeom>
          <a:noFill/>
        </p:spPr>
      </p:pic>
      <p:pic>
        <p:nvPicPr>
          <p:cNvPr id="31748" name="Picture 4" descr="C:\Users\Windows\Desktop\33333333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000100" y="4071942"/>
            <a:ext cx="5305425" cy="25527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Picture background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2772" name="Picture 4" descr="C:\Users\Windows\Desktop\66666666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142852"/>
            <a:ext cx="4214842" cy="4214842"/>
          </a:xfrm>
          <a:prstGeom prst="rect">
            <a:avLst/>
          </a:prstGeom>
          <a:noFill/>
        </p:spPr>
      </p:pic>
      <p:pic>
        <p:nvPicPr>
          <p:cNvPr id="32773" name="Picture 5" descr="C:\Users\Windows\Desktop\77777777.png"/>
          <p:cNvPicPr>
            <a:picLocks noGrp="1" noChangeAspect="1" noChangeArrowheads="1"/>
          </p:cNvPicPr>
          <p:nvPr>
            <p:ph idx="1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4500562" y="3071810"/>
            <a:ext cx="4500562" cy="346063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Picture background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3794" name="Picture 2" descr="C:\Users\Windows\Desktop\888888.png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 b="11300"/>
          <a:stretch>
            <a:fillRect/>
          </a:stretch>
        </p:blipFill>
        <p:spPr bwMode="auto">
          <a:xfrm>
            <a:off x="0" y="0"/>
            <a:ext cx="5606836" cy="3643314"/>
          </a:xfrm>
          <a:prstGeom prst="rect">
            <a:avLst/>
          </a:prstGeom>
          <a:noFill/>
        </p:spPr>
      </p:pic>
      <p:pic>
        <p:nvPicPr>
          <p:cNvPr id="33796" name="Picture 4" descr="C:\Users\Windows\Desktop\1200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925262" y="3714752"/>
            <a:ext cx="5075858" cy="28575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Picture background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</p:spPr>
        <p:txBody>
          <a:bodyPr>
            <a:noAutofit/>
          </a:bodyPr>
          <a:lstStyle/>
          <a:p>
            <a:r>
              <a:rPr lang="ru-RU" sz="2800" u="sng" dirty="0" smtClean="0">
                <a:latin typeface="Times New Roman" pitchFamily="18" charset="0"/>
                <a:cs typeface="Times New Roman" pitchFamily="18" charset="0"/>
              </a:rPr>
              <a:t>Адаптация 5-х классов</a:t>
            </a:r>
            <a:endParaRPr lang="ru-RU" sz="2800" u="sng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4818" name="Picture 2" descr="C:\Users\Windows\Desktop\111111111.png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 l="7542" t="7088" r="3187" b="2710"/>
          <a:stretch>
            <a:fillRect/>
          </a:stretch>
        </p:blipFill>
        <p:spPr bwMode="auto">
          <a:xfrm>
            <a:off x="2643174" y="1071546"/>
            <a:ext cx="4500594" cy="2085641"/>
          </a:xfrm>
          <a:prstGeom prst="rect">
            <a:avLst/>
          </a:prstGeom>
          <a:noFill/>
        </p:spPr>
      </p:pic>
      <p:pic>
        <p:nvPicPr>
          <p:cNvPr id="34819" name="Picture 3" descr="C:\Users\Windows\Desktop\222222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428728" y="3357562"/>
            <a:ext cx="6704013" cy="23336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Picture background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252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42852"/>
            <a:ext cx="8786874" cy="5983311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1100" b="1" dirty="0" smtClean="0">
                <a:latin typeface="Times New Roman" pitchFamily="18" charset="0"/>
                <a:cs typeface="Times New Roman" pitchFamily="18" charset="0"/>
              </a:rPr>
              <a:t>СОЦИАЛЬНО-ПЕДАГОГИЧЕСКАЯ И ПСИХОЛОГИЧЕСКАЯ СЛУЖБА УЧРЕЖДЕНИЯ ОБРАЗОВАНИЯ </a:t>
            </a:r>
          </a:p>
          <a:p>
            <a:pPr>
              <a:buNone/>
            </a:pPr>
            <a:r>
              <a:rPr lang="ru-RU" sz="1000" b="1" dirty="0" smtClean="0">
                <a:latin typeface="Times New Roman" pitchFamily="18" charset="0"/>
                <a:cs typeface="Times New Roman" pitchFamily="18" charset="0"/>
              </a:rPr>
              <a:t>Нормативные правовые документы</a:t>
            </a:r>
            <a:endParaRPr lang="ru-RU" sz="1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Закон Республики Беларусь от 30 июня 2022 г. № 184-З «Об изменении Закона Республики Беларусь "Об оказании психологической помощи"»</a:t>
            </a:r>
            <a:endParaRPr lang="ru-RU" sz="10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  <a:hlinkClick r:id="rId4"/>
              </a:rPr>
              <a:t>Декрет Президента Республики Беларусь от 24 ноября 2006 г. № 18 «О дополнительных мерах по государственной защите детей в неблагополучных семьях»</a:t>
            </a:r>
            <a:endParaRPr lang="ru-RU" sz="10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  <a:hlinkClick r:id="rId5"/>
              </a:rPr>
              <a:t>Закон Республики Беларусь от 31 мая 2003 г. № 200-3 «Об основах системы профилактики безнадзорности и правонарушений несовершеннолетних»</a:t>
            </a:r>
            <a:endParaRPr lang="ru-RU" sz="10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  <a:hlinkClick r:id="rId6"/>
              </a:rPr>
              <a:t>Инструкция о порядке социально-педагогической поддержки обучающихся и оказания им психологической помощи (утверждена постановлением Министерства образования Республики Беларусь от 20 сентября 2022 г. № 328)</a:t>
            </a:r>
            <a:endParaRPr lang="ru-RU" sz="10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  <a:hlinkClick r:id="rId7"/>
              </a:rPr>
              <a:t>Инструкция о порядке и условиях применения методов и методик оказания психологической помощи (утверждена постановлением Министерства здравоохранения Республики Беларусь и Министерством образования Республики Беларусь от 30 июля 2012 г. № 115/89)</a:t>
            </a:r>
            <a:endParaRPr lang="ru-RU" sz="10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  <a:hlinkClick r:id="rId8"/>
              </a:rPr>
              <a:t>Постановление Совета Министров Республики Беларусь от 25 июля 2022 г. № 490 «Об утверждении Национального плана действий по улучшению положения детей и охране их прав на 2022–2026 годы»</a:t>
            </a:r>
            <a:endParaRPr lang="ru-RU" sz="10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  <a:hlinkClick r:id="rId9"/>
              </a:rPr>
              <a:t>Постановление Министерства образования Республики Беларусь от 1 августа 2022 г. № 221 «Об изменении постановлений Министерства образования Республики Беларусь от 25 июля 2011 г. № 124 и от 27 ноября 2017 г. № 145»</a:t>
            </a:r>
            <a:endParaRPr lang="ru-RU" sz="10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  <a:hlinkClick r:id="rId10"/>
              </a:rPr>
              <a:t>Постановление Министерства образования Республики Беларусь от 3 ноября 2021 г. №238 «Об изменении постановления Министерства образования Республики Беларусь от 27 ноября 2017 г. № 146»</a:t>
            </a:r>
            <a:endParaRPr lang="ru-RU" sz="10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  <a:hlinkClick r:id="rId11"/>
              </a:rPr>
              <a:t>Постановление Министерства образования Республики Беларусь от 14 апреля 2018 г. № 20 «О типовых штатах и нормативах численности работников социально-педагогических центров»</a:t>
            </a:r>
            <a:endParaRPr lang="ru-RU" sz="10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  <a:hlinkClick r:id="rId12"/>
              </a:rPr>
              <a:t>Постановление Совета Министров Республики Беларусь от 28 декабря 2018 г. № 961 «Об изменении постановлений Совета Министров Республики Беларусь»</a:t>
            </a:r>
            <a:endParaRPr lang="ru-RU" sz="10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  <a:hlinkClick r:id="rId13"/>
              </a:rPr>
              <a:t>Постановление Совета Министров Республики Беларусь от 15 января 2019 г. № 22 «О признании детей находящимися в социально опасном положении»</a:t>
            </a:r>
            <a:endParaRPr lang="ru-RU" sz="10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  <a:hlinkClick r:id="rId14"/>
              </a:rPr>
              <a:t>Постановление Совета Министров Республики Беларусь от 30 августа 2021 г. № 493 «Об изменении постановлений Совета Министров Республики Беларусь»</a:t>
            </a:r>
            <a:endParaRPr lang="ru-RU" sz="10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  <a:hlinkClick r:id="rId15"/>
              </a:rPr>
              <a:t>Постановление Министерства здравоохранения Республики Беларусь, Министерства образования Республики Беларусь и Министерства внутренних дел Республики Беларусь от 28 октября 2022 г. № 104/402/272 «Об изменении постановления Министерства здравоохранения Республики Беларусь, Министерства образования Республики Беларусь и Министерства внутренних дел Республики Беларусь от 15 января 2019 г. № 7/5/13»</a:t>
            </a:r>
            <a:endParaRPr lang="ru-RU" sz="10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  <a:hlinkClick r:id="rId16"/>
              </a:rPr>
              <a:t>Постановление Министерства здравоохранения Республики Беларусь, Министерства образования Республики Беларусь, Министерства внутренних дел Республики Беларусь от 15 января 2019 г. № 7/5/13 «Об утверждении Инструкции о порядке действий работников учреждений образования, здравоохранения и сотрудников органов внутренних дел при выявлении факторов риска суицидальных действий у несовершеннолетних»</a:t>
            </a:r>
            <a:endParaRPr lang="ru-RU" sz="10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  <a:hlinkClick r:id="rId17"/>
              </a:rPr>
              <a:t>Постановление Министерства образования Республики Беларусь от 29 января 2019 г. № 14 «О признании утратившими силу постановлений Министерства образования Республики Беларусь»</a:t>
            </a:r>
            <a:endParaRPr lang="ru-RU" sz="10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000" b="1" dirty="0" smtClean="0">
                <a:latin typeface="Times New Roman" pitchFamily="18" charset="0"/>
                <a:cs typeface="Times New Roman" pitchFamily="18" charset="0"/>
              </a:rPr>
              <a:t>Инструктивно-методические письма</a:t>
            </a:r>
            <a:endParaRPr lang="ru-RU" sz="1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000" dirty="0" smtClean="0">
                <a:latin typeface="Times New Roman" pitchFamily="18" charset="0"/>
                <a:cs typeface="Times New Roman" pitchFamily="18" charset="0"/>
                <a:hlinkClick r:id="rId18"/>
              </a:rPr>
              <a:t>Инструктивно-методическое письмо «Особенности организации идеологической и воспитательной работы в учреждениях общего среднего образования в 2024/2025 учебном году»</a:t>
            </a:r>
            <a:endParaRPr lang="ru-RU" sz="1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000" dirty="0" smtClean="0">
                <a:latin typeface="Times New Roman" pitchFamily="18" charset="0"/>
                <a:cs typeface="Times New Roman" pitchFamily="18" charset="0"/>
                <a:hlinkClick r:id="rId19"/>
              </a:rPr>
              <a:t>О внесении дополнений в Инструктивно-методическое письмо «Особенности организации идеологической и воспитательной работы в учреждениях общего среднего образования в</a:t>
            </a: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000" dirty="0" smtClean="0">
                <a:latin typeface="Times New Roman" pitchFamily="18" charset="0"/>
                <a:cs typeface="Times New Roman" pitchFamily="18" charset="0"/>
                <a:hlinkClick r:id="rId19"/>
              </a:rPr>
              <a:t>2024/2025</a:t>
            </a: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000" dirty="0" smtClean="0">
                <a:latin typeface="Times New Roman" pitchFamily="18" charset="0"/>
                <a:cs typeface="Times New Roman" pitchFamily="18" charset="0"/>
                <a:hlinkClick r:id="rId19"/>
              </a:rPr>
              <a:t>учебном году»</a:t>
            </a:r>
            <a:endParaRPr lang="ru-RU" sz="10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1100" b="1" dirty="0" smtClean="0">
                <a:latin typeface="Times New Roman" pitchFamily="18" charset="0"/>
                <a:cs typeface="Times New Roman" pitchFamily="18" charset="0"/>
              </a:rPr>
              <a:t>Сайт «Академия образования» (</a:t>
            </a:r>
            <a:r>
              <a:rPr lang="en-US" sz="1100" b="1" dirty="0" err="1" smtClean="0">
                <a:latin typeface="Times New Roman" pitchFamily="18" charset="0"/>
                <a:cs typeface="Times New Roman" pitchFamily="18" charset="0"/>
              </a:rPr>
              <a:t>adu.by</a:t>
            </a:r>
            <a:r>
              <a:rPr lang="ru-RU" sz="1100" b="1" dirty="0" smtClean="0">
                <a:latin typeface="Times New Roman" pitchFamily="18" charset="0"/>
                <a:cs typeface="Times New Roman" pitchFamily="18" charset="0"/>
              </a:rPr>
              <a:t>), раздел «Образовательный процесс 2024/2025», закладка «Социально-педагогическая и психологическая служба учреждения образования»</a:t>
            </a:r>
          </a:p>
          <a:p>
            <a:endParaRPr lang="ru-RU" sz="1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Академия образования  (</a:t>
            </a:r>
            <a:r>
              <a:rPr lang="en-US" sz="1000" dirty="0" err="1" smtClean="0">
                <a:latin typeface="Times New Roman" pitchFamily="18" charset="0"/>
                <a:cs typeface="Times New Roman" pitchFamily="18" charset="0"/>
              </a:rPr>
              <a:t>adu.by</a:t>
            </a: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 )</a:t>
            </a:r>
            <a:endParaRPr lang="ru-RU" sz="1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Picture background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5846" name="Picture 6" descr="C:\Users\Windows\Desktop\4444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43042" y="1571612"/>
            <a:ext cx="6286544" cy="5072098"/>
          </a:xfrm>
          <a:prstGeom prst="rect">
            <a:avLst/>
          </a:prstGeom>
          <a:noFill/>
        </p:spPr>
      </p:pic>
      <p:pic>
        <p:nvPicPr>
          <p:cNvPr id="35847" name="Picture 7" descr="C:\Users\Windows\Desktop\3333333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714480" y="285728"/>
            <a:ext cx="6315075" cy="11334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Picture background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1800" b="1" u="sng" dirty="0" smtClean="0">
                <a:latin typeface="Times New Roman" pitchFamily="18" charset="0"/>
                <a:cs typeface="Times New Roman" pitchFamily="18" charset="0"/>
              </a:rPr>
              <a:t>Психосоциальное анкетирование обучающихся 11-18 лет на предмет употребления алкоголя, наркотических и психотропных веществ и их аналогов (до 1 ноября)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18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49" name="Picture 1" descr="C:\Users\Windows\Desktop\1111111111.png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5286380" y="1214422"/>
            <a:ext cx="3630590" cy="1505985"/>
          </a:xfrm>
          <a:prstGeom prst="rect">
            <a:avLst/>
          </a:prstGeom>
          <a:noFill/>
        </p:spPr>
      </p:pic>
      <p:pic>
        <p:nvPicPr>
          <p:cNvPr id="2050" name="Picture 2" descr="C:\Users\Windows\Desktop\22222222.png"/>
          <p:cNvPicPr>
            <a:picLocks noChangeAspect="1" noChangeArrowheads="1"/>
          </p:cNvPicPr>
          <p:nvPr/>
        </p:nvPicPr>
        <p:blipFill>
          <a:blip r:embed="rId4"/>
          <a:srcRect t="53061" b="12245"/>
          <a:stretch>
            <a:fillRect/>
          </a:stretch>
        </p:blipFill>
        <p:spPr bwMode="auto">
          <a:xfrm>
            <a:off x="0" y="2500306"/>
            <a:ext cx="5374354" cy="1571636"/>
          </a:xfrm>
          <a:prstGeom prst="rect">
            <a:avLst/>
          </a:prstGeom>
          <a:noFill/>
        </p:spPr>
      </p:pic>
      <p:pic>
        <p:nvPicPr>
          <p:cNvPr id="6" name="Picture 2" descr="C:\Users\Windows\Desktop\22222222.png"/>
          <p:cNvPicPr>
            <a:picLocks noChangeAspect="1" noChangeArrowheads="1"/>
          </p:cNvPicPr>
          <p:nvPr/>
        </p:nvPicPr>
        <p:blipFill>
          <a:blip r:embed="rId4"/>
          <a:srcRect b="77551"/>
          <a:stretch>
            <a:fillRect/>
          </a:stretch>
        </p:blipFill>
        <p:spPr bwMode="auto">
          <a:xfrm>
            <a:off x="0" y="1428736"/>
            <a:ext cx="5285522" cy="1000132"/>
          </a:xfrm>
          <a:prstGeom prst="rect">
            <a:avLst/>
          </a:prstGeom>
          <a:noFill/>
        </p:spPr>
      </p:pic>
      <p:pic>
        <p:nvPicPr>
          <p:cNvPr id="2052" name="Picture 4" descr="C:\Users\Windows\Desktop\3333333333.png"/>
          <p:cNvPicPr>
            <a:picLocks noChangeAspect="1" noChangeArrowheads="1"/>
          </p:cNvPicPr>
          <p:nvPr/>
        </p:nvPicPr>
        <p:blipFill>
          <a:blip r:embed="rId5"/>
          <a:srcRect b="50000"/>
          <a:stretch>
            <a:fillRect/>
          </a:stretch>
        </p:blipFill>
        <p:spPr bwMode="auto">
          <a:xfrm>
            <a:off x="3610147" y="4143380"/>
            <a:ext cx="5387515" cy="250033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Picture background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Обязательное проведение мероприятий, направленных на формирование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антинаркотического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барьера, профилактику употребления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психоактивных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веществ и курительных смесей, в том числе с использованием информационного ресурса POMOGUT.BY (https://pomogut.by/; https://kidspomogut.by/)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Picture background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b="1" u="sng" dirty="0" smtClean="0">
                <a:latin typeface="Times New Roman" pitchFamily="18" charset="0"/>
                <a:cs typeface="Times New Roman" pitchFamily="18" charset="0"/>
              </a:rPr>
              <a:t>Изучение профессиональных намерений, склонностей, интересов старшеклассников</a:t>
            </a: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70"/>
            <a:ext cx="8401080" cy="5197493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ru-RU" sz="3800" i="1" dirty="0" smtClean="0">
                <a:latin typeface="Times New Roman" pitchFamily="18" charset="0"/>
                <a:cs typeface="Times New Roman" pitchFamily="18" charset="0"/>
              </a:rPr>
              <a:t>Я провожу 1 раз в год во втором полугодии, используя одну из следующих методик:</a:t>
            </a:r>
          </a:p>
          <a:p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3800" dirty="0" err="1" smtClean="0">
                <a:latin typeface="Times New Roman" pitchFamily="18" charset="0"/>
                <a:cs typeface="Times New Roman" pitchFamily="18" charset="0"/>
              </a:rPr>
              <a:t>Дифференциально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 - диагностический </a:t>
            </a:r>
            <a:r>
              <a:rPr lang="ru-RU" sz="3800" dirty="0" err="1" smtClean="0">
                <a:latin typeface="Times New Roman" pitchFamily="18" charset="0"/>
                <a:cs typeface="Times New Roman" pitchFamily="18" charset="0"/>
              </a:rPr>
              <a:t>опросник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»  (ДДО)</a:t>
            </a:r>
            <a:endParaRPr lang="ru-RU" sz="3800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Тест </a:t>
            </a:r>
            <a:r>
              <a:rPr lang="ru-RU" sz="3800" cap="all" dirty="0" smtClean="0">
                <a:latin typeface="Times New Roman" pitchFamily="18" charset="0"/>
                <a:cs typeface="Times New Roman" pitchFamily="18" charset="0"/>
              </a:rPr>
              <a:t>«Способности школьника»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 (В.И. Петрушин)</a:t>
            </a:r>
          </a:p>
          <a:p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Тест профессионального личностного типа </a:t>
            </a:r>
            <a:r>
              <a:rPr lang="ru-RU" sz="3800" dirty="0" err="1" smtClean="0">
                <a:latin typeface="Times New Roman" pitchFamily="18" charset="0"/>
                <a:cs typeface="Times New Roman" pitchFamily="18" charset="0"/>
              </a:rPr>
              <a:t>Голланда</a:t>
            </a:r>
            <a:endParaRPr lang="ru-RU" sz="3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800" dirty="0" err="1" smtClean="0">
                <a:latin typeface="Times New Roman" pitchFamily="18" charset="0"/>
                <a:cs typeface="Times New Roman" pitchFamily="18" charset="0"/>
              </a:rPr>
              <a:t>Опросник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 "ХАРАКТЕР И ПРОФЕССИЯ" (Г.В. </a:t>
            </a:r>
            <a:r>
              <a:rPr lang="ru-RU" sz="3800" dirty="0" err="1" smtClean="0">
                <a:latin typeface="Times New Roman" pitchFamily="18" charset="0"/>
                <a:cs typeface="Times New Roman" pitchFamily="18" charset="0"/>
              </a:rPr>
              <a:t>Резапкина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«Якоря карьеры» методика диагностики ценностных ориентаций в карьере </a:t>
            </a:r>
          </a:p>
          <a:p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(Э.Шейн, перевод и адаптация </a:t>
            </a:r>
            <a:r>
              <a:rPr lang="ru-RU" sz="3800" dirty="0" err="1" smtClean="0">
                <a:latin typeface="Times New Roman" pitchFamily="18" charset="0"/>
                <a:cs typeface="Times New Roman" pitchFamily="18" charset="0"/>
              </a:rPr>
              <a:t>В.А.Чикер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800" dirty="0" err="1" smtClean="0">
                <a:latin typeface="Times New Roman" pitchFamily="18" charset="0"/>
                <a:cs typeface="Times New Roman" pitchFamily="18" charset="0"/>
              </a:rPr>
              <a:t>В.Э.Винокурова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Анкета «Ориентация» И.Л. Соломин</a:t>
            </a:r>
          </a:p>
          <a:p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ОПРОСНИК ПРОФЕССИОНАЛЬНЫХ СКЛОННОСТЕЙ и др.</a:t>
            </a:r>
          </a:p>
          <a:p>
            <a:endParaRPr lang="ru-RU" sz="3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		В целях оценки профессиональных склонностей и предпочтений каждого учащегося, определения его будущей сферы профессиональной деятельности и принятия осознанного решения о выборе профессии следует организовать </a:t>
            </a:r>
            <a:r>
              <a:rPr lang="ru-RU" sz="3800" dirty="0" err="1" smtClean="0">
                <a:latin typeface="Times New Roman" pitchFamily="18" charset="0"/>
                <a:cs typeface="Times New Roman" pitchFamily="18" charset="0"/>
              </a:rPr>
              <a:t>профориентационное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 тестирование с использованием </a:t>
            </a:r>
            <a:r>
              <a:rPr lang="ru-RU" sz="3800" dirty="0" err="1" smtClean="0">
                <a:latin typeface="Times New Roman" pitchFamily="18" charset="0"/>
                <a:cs typeface="Times New Roman" pitchFamily="18" charset="0"/>
              </a:rPr>
              <a:t>онлайн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 платформы «</a:t>
            </a:r>
            <a:r>
              <a:rPr lang="ru-RU" sz="3800" dirty="0" err="1" smtClean="0">
                <a:latin typeface="Times New Roman" pitchFamily="18" charset="0"/>
                <a:cs typeface="Times New Roman" pitchFamily="18" charset="0"/>
              </a:rPr>
              <a:t>ПрофиТест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» (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  <a:hlinkClick r:id="rId3"/>
              </a:rPr>
              <a:t>http://profitest.ripo.by/public/main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). </a:t>
            </a:r>
          </a:p>
          <a:p>
            <a:pPr algn="just">
              <a:buNone/>
            </a:pP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		С целью расширения кругозора учащихся об </a:t>
            </a:r>
            <a:r>
              <a:rPr lang="ru-RU" sz="3800" dirty="0" err="1" smtClean="0">
                <a:latin typeface="Times New Roman" pitchFamily="18" charset="0"/>
                <a:cs typeface="Times New Roman" pitchFamily="18" charset="0"/>
              </a:rPr>
              <a:t>образовательнопрофессиональном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 пространстве Республики Беларусь следует использовать справочный ресурс для поступающих </a:t>
            </a:r>
            <a:r>
              <a:rPr lang="ru-RU" sz="3800" dirty="0" err="1" smtClean="0">
                <a:latin typeface="Times New Roman" pitchFamily="18" charset="0"/>
                <a:cs typeface="Times New Roman" pitchFamily="18" charset="0"/>
              </a:rPr>
              <a:t>Абитуриент.by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 (https://abiturient.by/)ИМП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Picture background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Анкетирование учащихся на предмет насилия (дети, признанные находящимися в социально опасном положении; семьи, где дети воспитываются биологически не родными родителями)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768865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Используемые мною методики: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Интервью для диагностики насилия (Волкова Е.Н., 2008)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Методика диагностики представлений ребенка о насилии «Незаконченные предложения»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Метод Серийных рисунков и рассказов (Никольская И.М., 2009)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Методика «Письмо другу»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МЕТОДИКА «РОЗОВЫЙ КУСТ»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Методика «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Автопртрет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Тест  «Рисунок семьи»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Проективная игра «Почта» (модификация теста Е.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Антони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и Е.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Бине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)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Тесты на тревожность.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Picture background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1" u="sng" dirty="0" smtClean="0">
                <a:latin typeface="Times New Roman" pitchFamily="18" charset="0"/>
                <a:cs typeface="Times New Roman" pitchFamily="18" charset="0"/>
              </a:rPr>
              <a:t>Изучение психологического климата в классных коллективах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543956" cy="4525963"/>
          </a:xfrm>
        </p:spPr>
        <p:txBody>
          <a:bodyPr>
            <a:normAutofit lnSpcReduction="10000"/>
          </a:bodyPr>
          <a:lstStyle/>
          <a:p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Социометрия</a:t>
            </a:r>
          </a:p>
          <a:p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Проективная рисуночная методика «Школа зверей» (С. Панченко)</a:t>
            </a:r>
          </a:p>
          <a:p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Методика «Дерево в бурю»</a:t>
            </a:r>
          </a:p>
          <a:p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Экспресс-методика изучения социально-психологического климата в учебном коллективе (</a:t>
            </a:r>
            <a:r>
              <a:rPr lang="ru-RU" sz="3000" dirty="0" err="1" smtClean="0">
                <a:latin typeface="Times New Roman" pitchFamily="18" charset="0"/>
                <a:cs typeface="Times New Roman" pitchFamily="18" charset="0"/>
              </a:rPr>
              <a:t>А.Н.Лутошкин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Методика оценки психологической атмосферы в коллективе (</a:t>
            </a:r>
            <a:r>
              <a:rPr lang="ru-RU" sz="3000" dirty="0" err="1" smtClean="0">
                <a:latin typeface="Times New Roman" pitchFamily="18" charset="0"/>
                <a:cs typeface="Times New Roman" pitchFamily="18" charset="0"/>
              </a:rPr>
              <a:t>Ф.Фидлер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Picture background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700" b="1" u="sng" dirty="0" smtClean="0">
                <a:latin typeface="Times New Roman" pitchFamily="18" charset="0"/>
                <a:cs typeface="Times New Roman" pitchFamily="18" charset="0"/>
              </a:rPr>
              <a:t>Диагностика уровня предэкзаменационной тревожности учащихся 9-х, 11-х классов.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анкета со шкалами: «уверен», «надеюсь», «сомневаюсь», «очень опасаюсь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»;</a:t>
            </a:r>
            <a:endParaRPr lang="ru-RU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тест "Определение уровня тревожности в ситуациях проверки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знаний»;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тест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«Экзаменационная тревожность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Picture background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971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126055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Дополнительные мероприятия, проводимые мной: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иагностика, индивидуальная и групповая работа с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одаренными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учащимися;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диагностика и занятие с педагогами как на эмоциональное благополучие, так и на просвещение (обучающие семинары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иагностика и если выявлены проблемы занятия с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вновьприбывшими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учащимися;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Диагностика (сентябрь, май) и индивидуальные коррекционно-развивающие занятия с учащимися с ОПФР.</a:t>
            </a: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 descr="Picture background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000109"/>
            <a:ext cx="7772400" cy="2600342"/>
          </a:xfrm>
        </p:spPr>
        <p:txBody>
          <a:bodyPr>
            <a:normAutofit fontScale="90000"/>
          </a:bodyPr>
          <a:lstStyle/>
          <a:p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Обеспечение социально-педагогической поддержки учащихся и оказание им психологической помощи </a:t>
            </a:r>
            <a:br>
              <a:rPr lang="ru-RU" u="sng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в учреждениях образования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143380"/>
            <a:ext cx="7129490" cy="1928826"/>
          </a:xfrm>
        </p:spPr>
        <p:txBody>
          <a:bodyPr>
            <a:noAutofit/>
          </a:bodyPr>
          <a:lstStyle/>
          <a:p>
            <a:pPr algn="r"/>
            <a:r>
              <a:rPr lang="ru-RU" sz="2000" dirty="0" smtClean="0">
                <a:solidFill>
                  <a:schemeClr val="tx1"/>
                </a:solidFill>
              </a:rPr>
              <a:t>Подготовил:</a:t>
            </a:r>
          </a:p>
          <a:p>
            <a:pPr algn="r"/>
            <a:r>
              <a:rPr lang="ru-RU" sz="2000" dirty="0" smtClean="0">
                <a:solidFill>
                  <a:schemeClr val="tx1"/>
                </a:solidFill>
              </a:rPr>
              <a:t>педагог-психолог</a:t>
            </a:r>
          </a:p>
          <a:p>
            <a:pPr algn="r"/>
            <a:r>
              <a:rPr lang="ru-RU" sz="2000" dirty="0" smtClean="0">
                <a:solidFill>
                  <a:schemeClr val="tx1"/>
                </a:solidFill>
              </a:rPr>
              <a:t>ГУО «Средняя школа №1</a:t>
            </a:r>
          </a:p>
          <a:p>
            <a:pPr algn="r"/>
            <a:r>
              <a:rPr lang="ru-RU" sz="2000" dirty="0" smtClean="0">
                <a:solidFill>
                  <a:schemeClr val="tx1"/>
                </a:solidFill>
              </a:rPr>
              <a:t>г.Калинковичи»</a:t>
            </a:r>
          </a:p>
          <a:p>
            <a:pPr algn="r"/>
            <a:r>
              <a:rPr lang="ru-RU" sz="2000" dirty="0" smtClean="0">
                <a:solidFill>
                  <a:schemeClr val="tx1"/>
                </a:solidFill>
              </a:rPr>
              <a:t>Лаевская В.В.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Picture background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Autofit/>
          </a:bodyPr>
          <a:lstStyle/>
          <a:p>
            <a:r>
              <a:rPr lang="ru-RU" sz="1400" b="1" u="sng" dirty="0" smtClean="0">
                <a:latin typeface="Times New Roman" pitchFamily="18" charset="0"/>
                <a:cs typeface="Times New Roman" pitchFamily="18" charset="0"/>
              </a:rPr>
              <a:t>ПОСТАНОВЛЕНИЕ МИНИСТЕРСТВА ОБРАЗОВАНИЯ РЕСПУБЛИКИ БЕЛАРУСЬ 20 сентября 2022 г. № 328 О социально-педагогической поддержке обучающихся и оказании им психологической помощи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endParaRPr lang="ru-RU" sz="1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00108"/>
            <a:ext cx="8401080" cy="5500726"/>
          </a:xfrm>
        </p:spPr>
        <p:txBody>
          <a:bodyPr>
            <a:normAutofit fontScale="77500" lnSpcReduction="20000"/>
          </a:bodyPr>
          <a:lstStyle/>
          <a:p>
            <a:pPr algn="just">
              <a:buNone/>
            </a:pP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		При наличии в штатном расписании УОСО должностей педагога социального и педагога-психолога создается социально-педагогическая и психологическая служба</a:t>
            </a:r>
          </a:p>
          <a:p>
            <a:pPr algn="just">
              <a:buNone/>
            </a:pP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		По решению учредителя либо уполномоченного им органа в учреждении образования может быть создана социально-педагогическая и психологическая служба, в состав которой могут входить специалисты, иные педагогические работники. Положение о социально-педагогической и психологической службе утверждается руководителем учреждения образования.</a:t>
            </a:r>
          </a:p>
          <a:p>
            <a:pPr algn="just">
              <a:buNone/>
            </a:pP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ru-RU" sz="2600" i="1" dirty="0" smtClean="0">
                <a:latin typeface="Times New Roman" pitchFamily="18" charset="0"/>
                <a:cs typeface="Times New Roman" pitchFamily="18" charset="0"/>
              </a:rPr>
              <a:t>То, что  должно быть отражено в положении СППС написано в  Методических рекомендациях по обеспечению социально-педагогической поддержки учащихся и оказанию им психологической помощи  в учреждениях общего среднего образования</a:t>
            </a:r>
          </a:p>
          <a:p>
            <a:pPr algn="just">
              <a:buNone/>
            </a:pPr>
            <a:r>
              <a:rPr lang="ru-RU" sz="2400" dirty="0" smtClean="0"/>
              <a:t>		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Создание, реорганизация и ликвидация СППС в УОСО осуществляется на основании приказа руководителя, в котором указывается конкретный численный состав СППС и назначается ее руководитель.</a:t>
            </a:r>
          </a:p>
          <a:p>
            <a:pPr algn="just">
              <a:buNone/>
            </a:pPr>
            <a:endParaRPr lang="ru-RU" sz="2600" i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Picture background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11222"/>
          </a:xfrm>
        </p:spPr>
        <p:txBody>
          <a:bodyPr>
            <a:noAutofit/>
          </a:bodyPr>
          <a:lstStyle/>
          <a:p>
            <a:r>
              <a:rPr lang="ru-RU" sz="1400" b="1" u="sng" dirty="0" smtClean="0">
                <a:latin typeface="Times New Roman" pitchFamily="18" charset="0"/>
                <a:cs typeface="Times New Roman" pitchFamily="18" charset="0"/>
              </a:rPr>
              <a:t>ПОСТАНОВЛЕНИЕ МИНИСТЕРСТВА ОБРАЗОВАНИЯ РЕСПУБЛИКИ БЕЛАРУСЬ 20 сентября 2022 г. № 328 О социально-педагогической поддержке обучающихся и оказании им психологической помощи</a:t>
            </a:r>
            <a:endParaRPr lang="ru-RU" sz="1400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000" i="1" u="sng" dirty="0" smtClean="0">
                <a:latin typeface="Times New Roman" pitchFamily="18" charset="0"/>
                <a:cs typeface="Times New Roman" pitchFamily="18" charset="0"/>
              </a:rPr>
              <a:t>Документация специалистов включает: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планы работы на полугодие (учебную четверть);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графики работы;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социально-педагогическую характеристику учреждения образования;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материалы по организации социально-педагогической поддержки обучающихся и оказанию им психологической помощи;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отчеты о работе специалистов за год;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журнал учета консультаций педагога-психолога;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журнал учета консультаций педагога социального;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номенклатуру дел.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Picture background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C:\Users\Windows\Desktop\11111111111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00232" y="142852"/>
            <a:ext cx="5286412" cy="2502951"/>
          </a:xfrm>
          <a:prstGeom prst="rect">
            <a:avLst/>
          </a:prstGeom>
          <a:noFill/>
        </p:spPr>
      </p:pic>
      <p:pic>
        <p:nvPicPr>
          <p:cNvPr id="1027" name="Picture 3" descr="C:\Users\Windows\Desktop\22222222.png"/>
          <p:cNvPicPr>
            <a:picLocks noGrp="1" noChangeAspect="1" noChangeArrowheads="1"/>
          </p:cNvPicPr>
          <p:nvPr>
            <p:ph idx="1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2071670" y="2714620"/>
            <a:ext cx="5214974" cy="39477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Picture background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758138" cy="725470"/>
          </a:xfrm>
        </p:spPr>
        <p:txBody>
          <a:bodyPr>
            <a:noAutofit/>
          </a:bodyPr>
          <a:lstStyle/>
          <a:p>
            <a:r>
              <a:rPr lang="ru-RU" sz="1400" b="1" u="sng" dirty="0" smtClean="0">
                <a:latin typeface="Times New Roman" pitchFamily="18" charset="0"/>
                <a:cs typeface="Times New Roman" pitchFamily="18" charset="0"/>
              </a:rPr>
              <a:t>ПОСТАНОВЛЕНИЕ МИНИСТЕРСТВА ОБРАЗОВАНИЯ РЕСПУБЛИКИ БЕЛАРУСЬ 20 сентября 2022 г. № 328 О социально-педагогической поддержке обучающихся и оказании им психологической помощи</a:t>
            </a:r>
            <a:endParaRPr lang="ru-RU" sz="1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071546"/>
            <a:ext cx="8786874" cy="5572164"/>
          </a:xfrm>
        </p:spPr>
        <p:txBody>
          <a:bodyPr>
            <a:normAutofit fontScale="32500" lnSpcReduction="20000"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ru-RU" sz="4300" dirty="0" smtClean="0">
                <a:latin typeface="Times New Roman" pitchFamily="18" charset="0"/>
                <a:cs typeface="Times New Roman" pitchFamily="18" charset="0"/>
              </a:rPr>
              <a:t>Социально-педагогическая </a:t>
            </a:r>
            <a:r>
              <a:rPr lang="ru-RU" sz="4300" dirty="0">
                <a:latin typeface="Times New Roman" pitchFamily="18" charset="0"/>
                <a:cs typeface="Times New Roman" pitchFamily="18" charset="0"/>
              </a:rPr>
              <a:t>поддержка учащихся и оказание им психологической помощи в УОСО осуществляется на основании </a:t>
            </a:r>
            <a:r>
              <a:rPr lang="ru-RU" sz="4300" i="1" dirty="0">
                <a:latin typeface="Times New Roman" pitchFamily="18" charset="0"/>
                <a:cs typeface="Times New Roman" pitchFamily="18" charset="0"/>
              </a:rPr>
              <a:t>плана работы СППС УОСО</a:t>
            </a:r>
            <a:r>
              <a:rPr lang="ru-RU" sz="4300" dirty="0">
                <a:latin typeface="Times New Roman" pitchFamily="18" charset="0"/>
                <a:cs typeface="Times New Roman" pitchFamily="18" charset="0"/>
              </a:rPr>
              <a:t> на год, который является разделом плана воспитательной работы УОСО (например, раздел «Обеспечение социально-педагогической поддержки учащихся и оказания им психологической помощи»). </a:t>
            </a:r>
            <a:endParaRPr lang="ru-RU" sz="43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43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4300" i="1" dirty="0" smtClean="0">
                <a:latin typeface="Times New Roman" pitchFamily="18" charset="0"/>
                <a:cs typeface="Times New Roman" pitchFamily="18" charset="0"/>
              </a:rPr>
              <a:t>		Согласно рекомендациям по составлению годового планирования деятельности учреждений образования (было размещено на сайте АПО в 2019):</a:t>
            </a:r>
          </a:p>
          <a:p>
            <a:pPr>
              <a:buNone/>
            </a:pPr>
            <a:r>
              <a:rPr lang="ru-RU" sz="4300" i="1" dirty="0" smtClean="0">
                <a:latin typeface="Times New Roman" pitchFamily="18" charset="0"/>
                <a:cs typeface="Times New Roman" pitchFamily="18" charset="0"/>
              </a:rPr>
              <a:t>		-разработка проекта плана должна быть осуществлена к середине июня, а проект плана после коллективного обсуждения и внесения корректив в августе выносится на рассмотрение совета учреждения</a:t>
            </a:r>
          </a:p>
          <a:p>
            <a:pPr>
              <a:buNone/>
            </a:pPr>
            <a:r>
              <a:rPr lang="ru-RU" sz="4300" i="1" dirty="0" smtClean="0">
                <a:latin typeface="Times New Roman" pitchFamily="18" charset="0"/>
                <a:cs typeface="Times New Roman" pitchFamily="18" charset="0"/>
              </a:rPr>
              <a:t>		- Раздел 5. Обеспечение социально-педагогической поддержки и психологической помощи. Выявление детей, нуждающимися в государственной помощи и защите; социально-педагогическая и психологическая диагностика; социально-педагогическая, психологическая и правовая помощь детям, находящимся в социально опасном положении; социальный </a:t>
            </a:r>
            <a:r>
              <a:rPr lang="ru-RU" sz="4300" i="1" dirty="0" err="1" smtClean="0">
                <a:latin typeface="Times New Roman" pitchFamily="18" charset="0"/>
                <a:cs typeface="Times New Roman" pitchFamily="18" charset="0"/>
              </a:rPr>
              <a:t>патранат</a:t>
            </a:r>
            <a:r>
              <a:rPr lang="ru-RU" sz="4300" i="1" dirty="0" smtClean="0">
                <a:latin typeface="Times New Roman" pitchFamily="18" charset="0"/>
                <a:cs typeface="Times New Roman" pitchFamily="18" charset="0"/>
              </a:rPr>
              <a:t> детей; охрана здоровья учащихся; меры социальной защиты учащихся (примерная структура)</a:t>
            </a:r>
          </a:p>
          <a:p>
            <a:pPr>
              <a:buNone/>
            </a:pPr>
            <a:endParaRPr lang="ru-RU" sz="43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4300" dirty="0" smtClean="0">
                <a:latin typeface="Times New Roman" pitchFamily="18" charset="0"/>
                <a:cs typeface="Times New Roman" pitchFamily="18" charset="0"/>
              </a:rPr>
              <a:t>		Вид </a:t>
            </a:r>
            <a:r>
              <a:rPr lang="ru-RU" sz="4300" dirty="0">
                <a:latin typeface="Times New Roman" pitchFamily="18" charset="0"/>
                <a:cs typeface="Times New Roman" pitchFamily="18" charset="0"/>
              </a:rPr>
              <a:t>текущего планирования, с учетом сложившихся в учреждении подходов к планированию и специфики функционирования УОСО, определяется в Положении об СППС (на четверть, полугодие</a:t>
            </a:r>
            <a:r>
              <a:rPr lang="ru-RU" sz="4300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>
              <a:buNone/>
            </a:pPr>
            <a:r>
              <a:rPr lang="ru-RU" sz="4300" dirty="0" smtClean="0">
                <a:latin typeface="Times New Roman" pitchFamily="18" charset="0"/>
                <a:cs typeface="Times New Roman" pitchFamily="18" charset="0"/>
              </a:rPr>
              <a:t>		В </a:t>
            </a:r>
            <a:r>
              <a:rPr lang="ru-RU" sz="4300" dirty="0">
                <a:latin typeface="Times New Roman" pitchFamily="18" charset="0"/>
                <a:cs typeface="Times New Roman" pitchFamily="18" charset="0"/>
              </a:rPr>
              <a:t>плане работы специалистов СППС детализируются и уточняются по дате ранее запланированные мероприятия в плане работы СППС УОСО на год, а также включаются мероприятия, диктуемые актуальной ситуацией.</a:t>
            </a:r>
          </a:p>
          <a:p>
            <a:pPr>
              <a:buNone/>
            </a:pPr>
            <a:endParaRPr lang="ru-RU" sz="43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4300" dirty="0" smtClean="0">
                <a:latin typeface="Times New Roman" pitchFamily="18" charset="0"/>
                <a:cs typeface="Times New Roman" pitchFamily="18" charset="0"/>
              </a:rPr>
              <a:t>		Должны совпадать мероприятия, которые прописаны в годовом плане школы, в плане специалиста на полугодие и мероприятия месячников (декад)</a:t>
            </a:r>
            <a:endParaRPr lang="ru-RU" sz="43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4300" dirty="0" smtClean="0">
                <a:latin typeface="Times New Roman" pitchFamily="18" charset="0"/>
                <a:cs typeface="Times New Roman" pitchFamily="18" charset="0"/>
              </a:rPr>
              <a:t>		В плане специалиста должны прослеживаться конкретные сроки и предусматривается отметка об выполнен</a:t>
            </a:r>
            <a:r>
              <a:rPr lang="ru-RU" sz="4300" dirty="0" smtClean="0"/>
              <a:t>ии</a:t>
            </a:r>
          </a:p>
          <a:p>
            <a:pPr>
              <a:buNone/>
            </a:pPr>
            <a:endParaRPr lang="ru-RU" sz="4300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Picture background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85860"/>
          </a:xfrm>
        </p:spPr>
        <p:txBody>
          <a:bodyPr>
            <a:normAutofit/>
          </a:bodyPr>
          <a:lstStyle/>
          <a:p>
            <a:r>
              <a:rPr lang="ru-RU" sz="1600" u="sng" dirty="0" smtClean="0">
                <a:latin typeface="Times New Roman" pitchFamily="18" charset="0"/>
                <a:cs typeface="Times New Roman" pitchFamily="18" charset="0"/>
              </a:rPr>
              <a:t>Методические рекомендации</a:t>
            </a:r>
            <a:br>
              <a:rPr lang="ru-RU" sz="1600" u="sng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u="sng" dirty="0" smtClean="0">
                <a:latin typeface="Times New Roman" pitchFamily="18" charset="0"/>
                <a:cs typeface="Times New Roman" pitchFamily="18" charset="0"/>
              </a:rPr>
              <a:t>к августовским совещаниям педагогов области</a:t>
            </a:r>
            <a:br>
              <a:rPr lang="ru-RU" sz="1600" u="sng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u="sng" dirty="0" smtClean="0">
                <a:latin typeface="Times New Roman" pitchFamily="18" charset="0"/>
                <a:cs typeface="Times New Roman" pitchFamily="18" charset="0"/>
              </a:rPr>
              <a:t>по организации идеологической, воспитательной и социальной работы</a:t>
            </a:r>
            <a:br>
              <a:rPr lang="ru-RU" sz="1600" u="sng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u="sng" dirty="0" smtClean="0">
                <a:latin typeface="Times New Roman" pitchFamily="18" charset="0"/>
                <a:cs typeface="Times New Roman" pitchFamily="18" charset="0"/>
              </a:rPr>
              <a:t>в учреждениях общего среднего образования (2024)</a:t>
            </a:r>
            <a:endParaRPr lang="ru-RU" sz="1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5214974"/>
          </a:xfrm>
        </p:spPr>
        <p:txBody>
          <a:bodyPr>
            <a:normAutofit fontScale="32500" lnSpcReduction="20000"/>
          </a:bodyPr>
          <a:lstStyle/>
          <a:p>
            <a:pPr>
              <a:buNone/>
            </a:pPr>
            <a:r>
              <a:rPr lang="ru-RU" sz="4900" b="1" i="1" dirty="0" smtClean="0">
                <a:latin typeface="Times New Roman" pitchFamily="18" charset="0"/>
                <a:cs typeface="Times New Roman" pitchFamily="18" charset="0"/>
              </a:rPr>
              <a:t>Структура плана включает в себя:</a:t>
            </a:r>
            <a:endParaRPr lang="ru-RU" sz="49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4900" dirty="0" smtClean="0">
                <a:latin typeface="Times New Roman" pitchFamily="18" charset="0"/>
                <a:cs typeface="Times New Roman" pitchFamily="18" charset="0"/>
              </a:rPr>
              <a:t>		Титульный лист соответствующего образца с грифом утверждения директора учреждения образования.</a:t>
            </a:r>
          </a:p>
          <a:p>
            <a:pPr>
              <a:buNone/>
            </a:pPr>
            <a:r>
              <a:rPr lang="ru-RU" sz="4900" dirty="0" smtClean="0">
                <a:latin typeface="Times New Roman" pitchFamily="18" charset="0"/>
                <a:cs typeface="Times New Roman" pitchFamily="18" charset="0"/>
              </a:rPr>
              <a:t>		Цель - краткая позитивная формулировка желаемого конечного результата, который должен быть получен, если задачи будут успешно реализованы.</a:t>
            </a:r>
          </a:p>
          <a:p>
            <a:pPr>
              <a:buNone/>
            </a:pPr>
            <a:r>
              <a:rPr lang="ru-RU" sz="4900" dirty="0" smtClean="0">
                <a:latin typeface="Times New Roman" pitchFamily="18" charset="0"/>
                <a:cs typeface="Times New Roman" pitchFamily="18" charset="0"/>
              </a:rPr>
              <a:t>		Задачи - пути реализации цели.</a:t>
            </a:r>
          </a:p>
          <a:p>
            <a:pPr>
              <a:buNone/>
            </a:pPr>
            <a:r>
              <a:rPr lang="ru-RU" sz="4900" dirty="0" smtClean="0">
                <a:latin typeface="Times New Roman" pitchFamily="18" charset="0"/>
                <a:cs typeface="Times New Roman" pitchFamily="18" charset="0"/>
              </a:rPr>
              <a:t>		Основная часть плана содержит описание основных направлений деятельности, перечень мероприятий, формы их проведения, сроки исполнения, категорию участников. </a:t>
            </a:r>
          </a:p>
          <a:p>
            <a:pPr>
              <a:buNone/>
            </a:pPr>
            <a:r>
              <a:rPr lang="ru-RU" sz="4900" dirty="0" smtClean="0">
                <a:latin typeface="Times New Roman" pitchFamily="18" charset="0"/>
                <a:cs typeface="Times New Roman" pitchFamily="18" charset="0"/>
              </a:rPr>
              <a:t>		Установленной формы плана работы педагога-психолога нет. Предлагаем образцы планов работы, из которых специалист может выбрать удобную для него форму.</a:t>
            </a:r>
          </a:p>
          <a:p>
            <a:pPr>
              <a:buNone/>
            </a:pPr>
            <a:endParaRPr lang="ru-RU" sz="49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4900" dirty="0" smtClean="0">
                <a:latin typeface="Times New Roman" pitchFamily="18" charset="0"/>
                <a:cs typeface="Times New Roman" pitchFamily="18" charset="0"/>
              </a:rPr>
              <a:t>		В данном документе размещены образы планов и журналов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	</a:t>
            </a:r>
          </a:p>
          <a:p>
            <a:pPr>
              <a:buNone/>
            </a:pPr>
            <a:endParaRPr lang="ru-RU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ru-RU" sz="3700" i="1" dirty="0" smtClean="0">
                <a:latin typeface="Times New Roman" pitchFamily="18" charset="0"/>
                <a:cs typeface="Times New Roman" pitchFamily="18" charset="0"/>
              </a:rPr>
              <a:t>Сайт ГОИРО    «Воспитательная и социальная работа»      Методический блок «Идеологическая и воспитательная работа»    Методические рекомендации к августовским совещаниям педагогов области (2024/2025 учебный год).</a:t>
            </a:r>
          </a:p>
          <a:p>
            <a:pPr>
              <a:buNone/>
            </a:pPr>
            <a:r>
              <a:rPr lang="ru-RU" sz="3700" i="1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Picture background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1600" b="1" u="sng" dirty="0">
                <a:latin typeface="Times New Roman" pitchFamily="18" charset="0"/>
                <a:cs typeface="Times New Roman" pitchFamily="18" charset="0"/>
              </a:rPr>
              <a:t>Инструктивно-методическое письмо</a:t>
            </a:r>
            <a:br>
              <a:rPr lang="ru-RU" sz="1600" b="1" u="sng" dirty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u="sng" dirty="0">
                <a:latin typeface="Times New Roman" pitchFamily="18" charset="0"/>
                <a:cs typeface="Times New Roman" pitchFamily="18" charset="0"/>
              </a:rPr>
              <a:t>«Особенности организации социальной, воспитательной и идеологической работы в учреждениях общего среднего образования </a:t>
            </a:r>
            <a:br>
              <a:rPr lang="ru-RU" sz="1600" b="1" u="sng" dirty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u="sng" dirty="0">
                <a:latin typeface="Times New Roman" pitchFamily="18" charset="0"/>
                <a:cs typeface="Times New Roman" pitchFamily="18" charset="0"/>
              </a:rPr>
              <a:t>в 2022/2023учебном году</a:t>
            </a:r>
            <a:r>
              <a:rPr lang="ru-RU" sz="1600" b="1" u="sng" dirty="0" smtClean="0">
                <a:latin typeface="Times New Roman" pitchFamily="18" charset="0"/>
                <a:cs typeface="Times New Roman" pitchFamily="18" charset="0"/>
              </a:rPr>
              <a:t>» (далее – ИМП)</a:t>
            </a:r>
            <a:r>
              <a:rPr lang="ru-RU" sz="2000" dirty="0"/>
              <a:t/>
            </a:r>
            <a:br>
              <a:rPr lang="ru-RU" sz="2000" dirty="0"/>
            </a:b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840303"/>
          </a:xfrm>
        </p:spPr>
        <p:txBody>
          <a:bodyPr>
            <a:normAutofit lnSpcReduction="10000"/>
          </a:bodyPr>
          <a:lstStyle/>
          <a:p>
            <a:pPr algn="r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Приложение3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ctr">
              <a:buNone/>
            </a:pPr>
            <a:r>
              <a:rPr lang="ru-RU" sz="2000" u="sng" dirty="0">
                <a:latin typeface="Times New Roman" pitchFamily="18" charset="0"/>
                <a:cs typeface="Times New Roman" pitchFamily="18" charset="0"/>
              </a:rPr>
              <a:t>Методические рекомендации </a:t>
            </a:r>
            <a:r>
              <a:rPr lang="ru-RU" sz="2000" u="sng" dirty="0" smtClean="0"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sz="2000" u="sng" dirty="0">
                <a:latin typeface="Times New Roman" pitchFamily="18" charset="0"/>
                <a:cs typeface="Times New Roman" pitchFamily="18" charset="0"/>
              </a:rPr>
              <a:t>обеспечению социально-педагогической поддержки учащихся и оказанию им психологической помощи </a:t>
            </a:r>
          </a:p>
          <a:p>
            <a:pPr algn="ctr">
              <a:buNone/>
            </a:pPr>
            <a:r>
              <a:rPr lang="ru-RU" sz="2000" u="sng" dirty="0">
                <a:latin typeface="Times New Roman" pitchFamily="18" charset="0"/>
                <a:cs typeface="Times New Roman" pitchFamily="18" charset="0"/>
              </a:rPr>
              <a:t>в учреждениях общего среднего образования</a:t>
            </a: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		</a:t>
            </a:r>
          </a:p>
          <a:p>
            <a:pPr algn="just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		Планирование деятельности по социально-педагогической поддержке учащихся и оказанию им психологической помощи на очередной учебный год начинается с анализа работы в предыдущем учебном году, анализа справок и представлений…</a:t>
            </a:r>
          </a:p>
          <a:p>
            <a:pPr algn="just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	В аналитическом отчете о работе СППС УОСО за год отражаются качественные и количественные показатели по всем направлениям деятельности в соответствии с планом работы СППС УОСО на год. </a:t>
            </a:r>
          </a:p>
          <a:p>
            <a:pPr algn="just">
              <a:buNone/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Необходимо также отразить плюсы и минусы в проделанной работе, и на их основании поставить задачи на следующий год.</a:t>
            </a:r>
            <a:endParaRPr lang="ru-RU" sz="18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Picture background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9718"/>
          </a:xfrm>
        </p:spPr>
        <p:txBody>
          <a:bodyPr>
            <a:normAutofit fontScale="90000"/>
          </a:bodyPr>
          <a:lstStyle/>
          <a:p>
            <a:r>
              <a:rPr lang="ru-RU" sz="1600" u="sng" dirty="0" smtClean="0">
                <a:latin typeface="Times New Roman" pitchFamily="18" charset="0"/>
                <a:cs typeface="Times New Roman" pitchFamily="18" charset="0"/>
              </a:rPr>
              <a:t>Методические рекомендации по обеспечению социально-педагогической поддержки учащихся и оказанию им психологической помощи </a:t>
            </a:r>
            <a:br>
              <a:rPr lang="ru-RU" sz="1600" u="sng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u="sng" dirty="0" smtClean="0">
                <a:latin typeface="Times New Roman" pitchFamily="18" charset="0"/>
                <a:cs typeface="Times New Roman" pitchFamily="18" charset="0"/>
              </a:rPr>
              <a:t>в учреждениях общего среднего образования</a:t>
            </a:r>
            <a:br>
              <a:rPr lang="ru-RU" sz="1600" u="sng" dirty="0" smtClean="0">
                <a:latin typeface="Times New Roman" pitchFamily="18" charset="0"/>
                <a:cs typeface="Times New Roman" pitchFamily="18" charset="0"/>
              </a:rPr>
            </a:br>
            <a:endParaRPr lang="ru-RU" sz="1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340369"/>
          </a:xfrm>
        </p:spPr>
        <p:txBody>
          <a:bodyPr>
            <a:normAutofit fontScale="77500" lnSpcReduction="20000"/>
          </a:bodyPr>
          <a:lstStyle/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	Планируемые мероприятия вносятся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 планы работы специалистов СПСС по направлениям, видам деятельности с указанием сроков их выполнения. 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	Согласно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статье 5 Закона Республики Беларусь «Об оказании психологической помощи» к видам психологической помощи относятся: психологическое консультирование, психологическая коррекция, психологическая профилактика, психологическое просвещение. 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	Психологическая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диагностика согласно части 2 ст. 5 указанного закона является составной частью любого вида психологической помощи, следовательно, мероприятия по психологической диагностике вносятся в план работы по соответствующему направлению, виду психологической помощи.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1769</TotalTime>
  <Words>512</Words>
  <Application>Microsoft Office PowerPoint</Application>
  <PresentationFormat>Экран (4:3)</PresentationFormat>
  <Paragraphs>175</Paragraphs>
  <Slides>28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29" baseType="lpstr">
      <vt:lpstr>Тема Office</vt:lpstr>
      <vt:lpstr>Обеспечение социально-педагогической поддержки учащихся и оказание им психологической помощи  в учреждениях образования</vt:lpstr>
      <vt:lpstr>Слайд 2</vt:lpstr>
      <vt:lpstr>ПОСТАНОВЛЕНИЕ МИНИСТЕРСТВА ОБРАЗОВАНИЯ РЕСПУБЛИКИ БЕЛАРУСЬ 20 сентября 2022 г. № 328 О социально-педагогической поддержке обучающихся и оказании им психологической помощи </vt:lpstr>
      <vt:lpstr>ПОСТАНОВЛЕНИЕ МИНИСТЕРСТВА ОБРАЗОВАНИЯ РЕСПУБЛИКИ БЕЛАРУСЬ 20 сентября 2022 г. № 328 О социально-педагогической поддержке обучающихся и оказании им психологической помощи</vt:lpstr>
      <vt:lpstr>Слайд 5</vt:lpstr>
      <vt:lpstr>ПОСТАНОВЛЕНИЕ МИНИСТЕРСТВА ОБРАЗОВАНИЯ РЕСПУБЛИКИ БЕЛАРУСЬ 20 сентября 2022 г. № 328 О социально-педагогической поддержке обучающихся и оказании им психологической помощи</vt:lpstr>
      <vt:lpstr>Методические рекомендации к августовским совещаниям педагогов области по организации идеологической, воспитательной и социальной работы в учреждениях общего среднего образования (2024)</vt:lpstr>
      <vt:lpstr>Инструктивно-методическое письмо «Особенности организации социальной, воспитательной и идеологической работы в учреждениях общего среднего образования  в 2022/2023учебном году» (далее – ИМП) </vt:lpstr>
      <vt:lpstr>Методические рекомендации по обеспечению социально-педагогической поддержки учащихся и оказанию им психологической помощи  в учреждениях общего среднего образования </vt:lpstr>
      <vt:lpstr>  Методические рекомендации по обеспечению социально-педагогической поддержки учащихся и оказанию им психологической помощи  в учреждениях общего среднего образования </vt:lpstr>
      <vt:lpstr>   Методические рекомендации по обеспечению социально-педагогической поддержки учащихся и оказанию им психологической помощи  в учреждениях общего среднего образования </vt:lpstr>
      <vt:lpstr>Методические рекомендации по обеспечению социально-педагогической поддержки учащихся и оказанию им психологической помощи  в учреждениях общего среднего образования</vt:lpstr>
      <vt:lpstr>Методические рекомендации к августовским совещаниям педагогов области по организации идеологической, воспитательной и социальной работы в учреждениях общего среднего образования (2024) </vt:lpstr>
      <vt:lpstr>Методические рекомендации к августовским совещаниям педагогов области по организации идеологической, воспитательной и социальной работы в учреждениях общего среднего образования (2024)</vt:lpstr>
      <vt:lpstr>Диагностика, направленная на выявление подростков, склонных к совершению аутоагрессивных и суицидальных действий </vt:lpstr>
      <vt:lpstr> Диагностика в рамках изучения процесса адаптации учащихся (1, 5, 10 классы и вновь сформированных классных коллективов) на начало учебного года; 1класс  </vt:lpstr>
      <vt:lpstr>Слайд 17</vt:lpstr>
      <vt:lpstr>Слайд 18</vt:lpstr>
      <vt:lpstr>Адаптация 5-х классов</vt:lpstr>
      <vt:lpstr>Слайд 20</vt:lpstr>
      <vt:lpstr>Психосоциальное анкетирование обучающихся 11-18 лет на предмет употребления алкоголя, наркотических и психотропных веществ и их аналогов (до 1 ноября) </vt:lpstr>
      <vt:lpstr>Слайд 22</vt:lpstr>
      <vt:lpstr>Изучение профессиональных намерений, склонностей, интересов старшеклассников </vt:lpstr>
      <vt:lpstr>Анкетирование учащихся на предмет насилия (дети, признанные находящимися в социально опасном положении; семьи, где дети воспитываются биологически не родными родителями) </vt:lpstr>
      <vt:lpstr>Изучение психологического климата в классных коллективах </vt:lpstr>
      <vt:lpstr>Диагностика уровня предэкзаменационной тревожности учащихся 9-х, 11-х классов. </vt:lpstr>
      <vt:lpstr>Слайд 27</vt:lpstr>
      <vt:lpstr>Обеспечение социально-педагогической поддержки учащихся и оказание им психологической помощи  в учреждениях образования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Windows</dc:creator>
  <cp:lastModifiedBy>Windows</cp:lastModifiedBy>
  <cp:revision>170</cp:revision>
  <dcterms:created xsi:type="dcterms:W3CDTF">2024-12-13T07:41:52Z</dcterms:created>
  <dcterms:modified xsi:type="dcterms:W3CDTF">2024-12-21T05:41:40Z</dcterms:modified>
</cp:coreProperties>
</file>