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5" r:id="rId4"/>
    <p:sldId id="257" r:id="rId5"/>
    <p:sldId id="286" r:id="rId6"/>
    <p:sldId id="258" r:id="rId7"/>
    <p:sldId id="287" r:id="rId8"/>
    <p:sldId id="259" r:id="rId9"/>
    <p:sldId id="260" r:id="rId10"/>
    <p:sldId id="261" r:id="rId11"/>
    <p:sldId id="262" r:id="rId12"/>
    <p:sldId id="263" r:id="rId13"/>
    <p:sldId id="267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2" r:id="rId22"/>
    <p:sldId id="282" r:id="rId23"/>
    <p:sldId id="273" r:id="rId24"/>
    <p:sldId id="279" r:id="rId25"/>
    <p:sldId id="280" r:id="rId26"/>
    <p:sldId id="281" r:id="rId27"/>
    <p:sldId id="289" r:id="rId28"/>
    <p:sldId id="29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2A97-ECB5-4F83-834E-4654A4A2E29A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DA384-5DFB-4AC0-A4F0-E77156E96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adu.by/images/2023/soc/Postanovlenie_Nacionalnyj_plan_dejstvij.docx" TargetMode="External"/><Relationship Id="rId13" Type="http://schemas.openxmlformats.org/officeDocument/2006/relationships/hyperlink" Target="https://adu.by/images/2023/soc/Postanovlenie_O_Priznanii_detej.doc" TargetMode="External"/><Relationship Id="rId18" Type="http://schemas.openxmlformats.org/officeDocument/2006/relationships/hyperlink" Target="https://vospitanie.adu.by/images/2024/08/imp-vospit-rabota-2024-2025.pdf" TargetMode="External"/><Relationship Id="rId3" Type="http://schemas.openxmlformats.org/officeDocument/2006/relationships/hyperlink" Target="https://adu.by/images/2023/soc/Zakon_RB_184_Ob_okazanii_psih_pomoshchi.docx" TargetMode="External"/><Relationship Id="rId7" Type="http://schemas.openxmlformats.org/officeDocument/2006/relationships/hyperlink" Target="https://adu.by/images/2023/soc/Postanovlenie_psiholog_pomosch.docx" TargetMode="External"/><Relationship Id="rId12" Type="http://schemas.openxmlformats.org/officeDocument/2006/relationships/hyperlink" Target="https://adu.by/images/2023/soc/Post_961.doc" TargetMode="External"/><Relationship Id="rId17" Type="http://schemas.openxmlformats.org/officeDocument/2006/relationships/hyperlink" Target="https://adu.by/images/2023/soc/Post_MO__14.doc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adu.by/images/2023/soc/Post_MZ_MO_MVD-25012019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u.by/images/2023/soc/post-MO-RB-328-2022.pdf" TargetMode="External"/><Relationship Id="rId11" Type="http://schemas.openxmlformats.org/officeDocument/2006/relationships/hyperlink" Target="https://adu.by/images/2023/soc/post-min-obr-tir-shtaty-soc-ped.docx" TargetMode="External"/><Relationship Id="rId5" Type="http://schemas.openxmlformats.org/officeDocument/2006/relationships/hyperlink" Target="https://adu.by/images/2023/soc/zakon-RB-200-prof-beznadzornosti.docx" TargetMode="External"/><Relationship Id="rId15" Type="http://schemas.openxmlformats.org/officeDocument/2006/relationships/hyperlink" Target="https://adu.by/images/2023/soc/post-104-402-272-2022.pdf" TargetMode="External"/><Relationship Id="rId10" Type="http://schemas.openxmlformats.org/officeDocument/2006/relationships/hyperlink" Target="https://adu.by/images/2023/soc/Postanovlenie_ob_izmenenii_Polozeniya_o_sovete.docx" TargetMode="External"/><Relationship Id="rId19" Type="http://schemas.openxmlformats.org/officeDocument/2006/relationships/hyperlink" Target="https://adu.by/images/2024/11/O-vnesenii-dopolnenij-v-IMP.pdf" TargetMode="External"/><Relationship Id="rId4" Type="http://schemas.openxmlformats.org/officeDocument/2006/relationships/hyperlink" Target="https://adu.by/images/2023/soc/Decret_18.docx" TargetMode="External"/><Relationship Id="rId9" Type="http://schemas.openxmlformats.org/officeDocument/2006/relationships/hyperlink" Target="https://adu.by/images/2023/soc/Postanovlenie_ob_izmenenii_Polozheniya.docx" TargetMode="External"/><Relationship Id="rId14" Type="http://schemas.openxmlformats.org/officeDocument/2006/relationships/hyperlink" Target="https://adu.by/images/2023/soc/Postanovlenie_Sovmin_30082021__493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rofitest.ripo.by/public/ma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Обеспечение социально-педагогической поддержки учащихся и оказание им психологической помощи 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учреждениях 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7129490" cy="1928826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Подготовил: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педагог-психолог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ГУО «Средняя школа №1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г.Калинковичи»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Лаевская В.В.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обеспечению социально-педагогической поддержки учащихся и оказанию им психологической помощи 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Учет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первичных обращений к специалистам СППС также ведется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журнале учета консультаций участников образовательного процесса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данном журнале фиксируются: фамилия, имя, отчество обратившегося или шифр (код) в случае анонимного обращения, тема консультации; в отдельной графе, при необходимости, помечаются дальнейшие планируемые действия специалиста (например, «пригласить кого-либо на беседу, дать рекомендации педагогическим работникам» 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или рекомендованные обратившемуся действия, согласие или отказ с рекомендациями специалиста. 	Записи в журнале ведутся в хронологическом порядке.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обеспечению социально-педагогической поддержки учащихся и оказанию им психологической помощи 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Графики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 педагога социального и педагога-психолога, утвержденные руководителем учреждения образования, размещаются при входе в рабочие кабинеты специалистов, на тематическом стенде, сайте УОСО и др., могут корректироваться в течение учебного года по согласованию с администрацией и специалистами.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графиках работы указывается время проведения специалистами СППС индивидуальных консультаций, которое должно быть выбрано с учетом запросов участников образовательного процесса и обеспечения возможности обращения к специалисту в вечернее время, в шестой школьный день (субботу).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обеспечению социально-педагогической поддержки учащихся и оказанию им психологической помощи 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запланированные мероприятия по социально-педагогической поддержке учащихся и оказанию им психологической помощи рекомендуется обязательно фиксировать в </a:t>
            </a:r>
            <a:r>
              <a:rPr lang="ru-RU" sz="4500" i="1" dirty="0">
                <a:latin typeface="Times New Roman" pitchFamily="18" charset="0"/>
                <a:cs typeface="Times New Roman" pitchFamily="18" charset="0"/>
              </a:rPr>
              <a:t>журналах учета видов работы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, которые ведутся в свободной форме, так как их структура и содержание не регламентированы, определяются актуальными потребностями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специалиста. Следует помнить, что ведение такого рода журналов педагогом-психологом, попадают под действие закона РБ «Об оказании психологической помощи».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		К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необходимой документации специалиста СППС относится так называемая </a:t>
            </a:r>
            <a:r>
              <a:rPr lang="ru-RU" sz="4500" i="1" dirty="0">
                <a:latin typeface="Times New Roman" pitchFamily="18" charset="0"/>
                <a:cs typeface="Times New Roman" pitchFamily="18" charset="0"/>
              </a:rPr>
              <a:t>рабочая документация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, обеспечивающая и отражающая содержательную и процессуальную стороны его профессиональной деятельности в соответствии с ее видом (консультирование, коррекция, профилактика, просвещение, а также диагностика как составная часть любого вида социально-педагогической поддержки учащихся и оказания им психологической помощи). </a:t>
            </a: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		Обращаем внимание, что документация педагога социального и педагога-психолога предназначена только для служебного пользования.  Выписки из нее оформляются в соответствии с требованиями Закона Республики Беларусь от 18.07.2011 г. № 300-З «Об обращениях граждан и юридических лиц», на основании подпункта 1.5 пункта 1 статьи 33 Кодекса Республики Беларусь об образовании, а также статьи 15 Закона Республики Беларусь от 01.07.2010 г. № 153-З «Об оказании психологической помощи»ИМП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к августовским совещаниям педагогов области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по организации идеологической, воспитательной и социальной работы</a:t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 (2024)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Сайт ГОИРО    «Воспитательная и социальная работа»      Методический блок «Идеологическая и воспитательная работа»    Методические рекомендации к августовским совещаниям педагогов области (2024/2025 учебный год).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/>
              <a:t>	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Одним из условий оказания психологической помощи согласно части 1 статьи 18 закона Республики Беларусь от 01.07.2010 № 153-З «Об оказании психологической помощи» (в соответствии законом Республики Беларусь 30 июня 2022 г. № 184-З об изменении Закона Республики Беларусь «Об оказании психологической помощи») является согласие гражданина на оказание психологической помощи. В этой связи целесообразно предусмотреть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получение согласия на оказание психологической помощи при приеме (зачислении) ребенка в учебное заведение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Согласие берется один раз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(приложение 5).</a:t>
            </a:r>
          </a:p>
          <a:p>
            <a:pPr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/>
              <a:t>	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ребования по планированию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документированию деятельности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педагога социального аналогичны требованиям к планированию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документированию деятельности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педагога-психолога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за исключением специальной документации.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43174" y="1285860"/>
            <a:ext cx="1428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286512" y="1357298"/>
            <a:ext cx="1428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14876" y="1571612"/>
            <a:ext cx="1428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к августовским совещаниям педагогов области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по организации идеологической, воспитательной и социальной работы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 (2024)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50070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 плане педагога-психолога должен быть отражен обязательный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диагностический минимум: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диагностика, направленная на выявление подростков, склонных к совершению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аутоагрессивных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и суицидальных действий;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диагностика в рамках изучения процесса адаптации учащихся (1, 5, 10 классы и вновь сформированных классных коллективов) на начало учебного года;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психосоциальное анкетирование обучающихся 11-18 лет на предмет употребления алкоголя, наркотических и психотропных веществ и их аналогов (до 1 ноября);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изучение профессиональных намерений, склонностей, интересов старшеклассников;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анкетирование учащихся на предмет насилия (дети, признанные находящимися в социально опасном положении; семьи, где дети воспитываются биологически не родными родителями);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изучение психологического климата в классных коллективах;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диагностика уровня предэкзаменационной тревожности учащихся 9-х, 11-х классов.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Диагностика, направленная на выявление подростков, склонных к совершению </a:t>
            </a:r>
            <a:r>
              <a:rPr lang="ru-RU" sz="2200" b="1" u="sng" dirty="0" err="1" smtClean="0">
                <a:latin typeface="Times New Roman" pitchFamily="18" charset="0"/>
                <a:cs typeface="Times New Roman" pitchFamily="18" charset="0"/>
              </a:rPr>
              <a:t>аутоагрессивных</a:t>
            </a: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 и суицидальных действий</a:t>
            </a:r>
            <a:r>
              <a:rPr lang="ru-RU" u="sng" dirty="0" smtClean="0"/>
              <a:t/>
            </a:r>
            <a:br>
              <a:rPr lang="ru-RU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54118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Работа по профилактике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суицидоопасного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поведения несовершеннолетних и недопущение вовлечения детей и подростков в активные деструктивные сообщества и игры регламентируется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Методическими рекомендациями по организации в учреждении образования работы по профилактике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суицидоопасного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поведения учащихся (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Приложение 5 к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ИМП на 2022/2023 учебный год):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II. Проведение ежегодного психодиагностического обследования с целью своевременного выявления учащихся с изменениями </a:t>
            </a:r>
            <a:r>
              <a:rPr lang="ru-RU" sz="1300" u="sng" dirty="0" err="1" smtClean="0"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 состояния, склонных к </a:t>
            </a:r>
            <a:r>
              <a:rPr lang="ru-RU" sz="1300" u="sng" dirty="0" err="1" smtClean="0">
                <a:latin typeface="Times New Roman" pitchFamily="18" charset="0"/>
                <a:cs typeface="Times New Roman" pitchFamily="18" charset="0"/>
              </a:rPr>
              <a:t>суицидоопасному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 поведению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Психодиагностическое исследование с целью выявления факторов высокого риска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суицидоопасного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поведения обучающихся проводится не реже одного раза в год, рекомендуемый период проведения – начало учебного года (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до 1 декабря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Однако!!!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к августовским совещаниям педагогов области по организации идеологической, воспитательной и социальной работы в учреждениях общего среднего образования (2024)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В соответствие с вышеуказанными документами, а также иными нормативными правовыми актами в течение учебного года в учреждениях образования в рамках профилактики </a:t>
            </a:r>
            <a:r>
              <a:rPr lang="ru-RU" sz="1300" u="sng" dirty="0" err="1" smtClean="0">
                <a:latin typeface="Times New Roman" pitchFamily="18" charset="0"/>
                <a:cs typeface="Times New Roman" pitchFamily="18" charset="0"/>
              </a:rPr>
              <a:t>суицидоопасного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 поведения несовершеннолетних необходимо обеспечить планирование и проведение: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ежегодной диагностики</a:t>
            </a:r>
            <a:r>
              <a:rPr lang="ru-RU" sz="13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(сентябрь, октябрь)</a:t>
            </a:r>
            <a:r>
              <a:rPr lang="ru-RU" sz="13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по выявлению факторов риска суицидальных действий у несовершеннолетних;</a:t>
            </a:r>
          </a:p>
          <a:p>
            <a:pPr algn="ctr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Я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рекомендую использовать не менее 2-х методик и социометрию.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Организовать проведение месячников профилактики суицидов 2 раза в год (с 10.09.2024 по 10.10.2024 и с 10.03.2025 по 10.04.2025) 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Организовать проведение семинаров, практических занятий для педагогических работников, законных представителей учащихся по вопросам своевременного распознавания маркеров суицидального риска;</a:t>
            </a:r>
          </a:p>
          <a:p>
            <a:pPr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		Необходимо активизировать работу по информированию учащихся и их родителей о «Телефонах доверия», телефонах республиканской «Детской телефонной линии» (8-801-100-1611), кабинетов психологического и (или) психотерапевтического консультирования учреждений здравоохранения (поликлиник), Республиканского центра психологической помощи (+375 17 300 1006) и др.</a:t>
            </a:r>
          </a:p>
          <a:p>
            <a:pPr>
              <a:buNone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u="sng" dirty="0" smtClean="0"/>
              <a:t/>
            </a:r>
            <a:br>
              <a:rPr lang="ru-RU" sz="1600" u="sng" dirty="0" smtClean="0"/>
            </a:b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Диагностика в рамках изучения процесса адаптации учащихся (1, 5, 10 классы и вновь сформированных классных коллективов) на начало учебного года;</a:t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1класс</a:t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/>
              <a:t/>
            </a:r>
            <a:br>
              <a:rPr lang="ru-RU" sz="2400" u="sng" dirty="0" smtClean="0"/>
            </a:br>
            <a:endParaRPr lang="ru-RU" sz="2400" dirty="0"/>
          </a:p>
        </p:txBody>
      </p:sp>
      <p:pic>
        <p:nvPicPr>
          <p:cNvPr id="31746" name="Picture 2" descr="C:\Users\Windows\Desktop\11111111111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6642" t="10463" r="3390" b="3878"/>
          <a:stretch>
            <a:fillRect/>
          </a:stretch>
        </p:blipFill>
        <p:spPr bwMode="auto">
          <a:xfrm>
            <a:off x="3714744" y="1071546"/>
            <a:ext cx="4214842" cy="1878905"/>
          </a:xfrm>
          <a:prstGeom prst="rect">
            <a:avLst/>
          </a:prstGeom>
          <a:noFill/>
        </p:spPr>
      </p:pic>
      <p:pic>
        <p:nvPicPr>
          <p:cNvPr id="31747" name="Picture 3" descr="C:\Users\Windows\Desktop\22222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1" y="3071810"/>
            <a:ext cx="5643602" cy="1057923"/>
          </a:xfrm>
          <a:prstGeom prst="rect">
            <a:avLst/>
          </a:prstGeom>
          <a:noFill/>
        </p:spPr>
      </p:pic>
      <p:pic>
        <p:nvPicPr>
          <p:cNvPr id="31748" name="Picture 4" descr="C:\Users\Windows\Desktop\3333333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4071942"/>
            <a:ext cx="5305425" cy="2552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2" name="Picture 4" descr="C:\Users\Windows\Desktop\6666666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4214842" cy="4214842"/>
          </a:xfrm>
          <a:prstGeom prst="rect">
            <a:avLst/>
          </a:prstGeom>
          <a:noFill/>
        </p:spPr>
      </p:pic>
      <p:pic>
        <p:nvPicPr>
          <p:cNvPr id="32773" name="Picture 5" descr="C:\Users\Windows\Desktop\77777777.pn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071810"/>
            <a:ext cx="4500562" cy="3460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C:\Users\Windows\Desktop\888888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b="11300"/>
          <a:stretch>
            <a:fillRect/>
          </a:stretch>
        </p:blipFill>
        <p:spPr bwMode="auto">
          <a:xfrm>
            <a:off x="0" y="0"/>
            <a:ext cx="5606836" cy="3643314"/>
          </a:xfrm>
          <a:prstGeom prst="rect">
            <a:avLst/>
          </a:prstGeom>
          <a:noFill/>
        </p:spPr>
      </p:pic>
      <p:pic>
        <p:nvPicPr>
          <p:cNvPr id="33796" name="Picture 4" descr="C:\Users\Windows\Desktop\120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5262" y="3714752"/>
            <a:ext cx="5075858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Адаптация 5-х классов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C:\Users\Windows\Desktop\111111111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7542" t="7088" r="3187" b="2710"/>
          <a:stretch>
            <a:fillRect/>
          </a:stretch>
        </p:blipFill>
        <p:spPr bwMode="auto">
          <a:xfrm>
            <a:off x="2643174" y="1071546"/>
            <a:ext cx="4500594" cy="2085641"/>
          </a:xfrm>
          <a:prstGeom prst="rect">
            <a:avLst/>
          </a:prstGeom>
          <a:noFill/>
        </p:spPr>
      </p:pic>
      <p:pic>
        <p:nvPicPr>
          <p:cNvPr id="34819" name="Picture 3" descr="C:\Users\Windows\Desktop\22222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357562"/>
            <a:ext cx="6704013" cy="233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598331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СОЦИАЛЬНО-ПЕДАГОГИЧЕСКАЯ И ПСИХОЛОГИЧЕСКАЯ СЛУЖБА УЧРЕЖДЕНИЯ ОБРАЗОВАНИЯ </a:t>
            </a:r>
          </a:p>
          <a:p>
            <a:pPr>
              <a:buNone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Нормативные правовые документы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Закон Республики Беларусь от 30 июня 2022 г. № 184-З «Об изменении Закона Республики Беларусь "Об оказании психологической помощи"»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Декрет Президента Республики Беларусь от 24 ноября 2006 г. № 18 «О дополнительных мерах по государственной защите детей в неблагополучных семьях»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Закон Республики Беларусь от 31 мая 2003 г. № 200-3 «Об основах системы профилактики безнадзорности и правонарушений несовершеннолетних»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Инструкция о порядке социально-педагогической поддержки обучающихся и оказания им психологической помощи (утверждена постановлением Министерства образования Республики Беларусь от 20 сентября 2022 г. № 328)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Инструкция о порядке и условиях применения методов и методик оказания психологической помощи (утверждена постановлением Министерства здравоохранения Республики Беларусь и Министерством образования Республики Беларусь от 30 июля 2012 г. № 115/89)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Постановление Совета Министров Республики Беларусь от 25 июля 2022 г. № 490 «Об утверждении Национального плана действий по улучшению положения детей и охране их прав на 2022–2026 годы»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Постановление Министерства образования Республики Беларусь от 1 августа 2022 г. № 221 «Об изменении постановлений Министерства образования Республики Беларусь от 25 июля 2011 г. № 124 и от 27 ноября 2017 г. № 145»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0"/>
              </a:rPr>
              <a:t>Постановление Министерства образования Республики Беларусь от 3 ноября 2021 г. №238 «Об изменении постановления Министерства образования Республики Беларусь от 27 ноября 2017 г. № 146»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Постановление Министерства образования Республики Беларусь от 14 апреля 2018 г. № 20 «О типовых штатах и нормативах численности работников социально-педагогических центров»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2"/>
              </a:rPr>
              <a:t>Постановление Совета Министров Республики Беларусь от 28 декабря 2018 г. № 961 «Об изменении постановлений Совета Министров Республики Беларусь»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3"/>
              </a:rPr>
              <a:t>Постановление Совета Министров Республики Беларусь от 15 января 2019 г. № 22 «О признании детей находящимися в социально опасном положении»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4"/>
              </a:rPr>
              <a:t>Постановление Совета Министров Республики Беларусь от 30 августа 2021 г. № 493 «Об изменении постановлений Совета Министров Республики Беларусь»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5"/>
              </a:rPr>
              <a:t>Постановление Министерства здравоохранения Республики Беларусь, Министерства образования Республики Беларусь и Министерства внутренних дел Республики Беларусь от 28 октября 2022 г. № 104/402/272 «Об изменении постановления Министерства здравоохранения Республики Беларусь, Министерства образования Республики Беларусь и Министерства внутренних дел Республики Беларусь от 15 января 2019 г. № 7/5/13»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6"/>
              </a:rPr>
              <a:t>Постановление Министерства здравоохранения Республики Беларусь, Министерства образования Республики Беларусь, Министерства внутренних дел Республики Беларусь от 15 января 2019 г. № 7/5/13 «Об утверждении Инструкции о порядке действий работников учреждений образования, здравоохранения и сотрудников органов внутренних дел при выявлении факторов риска суицидальных действий у несовершеннолетних»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17"/>
              </a:rPr>
              <a:t>Постановление Министерства образования Республики Беларусь от 29 января 2019 г. № 14 «О признании утратившими силу постановлений Министерства образования Республики Беларусь»</a:t>
            </a:r>
            <a:endParaRPr lang="ru-RU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Инструктивно-методические письма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18"/>
              </a:rPr>
              <a:t>Инструктивно-методическое письмо «Особенности организации идеологической и воспитательной работы в учреждениях общего среднего образования в 2024/2025 учебном году»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19"/>
              </a:rPr>
              <a:t>О внесении дополнений в Инструктивно-методическое письмо «Особенности организации идеологической и воспитательной работы в учреждениях общего среднего образования в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19"/>
              </a:rPr>
              <a:t>2024/2025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19"/>
              </a:rPr>
              <a:t>учебном году»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Сайт «Академия образования» (</a:t>
            </a:r>
            <a:r>
              <a:rPr lang="en-US" sz="1100" b="1" dirty="0" err="1" smtClean="0">
                <a:latin typeface="Times New Roman" pitchFamily="18" charset="0"/>
                <a:cs typeface="Times New Roman" pitchFamily="18" charset="0"/>
              </a:rPr>
              <a:t>adu.by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), раздел «Образовательный процесс 2024/2025», закладка «Социально-педагогическая и психологическая служба учреждения образования»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Академия образования  (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adu.by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5846" name="Picture 6" descr="C:\Users\Windows\Desktop\444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571612"/>
            <a:ext cx="6286544" cy="5072098"/>
          </a:xfrm>
          <a:prstGeom prst="rect">
            <a:avLst/>
          </a:prstGeom>
          <a:noFill/>
        </p:spPr>
      </p:pic>
      <p:pic>
        <p:nvPicPr>
          <p:cNvPr id="35847" name="Picture 7" descr="C:\Users\Windows\Desktop\333333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285728"/>
            <a:ext cx="6315075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Психосоциальное анкетирование обучающихся 11-18 лет на предмет употребления алкоголя, наркотических и психотропных веществ и их аналогов (до 1 ноября)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 descr="C:\Users\Windows\Desktop\1111111111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214422"/>
            <a:ext cx="3630590" cy="1505985"/>
          </a:xfrm>
          <a:prstGeom prst="rect">
            <a:avLst/>
          </a:prstGeom>
          <a:noFill/>
        </p:spPr>
      </p:pic>
      <p:pic>
        <p:nvPicPr>
          <p:cNvPr id="2050" name="Picture 2" descr="C:\Users\Windows\Desktop\22222222.png"/>
          <p:cNvPicPr>
            <a:picLocks noChangeAspect="1" noChangeArrowheads="1"/>
          </p:cNvPicPr>
          <p:nvPr/>
        </p:nvPicPr>
        <p:blipFill>
          <a:blip r:embed="rId4"/>
          <a:srcRect t="53061" b="12245"/>
          <a:stretch>
            <a:fillRect/>
          </a:stretch>
        </p:blipFill>
        <p:spPr bwMode="auto">
          <a:xfrm>
            <a:off x="0" y="2500306"/>
            <a:ext cx="5374354" cy="1571636"/>
          </a:xfrm>
          <a:prstGeom prst="rect">
            <a:avLst/>
          </a:prstGeom>
          <a:noFill/>
        </p:spPr>
      </p:pic>
      <p:pic>
        <p:nvPicPr>
          <p:cNvPr id="6" name="Picture 2" descr="C:\Users\Windows\Desktop\22222222.png"/>
          <p:cNvPicPr>
            <a:picLocks noChangeAspect="1" noChangeArrowheads="1"/>
          </p:cNvPicPr>
          <p:nvPr/>
        </p:nvPicPr>
        <p:blipFill>
          <a:blip r:embed="rId4"/>
          <a:srcRect b="77551"/>
          <a:stretch>
            <a:fillRect/>
          </a:stretch>
        </p:blipFill>
        <p:spPr bwMode="auto">
          <a:xfrm>
            <a:off x="0" y="1428736"/>
            <a:ext cx="5285522" cy="1000132"/>
          </a:xfrm>
          <a:prstGeom prst="rect">
            <a:avLst/>
          </a:prstGeom>
          <a:noFill/>
        </p:spPr>
      </p:pic>
      <p:pic>
        <p:nvPicPr>
          <p:cNvPr id="2052" name="Picture 4" descr="C:\Users\Windows\Desktop\3333333333.png"/>
          <p:cNvPicPr>
            <a:picLocks noChangeAspect="1" noChangeArrowheads="1"/>
          </p:cNvPicPr>
          <p:nvPr/>
        </p:nvPicPr>
        <p:blipFill>
          <a:blip r:embed="rId5"/>
          <a:srcRect b="50000"/>
          <a:stretch>
            <a:fillRect/>
          </a:stretch>
        </p:blipFill>
        <p:spPr bwMode="auto">
          <a:xfrm>
            <a:off x="3610147" y="4143380"/>
            <a:ext cx="5387515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Обязательное проведение мероприятий, направленных на формирование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антинаркотического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барьера, профилактику употребления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веществ и курительных смесей, в том числе с использованием информационного ресурса POMOGUT.BY (https://pomogut.by/; https://kidspomogut.by/)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Изучение профессиональных намерений, склонностей, интересов старшеклассников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19749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Я провожу 1 раз в год во втором полугодии, используя одну из следующих методик: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Дифференциально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- диагностический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  (ДДО)</a:t>
            </a:r>
            <a:endParaRPr lang="ru-RU" sz="3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3800" cap="all" dirty="0" smtClean="0">
                <a:latin typeface="Times New Roman" pitchFamily="18" charset="0"/>
                <a:cs typeface="Times New Roman" pitchFamily="18" charset="0"/>
              </a:rPr>
              <a:t>«Способности школьника»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(В.И. Петрушин)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Тест профессионального личностного типа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Голланда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Опросник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"ХАРАКТЕР И ПРОФЕССИЯ" (Г.В.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Резапкина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«Якоря карьеры» методика диагностики ценностных ориентаций в карьере 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(Э.Шейн, перевод и адаптация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В.А.Чикер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В.Э.Винокурова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Анкета «Ориентация» И.Л. Соломин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ОПРОСНИК ПРОФЕССИОНАЛЬНЫХ СКЛОННОСТЕЙ и др.</a:t>
            </a:r>
          </a:p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В целях оценки профессиональных склонностей и предпочтений каждого учащегося, определения его будущей сферы профессиональной деятельности и принятия осознанного решения о выборе профессии следует организовать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профориентационное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тестирование с использованием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платформы «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ПрофиТест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http://profitest.ripo.by/public/main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С целью расширения кругозора учащихся об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образовательнопрофессиональном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пространстве Республики Беларусь следует использовать справочный ресурс для поступающих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Абитуриент.by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(https://abiturient.by/)ИМП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Анкетирование учащихся на предмет насилия (дети, признанные находящимися в социально опасном положении; семьи, где дети воспитываются биологически не родными родителями)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Используемые мною методики: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Интервью для диагностики насилия (Волкова Е.Н., 2008)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Методика диагностики представлений ребенка о насилии «Незаконченные предложения»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 Серийных рисунков и рассказов (Никольская И.М., 2009)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Методика «Письмо другу»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МЕТОДИКА «РОЗОВЫЙ КУСТ»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Методика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Автопртрет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  «Рисунок семьи»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Проективная игра «Почта» (модификация теста Е.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Антони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Е.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Бине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Тесты на тревожность.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Изучение психологического климата в классных коллективах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Социометрия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Проективная рисуночная методика «Школа зверей» (С. Панченко)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Методика «Дерево в бурю»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Экспресс-методика изучения социально-психологического климата в учебном коллективе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А.Н.Лутошкин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Методика оценки психологической атмосферы в коллективе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Ф.Фидлер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Диагностика уровня предэкзаменационной тревожности учащихся 9-х, 11-х классов.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анкета со шкалами: «уверен», «надеюсь», «сомневаюсь», «очень опасаюсь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 "Определение уровня тревожности в ситуациях проверки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знаний»;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«Экзаменационная тревожность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Дополнительные мероприятия, проводимые мной: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иагностика, индивидуальная и групповая работа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одаренными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учащимися;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диагностика и занятие с педагогами как на эмоциональное благополучие, так и на просвещение (обучающие семинары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иагностика и если выявлены проблемы занятия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вновьприбывшими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учащимися;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Диагностика (сентябрь, май) и индивидуальные коррекционно-развивающие занятия с учащимися с ОПФР.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Обеспечение социально-педагогической поддержки учащихся и оказание им психологической помощи 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учреждениях образования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7129490" cy="1928826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Подготовил: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педагог-психолог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ГУО «Средняя школа №1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г.Калинковичи»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Лаевская В.В.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ПОСТАНОВЛЕНИЕ МИНИСТЕРСТВА ОБРАЗОВАНИЯ РЕСПУБЛИКИ БЕЛАРУСЬ 20 сентября 2022 г. № 328 О социально-педагогической поддержке обучающихся и оказании им психологической помощи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401080" cy="550072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При наличии в штатном расписании УОСО должностей педагога социального и педагога-психолога создается социально-педагогическая и психологическая служба</a:t>
            </a:r>
          </a:p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По решению учредителя либо уполномоченного им органа в учреждении образования может быть создана социально-педагогическая и психологическая служба, в состав которой могут входить специалисты, иные педагогические работники. Положение о социально-педагогической и психологической службе утверждается руководителем учреждения образования.</a:t>
            </a:r>
          </a:p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То, что  должно быть отражено в положении СППС написано в  Методических рекомендациях по обеспечению социально-педагогической поддержки учащихся и оказанию им психологической помощи  в учреждениях общего среднего образования</a:t>
            </a:r>
          </a:p>
          <a:p>
            <a:pPr algn="just">
              <a:buNone/>
            </a:pPr>
            <a:r>
              <a:rPr lang="ru-RU" sz="2400" dirty="0" smtClean="0"/>
              <a:t>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Создание, реорганизация и ликвидация СППС в УОСО осуществляется на основании приказа руководителя, в котором указывается конкретный численный состав СППС и назначается ее руководитель.</a:t>
            </a:r>
          </a:p>
          <a:p>
            <a:pPr algn="just">
              <a:buNone/>
            </a:pPr>
            <a:endParaRPr lang="ru-RU" sz="2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ПОСТАНОВЛЕНИЕ МИНИСТЕРСТВА ОБРАЗОВАНИЯ РЕСПУБЛИКИ БЕЛАРУСЬ 20 сентября 2022 г. № 328 О социально-педагогической поддержке обучающихся и оказании им психологической помощи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Документация специалистов включает: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планы работы на полугодие (учебную четверть);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графики работы;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социально-педагогическую характеристику учреждения образования;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материалы по организации социально-педагогической поддержки обучающихся и оказанию им психологической помощи;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отчеты о работе специалистов за год;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журнал учета консультаций педагога-психолога;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журнал учета консультаций педагога социального;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номенклатуру дел.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Windows\Desktop\111111111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42852"/>
            <a:ext cx="5286412" cy="2502951"/>
          </a:xfrm>
          <a:prstGeom prst="rect">
            <a:avLst/>
          </a:prstGeom>
          <a:noFill/>
        </p:spPr>
      </p:pic>
      <p:pic>
        <p:nvPicPr>
          <p:cNvPr id="1027" name="Picture 3" descr="C:\Users\Windows\Desktop\22222222.pn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714620"/>
            <a:ext cx="5214974" cy="3947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725470"/>
          </a:xfrm>
        </p:spPr>
        <p:txBody>
          <a:bodyPr>
            <a:no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ПОСТАНОВЛЕНИЕ МИНИСТЕРСТВА ОБРАЗОВАНИЯ РЕСПУБЛИКИ БЕЛАРУСЬ 20 сентября 2022 г. № 328 О социально-педагогической поддержке обучающихся и оказании им психологической помощи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7216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Социально-педагогическая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поддержка учащихся и оказание им психологической помощи в УОСО осуществляется на основании </a:t>
            </a: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плана работы СППС УОСО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 на год, который является разделом плана воспитательной работы УОСО (например, раздел «Обеспечение социально-педагогической поддержки учащихся и оказания им психологической помощи»). 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		Согласно рекомендациям по составлению годового планирования деятельности учреждений образования (было размещено на сайте АПО в 2019):</a:t>
            </a:r>
          </a:p>
          <a:p>
            <a:pPr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		-разработка проекта плана должна быть осуществлена к середине июня, а проект плана после коллективного обсуждения и внесения корректив в августе выносится на рассмотрение совета учреждения</a:t>
            </a:r>
          </a:p>
          <a:p>
            <a:pPr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		- Раздел 5. Обеспечение социально-педагогической поддержки и психологической помощи. Выявление детей, нуждающимися в государственной помощи и защите; социально-педагогическая и психологическая диагностика; социально-педагогическая, психологическая и правовая помощь детям, находящимся в социально опасном положении; социальный </a:t>
            </a:r>
            <a:r>
              <a:rPr lang="ru-RU" sz="4300" i="1" dirty="0" err="1" smtClean="0">
                <a:latin typeface="Times New Roman" pitchFamily="18" charset="0"/>
                <a:cs typeface="Times New Roman" pitchFamily="18" charset="0"/>
              </a:rPr>
              <a:t>патранат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 детей; охрана здоровья учащихся; меры социальной защиты учащихся (примерная структура)</a:t>
            </a:r>
          </a:p>
          <a:p>
            <a:pPr>
              <a:buNone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		Вид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текущего планирования, с учетом сложившихся в учреждении подходов к планированию и специфики функционирования УОСО, определяется в Положении об СППС (на четверть, полугодие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плане работы специалистов СППС детализируются и уточняются по дате ранее запланированные мероприятия в плане работы СППС УОСО на год, а также включаются мероприятия, диктуемые актуальной ситуацией.</a:t>
            </a:r>
          </a:p>
          <a:p>
            <a:pPr>
              <a:buNone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		Должны совпадать мероприятия, которые прописаны в годовом плане школы, в плане специалиста на полугодие и мероприятия месячников (декад)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		В плане специалиста должны прослеживаться конкретные сроки и предусматривается отметка об выполнен</a:t>
            </a:r>
            <a:r>
              <a:rPr lang="ru-RU" sz="4300" dirty="0" smtClean="0"/>
              <a:t>ии</a:t>
            </a:r>
          </a:p>
          <a:p>
            <a:pPr>
              <a:buNone/>
            </a:pPr>
            <a:endParaRPr lang="ru-RU" sz="43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к августовским совещаниям педагогов области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по организации идеологической, воспитательной и социальной работы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 (2024)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900" b="1" i="1" dirty="0" smtClean="0">
                <a:latin typeface="Times New Roman" pitchFamily="18" charset="0"/>
                <a:cs typeface="Times New Roman" pitchFamily="18" charset="0"/>
              </a:rPr>
              <a:t>Структура плана включает в себя:</a:t>
            </a: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Титульный лист соответствующего образца с грифом утверждения директора учреждения образования.</a:t>
            </a:r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Цель - краткая позитивная формулировка желаемого конечного результата, который должен быть получен, если задачи будут успешно реализованы.</a:t>
            </a:r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Задачи - пути реализации цели.</a:t>
            </a:r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Основная часть плана содержит описание основных направлений деятельности, перечень мероприятий, формы их проведения, сроки исполнения, категорию участников. </a:t>
            </a:r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Установленной формы плана работы педагога-психолога нет. Предлагаем образцы планов работы, из которых специалист может выбрать удобную для него форму.</a:t>
            </a:r>
          </a:p>
          <a:p>
            <a:pPr>
              <a:buNone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	В данном документе размещены образы планов и журналов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Сайт ГОИРО    «Воспитательная и социальная работа»      Методический блок «Идеологическая и воспитательная работа»    Методические рекомендации к августовским совещаниям педагогов области (2024/2025 учебный год).</a:t>
            </a:r>
          </a:p>
          <a:p>
            <a:pPr>
              <a:buNone/>
            </a:pPr>
            <a:r>
              <a:rPr lang="ru-RU" sz="3700" i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Инструктивно-методическое письмо</a:t>
            </a:r>
            <a:br>
              <a:rPr lang="ru-RU" sz="16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«Особенности организации социальной, воспитательной и идеологической работы в учреждениях общего среднего образования </a:t>
            </a:r>
            <a:br>
              <a:rPr lang="ru-RU" sz="16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в 2022/2023учебном году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» (далее – ИМП)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Приложение3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Методические рекомендации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обеспечению социально-педагогической поддержки учащихся и оказанию им психологической помощи </a:t>
            </a:r>
          </a:p>
          <a:p>
            <a:pPr algn="ctr">
              <a:buNone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Планирование деятельности по социально-педагогической поддержке учащихся и оказанию им психологической помощи на очередной учебный год начинается с анализа работы в предыдущем учебном году, анализа справок и представлений…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 аналитическом отчете о работе СППС УОСО за год отражаются качественные и количественные показатели по всем направлениям деятельности в соответствии с планом работы СППС УОСО на год. 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Необходимо также отразить плюсы и минусы в проделанной работе, и на их основании поставить задачи на следующий год.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обеспечению социально-педагогической поддержки учащихся и оказанию им психологической помощи 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 учреждениях общего среднего образования</a:t>
            </a:r>
            <a:br>
              <a:rPr lang="ru-RU" sz="1600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Планируемые мероприятия вносятся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планы работы специалистов СПСС по направлениям, видам деятельности с указанием сроков их выполнения.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Согласно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статье 5 Закона Республики Беларусь «Об оказании психологической помощи» к видам психологической помощи относятся: психологическое консультирование, психологическая коррекция, психологическая профилактика, психологическое просвещение.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Психологическая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диагностика согласно части 2 ст. 5 указанного закона является составной частью любого вида психологической помощи, следовательно, мероприятия по психологической диагностике вносятся в план работы по соответствующему направлению, виду психологической помощи.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512</Words>
  <Application>Microsoft Office PowerPoint</Application>
  <PresentationFormat>Экран (4:3)</PresentationFormat>
  <Paragraphs>175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Обеспечение социально-педагогической поддержки учащихся и оказание им психологической помощи  в учреждениях образования</vt:lpstr>
      <vt:lpstr>Слайд 2</vt:lpstr>
      <vt:lpstr>ПОСТАНОВЛЕНИЕ МИНИСТЕРСТВА ОБРАЗОВАНИЯ РЕСПУБЛИКИ БЕЛАРУСЬ 20 сентября 2022 г. № 328 О социально-педагогической поддержке обучающихся и оказании им психологической помощи </vt:lpstr>
      <vt:lpstr>ПОСТАНОВЛЕНИЕ МИНИСТЕРСТВА ОБРАЗОВАНИЯ РЕСПУБЛИКИ БЕЛАРУСЬ 20 сентября 2022 г. № 328 О социально-педагогической поддержке обучающихся и оказании им психологической помощи</vt:lpstr>
      <vt:lpstr>Слайд 5</vt:lpstr>
      <vt:lpstr>ПОСТАНОВЛЕНИЕ МИНИСТЕРСТВА ОБРАЗОВАНИЯ РЕСПУБЛИКИ БЕЛАРУСЬ 20 сентября 2022 г. № 328 О социально-педагогической поддержке обучающихся и оказании им психологической помощи</vt:lpstr>
      <vt:lpstr>Методические рекомендации к августовским совещаниям педагогов области по организации идеологической, воспитательной и социальной работы в учреждениях общего среднего образования (2024)</vt:lpstr>
      <vt:lpstr>Инструктивно-методическое письмо «Особенности организации социальной, воспитательной и идеологической работы в учреждениях общего среднего образования  в 2022/2023учебном году» (далее – ИМП) </vt:lpstr>
      <vt:lpstr>Методические рекомендации по обеспечению социально-педагогической поддержки учащихся и оказанию им психологической помощи  в учреждениях общего среднего образования </vt:lpstr>
      <vt:lpstr>  Методические рекомендации по обеспечению социально-педагогической поддержки учащихся и оказанию им психологической помощи  в учреждениях общего среднего образования </vt:lpstr>
      <vt:lpstr>   Методические рекомендации по обеспечению социально-педагогической поддержки учащихся и оказанию им психологической помощи  в учреждениях общего среднего образования </vt:lpstr>
      <vt:lpstr>Методические рекомендации по обеспечению социально-педагогической поддержки учащихся и оказанию им психологической помощи  в учреждениях общего среднего образования</vt:lpstr>
      <vt:lpstr>Методические рекомендации к августовским совещаниям педагогов области по организации идеологической, воспитательной и социальной работы в учреждениях общего среднего образования (2024) </vt:lpstr>
      <vt:lpstr>Методические рекомендации к августовским совещаниям педагогов области по организации идеологической, воспитательной и социальной работы в учреждениях общего среднего образования (2024)</vt:lpstr>
      <vt:lpstr>Диагностика, направленная на выявление подростков, склонных к совершению аутоагрессивных и суицидальных действий </vt:lpstr>
      <vt:lpstr> Диагностика в рамках изучения процесса адаптации учащихся (1, 5, 10 классы и вновь сформированных классных коллективов) на начало учебного года; 1класс  </vt:lpstr>
      <vt:lpstr>Слайд 17</vt:lpstr>
      <vt:lpstr>Слайд 18</vt:lpstr>
      <vt:lpstr>Адаптация 5-х классов</vt:lpstr>
      <vt:lpstr>Слайд 20</vt:lpstr>
      <vt:lpstr>Психосоциальное анкетирование обучающихся 11-18 лет на предмет употребления алкоголя, наркотических и психотропных веществ и их аналогов (до 1 ноября) </vt:lpstr>
      <vt:lpstr>Слайд 22</vt:lpstr>
      <vt:lpstr>Изучение профессиональных намерений, склонностей, интересов старшеклассников </vt:lpstr>
      <vt:lpstr>Анкетирование учащихся на предмет насилия (дети, признанные находящимися в социально опасном положении; семьи, где дети воспитываются биологически не родными родителями) </vt:lpstr>
      <vt:lpstr>Изучение психологического климата в классных коллективах </vt:lpstr>
      <vt:lpstr>Диагностика уровня предэкзаменационной тревожности учащихся 9-х, 11-х классов. </vt:lpstr>
      <vt:lpstr>Слайд 27</vt:lpstr>
      <vt:lpstr>Обеспечение социально-педагогической поддержки учащихся и оказание им психологической помощи  в учреждениях образования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</dc:creator>
  <cp:lastModifiedBy>Windows</cp:lastModifiedBy>
  <cp:revision>170</cp:revision>
  <dcterms:created xsi:type="dcterms:W3CDTF">2024-12-13T07:41:52Z</dcterms:created>
  <dcterms:modified xsi:type="dcterms:W3CDTF">2024-12-21T05:41:40Z</dcterms:modified>
</cp:coreProperties>
</file>