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2" r:id="rId3"/>
    <p:sldId id="256" r:id="rId4"/>
    <p:sldId id="281" r:id="rId5"/>
    <p:sldId id="283" r:id="rId6"/>
    <p:sldId id="287" r:id="rId7"/>
    <p:sldId id="290" r:id="rId8"/>
    <p:sldId id="280" r:id="rId9"/>
    <p:sldId id="289" r:id="rId10"/>
    <p:sldId id="288" r:id="rId11"/>
    <p:sldId id="291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21" autoAdjust="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4DFC-9C76-40D2-9BE4-F61EF5907381}" type="datetimeFigureOut">
              <a:rPr lang="ru-RU" smtClean="0"/>
              <a:t>04.03.2022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C8B-375A-4EF9-9782-08D725D58B3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4DFC-9C76-40D2-9BE4-F61EF5907381}" type="datetimeFigureOut">
              <a:rPr lang="ru-RU" smtClean="0"/>
              <a:t>04.03.2022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C8B-375A-4EF9-9782-08D725D58B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4DFC-9C76-40D2-9BE4-F61EF5907381}" type="datetimeFigureOut">
              <a:rPr lang="ru-RU" smtClean="0"/>
              <a:t>04.03.2022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C8B-375A-4EF9-9782-08D725D58B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4DFC-9C76-40D2-9BE4-F61EF5907381}" type="datetimeFigureOut">
              <a:rPr lang="ru-RU" smtClean="0"/>
              <a:t>04.03.2022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C8B-375A-4EF9-9782-08D725D58B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4DFC-9C76-40D2-9BE4-F61EF5907381}" type="datetimeFigureOut">
              <a:rPr lang="ru-RU" smtClean="0"/>
              <a:t>04.03.2022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C8B-375A-4EF9-9782-08D725D58B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4DFC-9C76-40D2-9BE4-F61EF5907381}" type="datetimeFigureOut">
              <a:rPr lang="ru-RU" smtClean="0"/>
              <a:t>04.03.2022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C8B-375A-4EF9-9782-08D725D58B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4DFC-9C76-40D2-9BE4-F61EF5907381}" type="datetimeFigureOut">
              <a:rPr lang="ru-RU" smtClean="0"/>
              <a:t>04.03.2022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C8B-375A-4EF9-9782-08D725D58B3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4DFC-9C76-40D2-9BE4-F61EF5907381}" type="datetimeFigureOut">
              <a:rPr lang="ru-RU" smtClean="0"/>
              <a:t>04.03.2022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C8B-375A-4EF9-9782-08D725D58B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4DFC-9C76-40D2-9BE4-F61EF5907381}" type="datetimeFigureOut">
              <a:rPr lang="ru-RU" smtClean="0"/>
              <a:t>04.03.2022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C8B-375A-4EF9-9782-08D725D58B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4DFC-9C76-40D2-9BE4-F61EF5907381}" type="datetimeFigureOut">
              <a:rPr lang="ru-RU" smtClean="0"/>
              <a:t>04.03.2022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C8B-375A-4EF9-9782-08D725D58B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4DFC-9C76-40D2-9BE4-F61EF5907381}" type="datetimeFigureOut">
              <a:rPr lang="ru-RU" smtClean="0"/>
              <a:t>04.03.2022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C8B-375A-4EF9-9782-08D725D58B3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8488C4"/>
            </a:gs>
            <a:gs pos="45000">
              <a:srgbClr val="D4DEFF"/>
            </a:gs>
            <a:gs pos="94000">
              <a:srgbClr val="D4DEFF"/>
            </a:gs>
            <a:gs pos="0">
              <a:srgbClr val="8D9AAC"/>
            </a:gs>
            <a:gs pos="2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5B44DFC-9C76-40D2-9BE4-F61EF5907381}" type="datetimeFigureOut">
              <a:rPr lang="ru-RU" smtClean="0"/>
              <a:t>04.03.2022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0242C8B-375A-4EF9-9782-08D725D58B3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251520" y="2060848"/>
            <a:ext cx="8712968" cy="453650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индивидуальных программ </a:t>
            </a:r>
          </a:p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психолого-педагогического сопровождения несовершеннолетних, склонных к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самоповреждающему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поведению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	            	   </a:t>
            </a:r>
          </a:p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	  </a:t>
            </a:r>
          </a:p>
          <a:p>
            <a:pPr algn="ctr"/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	 </a:t>
            </a:r>
          </a:p>
          <a:p>
            <a:pPr algn="ctr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	   Педагог - психолог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Игорь Григорьевич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18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0" y="0"/>
            <a:ext cx="1523644" cy="1412776"/>
          </a:xfrm>
          <a:prstGeom prst="ellipse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6" name="Прямоугольник 5"/>
          <p:cNvSpPr/>
          <p:nvPr/>
        </p:nvSpPr>
        <p:spPr>
          <a:xfrm>
            <a:off x="1835696" y="167243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Государственное учреждение образования 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«Гомельский областной социально-педагогический центр» </a:t>
            </a:r>
          </a:p>
        </p:txBody>
      </p:sp>
    </p:spTree>
    <p:extLst>
      <p:ext uri="{BB962C8B-B14F-4D97-AF65-F5344CB8AC3E}">
        <p14:creationId xmlns:p14="http://schemas.microsoft.com/office/powerpoint/2010/main" val="373979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866716"/>
              </p:ext>
            </p:extLst>
          </p:nvPr>
        </p:nvGraphicFramePr>
        <p:xfrm>
          <a:off x="258788" y="1916832"/>
          <a:ext cx="8698432" cy="4573544"/>
        </p:xfrm>
        <a:graphic>
          <a:graphicData uri="http://schemas.openxmlformats.org/drawingml/2006/table">
            <a:tbl>
              <a:tblPr firstRow="1" firstCol="1" bandRow="1"/>
              <a:tblGrid>
                <a:gridCol w="635286"/>
                <a:gridCol w="2965114"/>
                <a:gridCol w="1584176"/>
                <a:gridCol w="1800200"/>
                <a:gridCol w="1713656"/>
              </a:tblGrid>
              <a:tr h="762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Дата (сроки) проведения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Примечания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(отметка о выполнении)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195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Просвещение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Выступления на педагогическом совете, совете профилактики с целью повышения психолого-педагогической компетентности педагогов  в части признаков и причин </a:t>
                      </a: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саморазрушающего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поведения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раз в квартал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Педагог-психолог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2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Оформление информационного стенда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Постоянно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Педагог социальный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764703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социально-педагогической поддержки и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помощи несовершеннолетнему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188640"/>
            <a:ext cx="29883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Просвещение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27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365045"/>
              </p:ext>
            </p:extLst>
          </p:nvPr>
        </p:nvGraphicFramePr>
        <p:xfrm>
          <a:off x="251520" y="2276872"/>
          <a:ext cx="8698432" cy="4334244"/>
        </p:xfrm>
        <a:graphic>
          <a:graphicData uri="http://schemas.openxmlformats.org/drawingml/2006/table">
            <a:tbl>
              <a:tblPr firstRow="1" firstCol="1" bandRow="1"/>
              <a:tblGrid>
                <a:gridCol w="635286"/>
                <a:gridCol w="3541178"/>
                <a:gridCol w="1440160"/>
                <a:gridCol w="1368152"/>
                <a:gridCol w="1713656"/>
              </a:tblGrid>
              <a:tr h="819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Дата (сроки) проведения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Примечания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(отметка о выполнении)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723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Организационно-методическая работа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99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Оформление документации: составление анкет, диагностических комплексов; обработка и анализ результатов диагностики (групповых и индивидуальных); заполнение журнала групповой и индивидуальной работы, журнала консультаций; написание анализа по проведенным мероприятиям и др.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течении учебного года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Специалисты СППС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764703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социально-педагогической поддержки и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помощи несовершеннолетнему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Организационно-методическая работа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50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251520" y="2060848"/>
            <a:ext cx="8712968" cy="453650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индивидуальных программ 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психолого-педагогического сопровождения несовершеннолетних, склонных к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самоповреждающему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поведению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	            	   </a:t>
            </a:r>
          </a:p>
          <a:p>
            <a:pPr algn="ctr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			  </a:t>
            </a:r>
          </a:p>
          <a:p>
            <a:pPr algn="ctr"/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		   </a:t>
            </a:r>
          </a:p>
          <a:p>
            <a:pPr algn="ctr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	   Педагог - психолог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Игорь Григорьевич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18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0" y="0"/>
            <a:ext cx="1523644" cy="1412776"/>
          </a:xfrm>
          <a:prstGeom prst="ellipse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6" name="Прямоугольник 5"/>
          <p:cNvSpPr/>
          <p:nvPr/>
        </p:nvSpPr>
        <p:spPr>
          <a:xfrm>
            <a:off x="1835696" y="167243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Государственное учреждение образования 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«Гомельский областной социально-педагогический центр» </a:t>
            </a:r>
          </a:p>
        </p:txBody>
      </p:sp>
    </p:spTree>
    <p:extLst>
      <p:ext uri="{BB962C8B-B14F-4D97-AF65-F5344CB8AC3E}">
        <p14:creationId xmlns:p14="http://schemas.microsoft.com/office/powerpoint/2010/main" val="29237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79928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предназначена для организации профилактической и коррекционной работы с несовершеннолетними с высокой степенью суицидального риска, совершившими попытку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Срок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реализации: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2021/2022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234325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Формирование у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позитивного отношения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жизни, снижение последствий и уменьшение вероятности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парасуицида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86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63888" y="44624"/>
            <a:ext cx="14714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Задачи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548680"/>
            <a:ext cx="8640960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проведение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диагностических мероприятий по выявлению 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склонности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 суицидальному   и  </a:t>
            </a:r>
            <a:r>
              <a:rPr lang="ru-RU" sz="24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саморазрушающему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поведению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изучение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особенностей психолого-педагогического статуса  несовершеннолетнего, его ближайшего социального 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окружения 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оказание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содействия в преодолении различных психологических причин трудностей личностного, социального и познавательного развития 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несовершеннолетнего 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привитие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существующих в обществе социальных норм поведения, развитие ценностных отношений в социуме, развитие чувств </a:t>
            </a:r>
            <a:r>
              <a:rPr lang="ru-RU" sz="24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эмпатии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толерантности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формирование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позитивного образа Я, уникальности и неповторимости не только собственной личности, но и других 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людей</a:t>
            </a:r>
            <a:endParaRPr lang="ru-RU" sz="24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98291"/>
              </p:ext>
            </p:extLst>
          </p:nvPr>
        </p:nvGraphicFramePr>
        <p:xfrm>
          <a:off x="539552" y="629399"/>
          <a:ext cx="288032" cy="289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iGrafx" r:id="rId3" imgW="414655" imgH="415290" progId="iGrafx.Document">
                  <p:embed/>
                </p:oleObj>
              </mc:Choice>
              <mc:Fallback>
                <p:oleObj name="iGrafx" r:id="rId3" imgW="414655" imgH="415290" progId="iGrafx.Document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629399"/>
                        <a:ext cx="288032" cy="2897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299792"/>
              </p:ext>
            </p:extLst>
          </p:nvPr>
        </p:nvGraphicFramePr>
        <p:xfrm>
          <a:off x="539552" y="1916832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iGrafx" r:id="rId5" imgW="414655" imgH="415290" progId="iGrafx.Document">
                  <p:embed/>
                </p:oleObj>
              </mc:Choice>
              <mc:Fallback>
                <p:oleObj name="iGrafx" r:id="rId5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916832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468979"/>
              </p:ext>
            </p:extLst>
          </p:nvPr>
        </p:nvGraphicFramePr>
        <p:xfrm>
          <a:off x="539552" y="2780928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iGrafx" r:id="rId6" imgW="414655" imgH="415290" progId="iGrafx.Document">
                  <p:embed/>
                </p:oleObj>
              </mc:Choice>
              <mc:Fallback>
                <p:oleObj name="iGrafx" r:id="rId6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780928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664027"/>
              </p:ext>
            </p:extLst>
          </p:nvPr>
        </p:nvGraphicFramePr>
        <p:xfrm>
          <a:off x="539552" y="4005064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iGrafx" r:id="rId7" imgW="414655" imgH="415290" progId="iGrafx.Document">
                  <p:embed/>
                </p:oleObj>
              </mc:Choice>
              <mc:Fallback>
                <p:oleObj name="iGrafx" r:id="rId7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005064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457125"/>
              </p:ext>
            </p:extLst>
          </p:nvPr>
        </p:nvGraphicFramePr>
        <p:xfrm>
          <a:off x="539552" y="5301208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iGrafx" r:id="rId8" imgW="414655" imgH="415290" progId="iGrafx.Document">
                  <p:embed/>
                </p:oleObj>
              </mc:Choice>
              <mc:Fallback>
                <p:oleObj name="iGrafx" r:id="rId8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5301208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99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63888" y="44624"/>
            <a:ext cx="14714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Задачи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3" y="536269"/>
            <a:ext cx="8784976" cy="632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развитие 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навыков </a:t>
            </a:r>
            <a:r>
              <a:rPr lang="ru-RU" sz="2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саморегуляции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эмоциональных состояний, стрессоустойчивости, эффективных способов справляться с трудными ситуациями, страхами, </a:t>
            </a:r>
            <a:r>
              <a:rPr lang="ru-RU" sz="2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тревожностью</a:t>
            </a:r>
            <a:endParaRPr lang="ru-RU" sz="2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обучение 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навыкам отказа, распознаванию манипулирующих методов, способам сопротивления внушению, критическому </a:t>
            </a:r>
            <a:r>
              <a:rPr lang="ru-RU" sz="2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мышлению</a:t>
            </a:r>
            <a:endParaRPr lang="ru-RU" sz="2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отработка 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техник принятия верного решения в ситуациях жизненного выбора, формирование осознанного и ответственного отношения к своей жизни и </a:t>
            </a:r>
            <a:r>
              <a:rPr lang="ru-RU" sz="2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здоровью</a:t>
            </a:r>
            <a:endParaRPr lang="ru-RU" sz="2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повышение 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уровня самооценки, уровня социально-психологической адаптации несовершеннолетнего, раскрытие позитивных личностных </a:t>
            </a:r>
            <a:r>
              <a:rPr lang="ru-RU" sz="2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резервов</a:t>
            </a:r>
            <a:endParaRPr lang="ru-RU" sz="2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развитие 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коммуникативных способностей, </a:t>
            </a:r>
            <a:r>
              <a:rPr lang="ru-RU" sz="2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навыков эффективного взаимодействия </a:t>
            </a:r>
            <a:endParaRPr lang="ru-RU" sz="2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обеспечение 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безопасности, комфортных условий проживания </a:t>
            </a:r>
            <a:r>
              <a:rPr lang="ru-RU" sz="2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несовершеннолетнего</a:t>
            </a:r>
            <a:endParaRPr lang="ru-RU" sz="22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934282"/>
              </p:ext>
            </p:extLst>
          </p:nvPr>
        </p:nvGraphicFramePr>
        <p:xfrm>
          <a:off x="539552" y="629399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iGrafx" r:id="rId3" imgW="414655" imgH="415290" progId="iGrafx.Document">
                  <p:embed/>
                </p:oleObj>
              </mc:Choice>
              <mc:Fallback>
                <p:oleObj name="iGrafx" r:id="rId3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629399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066517"/>
              </p:ext>
            </p:extLst>
          </p:nvPr>
        </p:nvGraphicFramePr>
        <p:xfrm>
          <a:off x="539552" y="1772816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iGrafx" r:id="rId5" imgW="414655" imgH="415290" progId="iGrafx.Document">
                  <p:embed/>
                </p:oleObj>
              </mc:Choice>
              <mc:Fallback>
                <p:oleObj name="iGrafx" r:id="rId5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772816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461233"/>
              </p:ext>
            </p:extLst>
          </p:nvPr>
        </p:nvGraphicFramePr>
        <p:xfrm>
          <a:off x="539552" y="2924944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iGrafx" r:id="rId6" imgW="414655" imgH="415290" progId="iGrafx.Document">
                  <p:embed/>
                </p:oleObj>
              </mc:Choice>
              <mc:Fallback>
                <p:oleObj name="iGrafx" r:id="rId6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24944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448886"/>
              </p:ext>
            </p:extLst>
          </p:nvPr>
        </p:nvGraphicFramePr>
        <p:xfrm>
          <a:off x="539552" y="4077072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iGrafx" r:id="rId7" imgW="414655" imgH="415290" progId="iGrafx.Document">
                  <p:embed/>
                </p:oleObj>
              </mc:Choice>
              <mc:Fallback>
                <p:oleObj name="iGrafx" r:id="rId7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077072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216522"/>
              </p:ext>
            </p:extLst>
          </p:nvPr>
        </p:nvGraphicFramePr>
        <p:xfrm>
          <a:off x="539552" y="5229200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iGrafx" r:id="rId8" imgW="414655" imgH="415290" progId="iGrafx.Document">
                  <p:embed/>
                </p:oleObj>
              </mc:Choice>
              <mc:Fallback>
                <p:oleObj name="iGrafx" r:id="rId8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5229200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156619"/>
              </p:ext>
            </p:extLst>
          </p:nvPr>
        </p:nvGraphicFramePr>
        <p:xfrm>
          <a:off x="539552" y="6021288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iGrafx" r:id="rId9" imgW="414655" imgH="415290" progId="iGrafx.Document">
                  <p:embed/>
                </p:oleObj>
              </mc:Choice>
              <mc:Fallback>
                <p:oleObj name="iGrafx" r:id="rId9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6021288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26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3888" y="44624"/>
            <a:ext cx="14714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Задачи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570648"/>
            <a:ext cx="8640960" cy="616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3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организация </a:t>
            </a:r>
            <a:r>
              <a:rPr lang="ru-RU" sz="23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досуга несовершеннолетнего, вовлечение его в кружки, спортивные секции и другие объединения по </a:t>
            </a:r>
            <a:r>
              <a:rPr lang="ru-RU" sz="23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интересам</a:t>
            </a:r>
            <a:endParaRPr lang="ru-RU" sz="23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3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осуществление </a:t>
            </a:r>
            <a:r>
              <a:rPr lang="ru-RU" sz="23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психологического просвещения учащихся, педагогов, родителей (законных представителей) в области профилактики, причин, признаков и опасностей суицидального и </a:t>
            </a:r>
            <a:r>
              <a:rPr lang="ru-RU" sz="23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саморазрушающего</a:t>
            </a:r>
            <a:r>
              <a:rPr lang="ru-RU" sz="23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поведения</a:t>
            </a:r>
            <a:endParaRPr lang="ru-RU" sz="23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3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разработка </a:t>
            </a:r>
            <a:r>
              <a:rPr lang="ru-RU" sz="23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психологических рекомендаций  для учащихся, родителей (законных представителей) и педагогов по снижению суицидального риска и </a:t>
            </a:r>
            <a:r>
              <a:rPr lang="ru-RU" sz="23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саморазрушающего</a:t>
            </a:r>
            <a:r>
              <a:rPr lang="ru-RU" sz="23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поведения</a:t>
            </a:r>
            <a:endParaRPr lang="ru-RU" sz="23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3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оформление </a:t>
            </a:r>
            <a:r>
              <a:rPr lang="ru-RU" sz="23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ведение документации по реализации программы (планы работы, протоколы, журналы, психологические заключения и аналитические отчеты</a:t>
            </a:r>
            <a:r>
              <a:rPr lang="ru-RU" sz="23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</a:t>
            </a:r>
            <a:endParaRPr lang="ru-RU" sz="23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3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привлечение </a:t>
            </a:r>
            <a:r>
              <a:rPr lang="ru-RU" sz="23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различных государственных органов, государственных и иных организаций для оказания помощи по защите законных прав и интересов </a:t>
            </a:r>
            <a:r>
              <a:rPr lang="ru-RU" sz="23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несовершеннолетнего</a:t>
            </a:r>
            <a:endParaRPr lang="ru-RU" sz="23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934282"/>
              </p:ext>
            </p:extLst>
          </p:nvPr>
        </p:nvGraphicFramePr>
        <p:xfrm>
          <a:off x="539750" y="628650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iGrafx" r:id="rId3" imgW="414655" imgH="415290" progId="iGrafx.Document">
                  <p:embed/>
                </p:oleObj>
              </mc:Choice>
              <mc:Fallback>
                <p:oleObj name="iGrafx" r:id="rId3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628650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908456"/>
              </p:ext>
            </p:extLst>
          </p:nvPr>
        </p:nvGraphicFramePr>
        <p:xfrm>
          <a:off x="539552" y="1484784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iGrafx" r:id="rId5" imgW="414655" imgH="415290" progId="iGrafx.Document">
                  <p:embed/>
                </p:oleObj>
              </mc:Choice>
              <mc:Fallback>
                <p:oleObj name="iGrafx" r:id="rId5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484784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840128"/>
              </p:ext>
            </p:extLst>
          </p:nvPr>
        </p:nvGraphicFramePr>
        <p:xfrm>
          <a:off x="539552" y="3068960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iGrafx" r:id="rId6" imgW="414655" imgH="415290" progId="iGrafx.Document">
                  <p:embed/>
                </p:oleObj>
              </mc:Choice>
              <mc:Fallback>
                <p:oleObj name="iGrafx" r:id="rId6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068960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836667"/>
              </p:ext>
            </p:extLst>
          </p:nvPr>
        </p:nvGraphicFramePr>
        <p:xfrm>
          <a:off x="539552" y="4293096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iGrafx" r:id="rId7" imgW="414655" imgH="415290" progId="iGrafx.Document">
                  <p:embed/>
                </p:oleObj>
              </mc:Choice>
              <mc:Fallback>
                <p:oleObj name="iGrafx" r:id="rId7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293096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725428"/>
              </p:ext>
            </p:extLst>
          </p:nvPr>
        </p:nvGraphicFramePr>
        <p:xfrm>
          <a:off x="539552" y="5517232"/>
          <a:ext cx="2889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iGrafx" r:id="rId8" imgW="414655" imgH="415290" progId="iGrafx.Document">
                  <p:embed/>
                </p:oleObj>
              </mc:Choice>
              <mc:Fallback>
                <p:oleObj name="iGrafx" r:id="rId8" imgW="414655" imgH="415290" progId="iGrafx.Document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5517232"/>
                        <a:ext cx="2889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433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88640"/>
            <a:ext cx="54493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Направления деятельности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762712"/>
              </p:ext>
            </p:extLst>
          </p:nvPr>
        </p:nvGraphicFramePr>
        <p:xfrm>
          <a:off x="395536" y="4869160"/>
          <a:ext cx="432048" cy="434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iGrafx" r:id="rId3" imgW="414655" imgH="415290" progId="iGrafx.Document">
                  <p:embed/>
                </p:oleObj>
              </mc:Choice>
              <mc:Fallback>
                <p:oleObj name="iGrafx" r:id="rId3" imgW="414655" imgH="415290" progId="iGrafx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869160"/>
                        <a:ext cx="432048" cy="4344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51520" y="1628800"/>
            <a:ext cx="8712968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Профилактика</a:t>
            </a:r>
            <a:endParaRPr lang="en-US" sz="36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Диагностика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endParaRPr lang="ru-RU" sz="3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Развивающая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коррекционная работа, консультирование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Просвещение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Организационно-методическая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работа </a:t>
            </a:r>
            <a:endParaRPr lang="ru-RU" sz="36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649121"/>
              </p:ext>
            </p:extLst>
          </p:nvPr>
        </p:nvGraphicFramePr>
        <p:xfrm>
          <a:off x="395536" y="1700808"/>
          <a:ext cx="431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iGrafx" r:id="rId5" imgW="414655" imgH="415290" progId="iGrafx.Document">
                  <p:embed/>
                </p:oleObj>
              </mc:Choice>
              <mc:Fallback>
                <p:oleObj name="iGrafx" r:id="rId5" imgW="414655" imgH="415290" progId="iGrafx.Document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700808"/>
                        <a:ext cx="4318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957324"/>
              </p:ext>
            </p:extLst>
          </p:nvPr>
        </p:nvGraphicFramePr>
        <p:xfrm>
          <a:off x="395536" y="2996952"/>
          <a:ext cx="431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iGrafx" r:id="rId6" imgW="414655" imgH="415290" progId="iGrafx.Document">
                  <p:embed/>
                </p:oleObj>
              </mc:Choice>
              <mc:Fallback>
                <p:oleObj name="iGrafx" r:id="rId6" imgW="414655" imgH="415290" progId="iGrafx.Document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996952"/>
                        <a:ext cx="4318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414462"/>
              </p:ext>
            </p:extLst>
          </p:nvPr>
        </p:nvGraphicFramePr>
        <p:xfrm>
          <a:off x="395536" y="2348880"/>
          <a:ext cx="431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iGrafx" r:id="rId7" imgW="414655" imgH="415290" progId="iGrafx.Document">
                  <p:embed/>
                </p:oleObj>
              </mc:Choice>
              <mc:Fallback>
                <p:oleObj name="iGrafx" r:id="rId7" imgW="414655" imgH="415290" progId="iGrafx.Document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348880"/>
                        <a:ext cx="4318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723924"/>
              </p:ext>
            </p:extLst>
          </p:nvPr>
        </p:nvGraphicFramePr>
        <p:xfrm>
          <a:off x="395536" y="4221088"/>
          <a:ext cx="431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iGrafx" r:id="rId8" imgW="414655" imgH="415290" progId="iGrafx.Document">
                  <p:embed/>
                </p:oleObj>
              </mc:Choice>
              <mc:Fallback>
                <p:oleObj name="iGrafx" r:id="rId8" imgW="414655" imgH="415290" progId="iGrafx.Document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221088"/>
                        <a:ext cx="4318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969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029919"/>
              </p:ext>
            </p:extLst>
          </p:nvPr>
        </p:nvGraphicFramePr>
        <p:xfrm>
          <a:off x="251520" y="1916832"/>
          <a:ext cx="8698432" cy="4106657"/>
        </p:xfrm>
        <a:graphic>
          <a:graphicData uri="http://schemas.openxmlformats.org/drawingml/2006/table">
            <a:tbl>
              <a:tblPr firstRow="1" firstCol="1" bandRow="1"/>
              <a:tblGrid>
                <a:gridCol w="635286"/>
                <a:gridCol w="2965114"/>
                <a:gridCol w="1584176"/>
                <a:gridCol w="1800200"/>
                <a:gridCol w="1713656"/>
              </a:tblGrid>
              <a:tr h="891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Дата (сроки) проведения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Примечания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(отметка о выполнении)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352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Профилактика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9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Классный час: «Что такое </a:t>
                      </a:r>
                      <a:r>
                        <a:rPr lang="ru-RU" sz="17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буллинг</a:t>
                      </a: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и как с ним бороться?»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Педагог-психолог,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классный руководитель, куратор группы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9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Лекция-беседа на общешкольном родительском собрании «Внимание! Эктремалы!». 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Психиатр, психотерапевт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Присутствовало 100 </a:t>
                      </a:r>
                      <a:r>
                        <a:rPr lang="ru-RU" sz="170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7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764703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социально-педагогической поддержки и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помощи несовершеннолетнему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188640"/>
            <a:ext cx="29883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Профилактика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44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066830"/>
              </p:ext>
            </p:extLst>
          </p:nvPr>
        </p:nvGraphicFramePr>
        <p:xfrm>
          <a:off x="258788" y="1988840"/>
          <a:ext cx="8698432" cy="4596435"/>
        </p:xfrm>
        <a:graphic>
          <a:graphicData uri="http://schemas.openxmlformats.org/drawingml/2006/table">
            <a:tbl>
              <a:tblPr firstRow="1" firstCol="1" bandRow="1"/>
              <a:tblGrid>
                <a:gridCol w="635286"/>
                <a:gridCol w="2965114"/>
                <a:gridCol w="1584176"/>
                <a:gridCol w="1800200"/>
                <a:gridCol w="1713656"/>
              </a:tblGrid>
              <a:tr h="744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Дата (сроки) проведения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Примечания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(отметка о выполнении)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49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Диагностика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3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Проведение промежуточных срезов на выявление изменений эмоционального состояния несовершеннолетнего (методика. «Шкала определения уровня депрессии» В. </a:t>
                      </a: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Зунга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адаптирована Т.Н. </a:t>
                      </a: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Балашовой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)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Ежемесячно, в течение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учебного года</a:t>
                      </a:r>
                      <a:endParaRPr lang="ru-RU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Педагог-психолог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6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764703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социально-педагогической поддержки и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помощи несовершеннолетнему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188640"/>
            <a:ext cx="2376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Диагностика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2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901710"/>
              </p:ext>
            </p:extLst>
          </p:nvPr>
        </p:nvGraphicFramePr>
        <p:xfrm>
          <a:off x="258788" y="1988840"/>
          <a:ext cx="8698432" cy="4404037"/>
        </p:xfrm>
        <a:graphic>
          <a:graphicData uri="http://schemas.openxmlformats.org/drawingml/2006/table">
            <a:tbl>
              <a:tblPr firstRow="1" firstCol="1" bandRow="1"/>
              <a:tblGrid>
                <a:gridCol w="635286"/>
                <a:gridCol w="2965114"/>
                <a:gridCol w="1584176"/>
                <a:gridCol w="1800200"/>
                <a:gridCol w="1713656"/>
              </a:tblGrid>
              <a:tr h="1002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Дата (сроки) проведения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Примечания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(отметка о выполнении)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205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Развивающая и коррекционная работа, консультирование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91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Индивидуальное консультирование несовершеннолетнего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– 2 раза в неделю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Педагог-психолог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Указать даты проведения</a:t>
                      </a:r>
                      <a:endParaRPr lang="ru-RU" sz="17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4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Консультирование родителей (законных представителей) по вопросам медицинского сопровождения несовершеннолетнего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раз в месяц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Психиатр, психотерапевт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764703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социально-педагогической поддержки и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помощи несовершеннолетнему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188640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Развивающая </a:t>
            </a: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коррекционная работа, консультирование </a:t>
            </a:r>
            <a:endParaRPr lang="ru-RU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91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870</TotalTime>
  <Words>526</Words>
  <Application>Microsoft Office PowerPoint</Application>
  <PresentationFormat>Экран (4:3)</PresentationFormat>
  <Paragraphs>151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Воздушный поток</vt:lpstr>
      <vt:lpstr>iGrafx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User</cp:lastModifiedBy>
  <cp:revision>84</cp:revision>
  <dcterms:created xsi:type="dcterms:W3CDTF">2020-11-30T09:23:45Z</dcterms:created>
  <dcterms:modified xsi:type="dcterms:W3CDTF">2022-03-04T12:59:42Z</dcterms:modified>
</cp:coreProperties>
</file>