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295" r:id="rId3"/>
    <p:sldId id="304" r:id="rId4"/>
    <p:sldId id="303" r:id="rId5"/>
    <p:sldId id="302" r:id="rId6"/>
    <p:sldId id="270" r:id="rId7"/>
    <p:sldId id="283" r:id="rId8"/>
    <p:sldId id="305" r:id="rId9"/>
    <p:sldId id="276" r:id="rId10"/>
    <p:sldId id="280" r:id="rId11"/>
    <p:sldId id="306" r:id="rId12"/>
    <p:sldId id="289" r:id="rId13"/>
    <p:sldId id="288" r:id="rId14"/>
    <p:sldId id="279" r:id="rId15"/>
    <p:sldId id="281" r:id="rId16"/>
    <p:sldId id="294" r:id="rId17"/>
    <p:sldId id="293" r:id="rId18"/>
    <p:sldId id="308" r:id="rId19"/>
    <p:sldId id="286" r:id="rId20"/>
    <p:sldId id="296" r:id="rId21"/>
    <p:sldId id="287" r:id="rId22"/>
    <p:sldId id="298" r:id="rId23"/>
    <p:sldId id="299" r:id="rId24"/>
    <p:sldId id="300" r:id="rId2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8705"/>
    <a:srgbClr val="00F9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2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58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0B0667-192C-4C96-93E5-32AD070E5F3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BDC923-BC2E-4370-99C2-5C4B94A9FF8A}">
      <dgm:prSet custT="1"/>
      <dgm:spPr/>
      <dgm:t>
        <a:bodyPr/>
        <a:lstStyle/>
        <a:p>
          <a:pPr rtl="0"/>
          <a:r>
            <a:rPr lang="ru-RU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(ОБЩАЯ) ПРОФИЛАКТИКА</a:t>
          </a:r>
          <a:r>
            <a:rPr lang="ru-RU" sz="2800" b="1" i="1" dirty="0" smtClean="0">
              <a:solidFill>
                <a:srgbClr val="C00000"/>
              </a:solidFill>
            </a:rPr>
            <a:t> </a:t>
          </a:r>
          <a:endParaRPr lang="ru-RU" sz="2800" dirty="0">
            <a:solidFill>
              <a:srgbClr val="C00000"/>
            </a:solidFill>
          </a:endParaRPr>
        </a:p>
      </dgm:t>
    </dgm:pt>
    <dgm:pt modelId="{42E1FCE6-42D0-4934-AA57-435E2454FB2A}" type="parTrans" cxnId="{EFEE8CBE-9BD7-48C4-8F54-87FA217D1E16}">
      <dgm:prSet/>
      <dgm:spPr/>
      <dgm:t>
        <a:bodyPr/>
        <a:lstStyle/>
        <a:p>
          <a:endParaRPr lang="ru-RU"/>
        </a:p>
      </dgm:t>
    </dgm:pt>
    <dgm:pt modelId="{676F237C-8EE1-4882-A652-A2DF6AA854CC}" type="sibTrans" cxnId="{EFEE8CBE-9BD7-48C4-8F54-87FA217D1E16}">
      <dgm:prSet/>
      <dgm:spPr/>
      <dgm:t>
        <a:bodyPr/>
        <a:lstStyle/>
        <a:p>
          <a:endParaRPr lang="ru-RU"/>
        </a:p>
      </dgm:t>
    </dgm:pt>
    <dgm:pt modelId="{4FB1A14E-CA1B-41DD-AFF1-7CAE51E0EED2}">
      <dgm:prSet custT="1"/>
      <dgm:spPr/>
      <dgm:t>
        <a:bodyPr/>
        <a:lstStyle/>
        <a:p>
          <a:pPr rtl="0"/>
          <a:r>
            <a:rPr lang="ru-RU" sz="2400" b="1" dirty="0" smtClean="0"/>
            <a:t>проводится на протяжении всего учебного года </a:t>
          </a:r>
          <a:endParaRPr lang="ru-RU" sz="2400" b="1" dirty="0"/>
        </a:p>
      </dgm:t>
    </dgm:pt>
    <dgm:pt modelId="{D997EC8B-47C8-4F43-905D-463474AC2115}" type="parTrans" cxnId="{8873EF27-E94B-4D67-9E91-78EDEDC99A12}">
      <dgm:prSet/>
      <dgm:spPr/>
      <dgm:t>
        <a:bodyPr/>
        <a:lstStyle/>
        <a:p>
          <a:endParaRPr lang="ru-RU"/>
        </a:p>
      </dgm:t>
    </dgm:pt>
    <dgm:pt modelId="{5469E280-C124-4494-B007-97CE3473F921}" type="sibTrans" cxnId="{8873EF27-E94B-4D67-9E91-78EDEDC99A12}">
      <dgm:prSet/>
      <dgm:spPr/>
      <dgm:t>
        <a:bodyPr/>
        <a:lstStyle/>
        <a:p>
          <a:endParaRPr lang="ru-RU"/>
        </a:p>
      </dgm:t>
    </dgm:pt>
    <dgm:pt modelId="{68C40737-AC0C-4925-92D3-356260E6BC6B}">
      <dgm:prSet custT="1"/>
      <dgm:spPr/>
      <dgm:t>
        <a:bodyPr/>
        <a:lstStyle/>
        <a:p>
          <a:pPr rtl="0"/>
          <a:r>
            <a:rPr lang="ru-RU" sz="2400" b="1" dirty="0" smtClean="0"/>
            <a:t>предназначена для всех обучающихся</a:t>
          </a:r>
          <a:endParaRPr lang="ru-RU" sz="2400" b="1" dirty="0"/>
        </a:p>
      </dgm:t>
    </dgm:pt>
    <dgm:pt modelId="{DCBCFA9F-5B29-4DD8-AF28-74B621D69DD6}" type="parTrans" cxnId="{6C66E956-6811-4FA5-B5F9-16468806AF51}">
      <dgm:prSet/>
      <dgm:spPr/>
      <dgm:t>
        <a:bodyPr/>
        <a:lstStyle/>
        <a:p>
          <a:endParaRPr lang="ru-RU"/>
        </a:p>
      </dgm:t>
    </dgm:pt>
    <dgm:pt modelId="{72C83F30-DF1F-4AA8-90D0-9CD377A5E593}" type="sibTrans" cxnId="{6C66E956-6811-4FA5-B5F9-16468806AF51}">
      <dgm:prSet/>
      <dgm:spPr/>
      <dgm:t>
        <a:bodyPr/>
        <a:lstStyle/>
        <a:p>
          <a:endParaRPr lang="ru-RU"/>
        </a:p>
      </dgm:t>
    </dgm:pt>
    <dgm:pt modelId="{5786E8E9-1F4F-4E67-9841-C8C98653FEC9}">
      <dgm:prSet custT="1"/>
      <dgm:spPr/>
      <dgm:t>
        <a:bodyPr/>
        <a:lstStyle/>
        <a:p>
          <a:pPr rtl="0"/>
          <a:r>
            <a:rPr lang="ru-RU" sz="2400" b="1" dirty="0" smtClean="0"/>
            <a:t>направлена на воспитание позитивно ориентированной личности</a:t>
          </a:r>
          <a:endParaRPr lang="ru-RU" sz="2400" b="1" dirty="0"/>
        </a:p>
      </dgm:t>
    </dgm:pt>
    <dgm:pt modelId="{720B9715-4F35-48D9-ADAB-1B9184BADE3D}" type="parTrans" cxnId="{7C54CCFA-1BBD-475D-B4F3-3395857F099A}">
      <dgm:prSet/>
      <dgm:spPr/>
      <dgm:t>
        <a:bodyPr/>
        <a:lstStyle/>
        <a:p>
          <a:endParaRPr lang="ru-RU"/>
        </a:p>
      </dgm:t>
    </dgm:pt>
    <dgm:pt modelId="{AE1B4526-B254-4671-A6FB-A7E52C459EC8}" type="sibTrans" cxnId="{7C54CCFA-1BBD-475D-B4F3-3395857F099A}">
      <dgm:prSet/>
      <dgm:spPr/>
      <dgm:t>
        <a:bodyPr/>
        <a:lstStyle/>
        <a:p>
          <a:endParaRPr lang="ru-RU"/>
        </a:p>
      </dgm:t>
    </dgm:pt>
    <dgm:pt modelId="{851FEC3D-A04E-477D-8212-11B32BA6BF61}">
      <dgm:prSet custT="1"/>
      <dgm:spPr/>
      <dgm:t>
        <a:bodyPr/>
        <a:lstStyle/>
        <a:p>
          <a:pPr rtl="0"/>
          <a:r>
            <a:rPr lang="ru-RU" sz="2400" b="1" dirty="0" smtClean="0"/>
            <a:t>формирование культуры здорового образа жизни, ценностных ориентаций</a:t>
          </a:r>
          <a:endParaRPr lang="ru-RU" sz="2400" b="1" dirty="0"/>
        </a:p>
      </dgm:t>
    </dgm:pt>
    <dgm:pt modelId="{C477A71D-7765-4E5E-A182-4BDDB2F289AC}" type="parTrans" cxnId="{A71BC0FC-2551-4FFC-BB6E-B0589E474C84}">
      <dgm:prSet/>
      <dgm:spPr/>
      <dgm:t>
        <a:bodyPr/>
        <a:lstStyle/>
        <a:p>
          <a:endParaRPr lang="ru-RU"/>
        </a:p>
      </dgm:t>
    </dgm:pt>
    <dgm:pt modelId="{54F2BDB7-6BA7-4757-8826-D8AE478AE407}" type="sibTrans" cxnId="{A71BC0FC-2551-4FFC-BB6E-B0589E474C84}">
      <dgm:prSet/>
      <dgm:spPr/>
      <dgm:t>
        <a:bodyPr/>
        <a:lstStyle/>
        <a:p>
          <a:endParaRPr lang="ru-RU"/>
        </a:p>
      </dgm:t>
    </dgm:pt>
    <dgm:pt modelId="{DEACD4CA-40E7-4850-B6A0-F632AF1AE81C}">
      <dgm:prSet custT="1"/>
      <dgm:spPr/>
      <dgm:t>
        <a:bodyPr/>
        <a:lstStyle/>
        <a:p>
          <a:pPr rtl="0"/>
          <a:r>
            <a:rPr lang="ru-RU" sz="2400" b="1" dirty="0" smtClean="0"/>
            <a:t>укрепление психического здоровья несовершеннолетних</a:t>
          </a:r>
          <a:endParaRPr lang="ru-RU" sz="2400" b="1" dirty="0"/>
        </a:p>
      </dgm:t>
    </dgm:pt>
    <dgm:pt modelId="{51B9FDB6-3803-47C2-AB0F-268D027CF660}" type="parTrans" cxnId="{A2CF66CD-F241-4B1F-AF78-705CD6E72BFE}">
      <dgm:prSet/>
      <dgm:spPr/>
      <dgm:t>
        <a:bodyPr/>
        <a:lstStyle/>
        <a:p>
          <a:endParaRPr lang="ru-RU"/>
        </a:p>
      </dgm:t>
    </dgm:pt>
    <dgm:pt modelId="{EBC4A6C4-D51B-492C-8956-ACEBCEACEF10}" type="sibTrans" cxnId="{A2CF66CD-F241-4B1F-AF78-705CD6E72BFE}">
      <dgm:prSet/>
      <dgm:spPr/>
      <dgm:t>
        <a:bodyPr/>
        <a:lstStyle/>
        <a:p>
          <a:endParaRPr lang="ru-RU"/>
        </a:p>
      </dgm:t>
    </dgm:pt>
    <dgm:pt modelId="{585CFE13-0BF4-4DAA-9014-7D9B77796AAB}">
      <dgm:prSet custT="1"/>
      <dgm:spPr/>
      <dgm:t>
        <a:bodyPr/>
        <a:lstStyle/>
        <a:p>
          <a:pPr rtl="0"/>
          <a:r>
            <a:rPr lang="ru-RU" sz="2400" b="1" dirty="0" smtClean="0"/>
            <a:t>формирование  навыков конструктивного взаимодействия с окружающими</a:t>
          </a:r>
          <a:endParaRPr lang="ru-RU" sz="2400" b="1" dirty="0"/>
        </a:p>
      </dgm:t>
    </dgm:pt>
    <dgm:pt modelId="{339EADAB-FA68-4033-B03B-82759F4B3275}" type="parTrans" cxnId="{301EDFB1-6B00-43DF-8FDA-F484018E4E3D}">
      <dgm:prSet/>
      <dgm:spPr/>
      <dgm:t>
        <a:bodyPr/>
        <a:lstStyle/>
        <a:p>
          <a:endParaRPr lang="ru-RU"/>
        </a:p>
      </dgm:t>
    </dgm:pt>
    <dgm:pt modelId="{72F5A15F-D72D-4BE4-BAAF-ED44E8858EAD}" type="sibTrans" cxnId="{301EDFB1-6B00-43DF-8FDA-F484018E4E3D}">
      <dgm:prSet/>
      <dgm:spPr/>
      <dgm:t>
        <a:bodyPr/>
        <a:lstStyle/>
        <a:p>
          <a:endParaRPr lang="ru-RU"/>
        </a:p>
      </dgm:t>
    </dgm:pt>
    <dgm:pt modelId="{F31CC33A-11FC-4C7A-BF2F-CCB2EE9C3AAA}">
      <dgm:prSet/>
      <dgm:spPr/>
      <dgm:t>
        <a:bodyPr/>
        <a:lstStyle/>
        <a:p>
          <a:endParaRPr lang="ru-RU"/>
        </a:p>
      </dgm:t>
    </dgm:pt>
    <dgm:pt modelId="{931E8DB5-8608-419D-9BA8-6E57D9415E6D}" type="parTrans" cxnId="{800B5BE4-F275-4EC7-8D0E-13108DCB4AE7}">
      <dgm:prSet/>
      <dgm:spPr/>
      <dgm:t>
        <a:bodyPr/>
        <a:lstStyle/>
        <a:p>
          <a:endParaRPr lang="ru-RU"/>
        </a:p>
      </dgm:t>
    </dgm:pt>
    <dgm:pt modelId="{CE77CF6C-FAC1-4534-A2B5-1B8E910BC808}" type="sibTrans" cxnId="{800B5BE4-F275-4EC7-8D0E-13108DCB4AE7}">
      <dgm:prSet/>
      <dgm:spPr/>
      <dgm:t>
        <a:bodyPr/>
        <a:lstStyle/>
        <a:p>
          <a:endParaRPr lang="ru-RU"/>
        </a:p>
      </dgm:t>
    </dgm:pt>
    <dgm:pt modelId="{4B0FE90E-B17A-4FEB-AF83-089E3BFCB21E}" type="pres">
      <dgm:prSet presAssocID="{770B0667-192C-4C96-93E5-32AD070E5F3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DE6CE1-17E9-4FC8-8CD6-5E2ACCD532B1}" type="pres">
      <dgm:prSet presAssocID="{1DBDC923-BC2E-4370-99C2-5C4B94A9FF8A}" presName="circ1" presStyleLbl="vennNode1" presStyleIdx="0" presStyleCnt="7"/>
      <dgm:spPr/>
    </dgm:pt>
    <dgm:pt modelId="{8BAE9395-3CD0-4B7E-B20B-D196F03D285E}" type="pres">
      <dgm:prSet presAssocID="{1DBDC923-BC2E-4370-99C2-5C4B94A9FF8A}" presName="circ1Tx" presStyleLbl="revTx" presStyleIdx="0" presStyleCnt="0" custScaleX="371555" custScaleY="73880" custLinFactNeighborY="-126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5EF78-4282-4447-A7E5-1167F7507F36}" type="pres">
      <dgm:prSet presAssocID="{4FB1A14E-CA1B-41DD-AFF1-7CAE51E0EED2}" presName="circ2" presStyleLbl="vennNode1" presStyleIdx="1" presStyleCnt="7"/>
      <dgm:spPr/>
    </dgm:pt>
    <dgm:pt modelId="{D8A7B692-A0E6-451F-86DB-39F07894340B}" type="pres">
      <dgm:prSet presAssocID="{4FB1A14E-CA1B-41DD-AFF1-7CAE51E0EED2}" presName="circ2Tx" presStyleLbl="revTx" presStyleIdx="0" presStyleCnt="0" custScaleX="129836" custScaleY="75644" custLinFactNeighborX="-3357" custLinFactNeighborY="-139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83C32-0E94-4B82-907A-AD525329DB23}" type="pres">
      <dgm:prSet presAssocID="{68C40737-AC0C-4925-92D3-356260E6BC6B}" presName="circ3" presStyleLbl="vennNode1" presStyleIdx="2" presStyleCnt="7"/>
      <dgm:spPr/>
    </dgm:pt>
    <dgm:pt modelId="{59C669E3-E3C5-4947-895D-C6166BFAFD23}" type="pres">
      <dgm:prSet presAssocID="{68C40737-AC0C-4925-92D3-356260E6BC6B}" presName="circ3Tx" presStyleLbl="revTx" presStyleIdx="0" presStyleCnt="0" custScaleX="107130" custScaleY="77643" custLinFactNeighborX="0" custLinFactNeighborY="-61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FB8DA-88A1-470F-942A-41A9954F8E25}" type="pres">
      <dgm:prSet presAssocID="{5786E8E9-1F4F-4E67-9841-C8C98653FEC9}" presName="circ4" presStyleLbl="vennNode1" presStyleIdx="3" presStyleCnt="7"/>
      <dgm:spPr/>
    </dgm:pt>
    <dgm:pt modelId="{C1662933-3B7A-4D57-9BAB-46CDC3032F27}" type="pres">
      <dgm:prSet presAssocID="{5786E8E9-1F4F-4E67-9841-C8C98653FEC9}" presName="circ4Tx" presStyleLbl="revTx" presStyleIdx="0" presStyleCnt="0" custScaleX="1578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45C72-2DFB-478E-BCFB-375E43458E3B}" type="pres">
      <dgm:prSet presAssocID="{851FEC3D-A04E-477D-8212-11B32BA6BF61}" presName="circ5" presStyleLbl="vennNode1" presStyleIdx="4" presStyleCnt="7"/>
      <dgm:spPr/>
    </dgm:pt>
    <dgm:pt modelId="{C9A25C2E-0B73-4CFA-8EE7-31696CB57E76}" type="pres">
      <dgm:prSet presAssocID="{851FEC3D-A04E-477D-8212-11B32BA6BF61}" presName="circ5Tx" presStyleLbl="revTx" presStyleIdx="0" presStyleCnt="0" custScaleX="165476" custScaleY="875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7E6E8-51AD-4277-8F64-DBBDD311ACE0}" type="pres">
      <dgm:prSet presAssocID="{DEACD4CA-40E7-4850-B6A0-F632AF1AE81C}" presName="circ6" presStyleLbl="vennNode1" presStyleIdx="5" presStyleCnt="7"/>
      <dgm:spPr/>
    </dgm:pt>
    <dgm:pt modelId="{13E4A1CC-37D7-4218-BFB0-25E3AED7C870}" type="pres">
      <dgm:prSet presAssocID="{DEACD4CA-40E7-4850-B6A0-F632AF1AE81C}" presName="circ6Tx" presStyleLbl="revTx" presStyleIdx="0" presStyleCnt="0" custScaleX="146596" custScaleY="140520" custLinFactNeighborX="-2291" custLinFactNeighborY="14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56810-E5A5-4989-93F5-E3DEDD2368AA}" type="pres">
      <dgm:prSet presAssocID="{585CFE13-0BF4-4DAA-9014-7D9B77796AAB}" presName="circ7" presStyleLbl="vennNode1" presStyleIdx="6" presStyleCnt="7"/>
      <dgm:spPr/>
    </dgm:pt>
    <dgm:pt modelId="{DB6037EC-BDE4-4DB3-BD47-F3CE1FB86489}" type="pres">
      <dgm:prSet presAssocID="{585CFE13-0BF4-4DAA-9014-7D9B77796AAB}" presName="circ7Tx" presStyleLbl="revTx" presStyleIdx="0" presStyleCnt="0" custScaleX="123760" custScaleY="1258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1BC0FC-2551-4FFC-BB6E-B0589E474C84}" srcId="{770B0667-192C-4C96-93E5-32AD070E5F39}" destId="{851FEC3D-A04E-477D-8212-11B32BA6BF61}" srcOrd="4" destOrd="0" parTransId="{C477A71D-7765-4E5E-A182-4BDDB2F289AC}" sibTransId="{54F2BDB7-6BA7-4757-8826-D8AE478AE407}"/>
    <dgm:cxn modelId="{701C679F-FE4D-4C0E-9222-543726CC85A9}" type="presOf" srcId="{1DBDC923-BC2E-4370-99C2-5C4B94A9FF8A}" destId="{8BAE9395-3CD0-4B7E-B20B-D196F03D285E}" srcOrd="0" destOrd="0" presId="urn:microsoft.com/office/officeart/2005/8/layout/venn1"/>
    <dgm:cxn modelId="{90D9B497-4DDB-42BD-8244-E58531AA963B}" type="presOf" srcId="{4FB1A14E-CA1B-41DD-AFF1-7CAE51E0EED2}" destId="{D8A7B692-A0E6-451F-86DB-39F07894340B}" srcOrd="0" destOrd="0" presId="urn:microsoft.com/office/officeart/2005/8/layout/venn1"/>
    <dgm:cxn modelId="{D68EF34F-9A17-42F9-B190-21849911FE55}" type="presOf" srcId="{851FEC3D-A04E-477D-8212-11B32BA6BF61}" destId="{C9A25C2E-0B73-4CFA-8EE7-31696CB57E76}" srcOrd="0" destOrd="0" presId="urn:microsoft.com/office/officeart/2005/8/layout/venn1"/>
    <dgm:cxn modelId="{7C54CCFA-1BBD-475D-B4F3-3395857F099A}" srcId="{770B0667-192C-4C96-93E5-32AD070E5F39}" destId="{5786E8E9-1F4F-4E67-9841-C8C98653FEC9}" srcOrd="3" destOrd="0" parTransId="{720B9715-4F35-48D9-ADAB-1B9184BADE3D}" sibTransId="{AE1B4526-B254-4671-A6FB-A7E52C459EC8}"/>
    <dgm:cxn modelId="{02FC9BA1-3C9A-4EAB-B02F-71C7A78FCB5D}" type="presOf" srcId="{770B0667-192C-4C96-93E5-32AD070E5F39}" destId="{4B0FE90E-B17A-4FEB-AF83-089E3BFCB21E}" srcOrd="0" destOrd="0" presId="urn:microsoft.com/office/officeart/2005/8/layout/venn1"/>
    <dgm:cxn modelId="{9F60B97F-52D0-48CB-AFDA-EBF2F542A53F}" type="presOf" srcId="{5786E8E9-1F4F-4E67-9841-C8C98653FEC9}" destId="{C1662933-3B7A-4D57-9BAB-46CDC3032F27}" srcOrd="0" destOrd="0" presId="urn:microsoft.com/office/officeart/2005/8/layout/venn1"/>
    <dgm:cxn modelId="{A28397C9-9643-48D1-BB02-2C472F89A32E}" type="presOf" srcId="{DEACD4CA-40E7-4850-B6A0-F632AF1AE81C}" destId="{13E4A1CC-37D7-4218-BFB0-25E3AED7C870}" srcOrd="0" destOrd="0" presId="urn:microsoft.com/office/officeart/2005/8/layout/venn1"/>
    <dgm:cxn modelId="{EFEE8CBE-9BD7-48C4-8F54-87FA217D1E16}" srcId="{770B0667-192C-4C96-93E5-32AD070E5F39}" destId="{1DBDC923-BC2E-4370-99C2-5C4B94A9FF8A}" srcOrd="0" destOrd="0" parTransId="{42E1FCE6-42D0-4934-AA57-435E2454FB2A}" sibTransId="{676F237C-8EE1-4882-A652-A2DF6AA854CC}"/>
    <dgm:cxn modelId="{800B5BE4-F275-4EC7-8D0E-13108DCB4AE7}" srcId="{770B0667-192C-4C96-93E5-32AD070E5F39}" destId="{F31CC33A-11FC-4C7A-BF2F-CCB2EE9C3AAA}" srcOrd="7" destOrd="0" parTransId="{931E8DB5-8608-419D-9BA8-6E57D9415E6D}" sibTransId="{CE77CF6C-FAC1-4534-A2B5-1B8E910BC808}"/>
    <dgm:cxn modelId="{301EDFB1-6B00-43DF-8FDA-F484018E4E3D}" srcId="{770B0667-192C-4C96-93E5-32AD070E5F39}" destId="{585CFE13-0BF4-4DAA-9014-7D9B77796AAB}" srcOrd="6" destOrd="0" parTransId="{339EADAB-FA68-4033-B03B-82759F4B3275}" sibTransId="{72F5A15F-D72D-4BE4-BAAF-ED44E8858EAD}"/>
    <dgm:cxn modelId="{764A3253-D0A5-4CA5-8439-EB0988B87D87}" type="presOf" srcId="{585CFE13-0BF4-4DAA-9014-7D9B77796AAB}" destId="{DB6037EC-BDE4-4DB3-BD47-F3CE1FB86489}" srcOrd="0" destOrd="0" presId="urn:microsoft.com/office/officeart/2005/8/layout/venn1"/>
    <dgm:cxn modelId="{8873EF27-E94B-4D67-9E91-78EDEDC99A12}" srcId="{770B0667-192C-4C96-93E5-32AD070E5F39}" destId="{4FB1A14E-CA1B-41DD-AFF1-7CAE51E0EED2}" srcOrd="1" destOrd="0" parTransId="{D997EC8B-47C8-4F43-905D-463474AC2115}" sibTransId="{5469E280-C124-4494-B007-97CE3473F921}"/>
    <dgm:cxn modelId="{DA3F1083-DFD9-4B17-96AB-6D5939371D4F}" type="presOf" srcId="{68C40737-AC0C-4925-92D3-356260E6BC6B}" destId="{59C669E3-E3C5-4947-895D-C6166BFAFD23}" srcOrd="0" destOrd="0" presId="urn:microsoft.com/office/officeart/2005/8/layout/venn1"/>
    <dgm:cxn modelId="{6C66E956-6811-4FA5-B5F9-16468806AF51}" srcId="{770B0667-192C-4C96-93E5-32AD070E5F39}" destId="{68C40737-AC0C-4925-92D3-356260E6BC6B}" srcOrd="2" destOrd="0" parTransId="{DCBCFA9F-5B29-4DD8-AF28-74B621D69DD6}" sibTransId="{72C83F30-DF1F-4AA8-90D0-9CD377A5E593}"/>
    <dgm:cxn modelId="{A2CF66CD-F241-4B1F-AF78-705CD6E72BFE}" srcId="{770B0667-192C-4C96-93E5-32AD070E5F39}" destId="{DEACD4CA-40E7-4850-B6A0-F632AF1AE81C}" srcOrd="5" destOrd="0" parTransId="{51B9FDB6-3803-47C2-AB0F-268D027CF660}" sibTransId="{EBC4A6C4-D51B-492C-8956-ACEBCEACEF10}"/>
    <dgm:cxn modelId="{B741DA8E-2DF2-41CF-B0B4-E97E6563EE0C}" type="presParOf" srcId="{4B0FE90E-B17A-4FEB-AF83-089E3BFCB21E}" destId="{BBDE6CE1-17E9-4FC8-8CD6-5E2ACCD532B1}" srcOrd="0" destOrd="0" presId="urn:microsoft.com/office/officeart/2005/8/layout/venn1"/>
    <dgm:cxn modelId="{91D3586B-D82A-4FED-890C-002217E57DBC}" type="presParOf" srcId="{4B0FE90E-B17A-4FEB-AF83-089E3BFCB21E}" destId="{8BAE9395-3CD0-4B7E-B20B-D196F03D285E}" srcOrd="1" destOrd="0" presId="urn:microsoft.com/office/officeart/2005/8/layout/venn1"/>
    <dgm:cxn modelId="{ED12C573-7E50-4CD9-B301-D3CF8E6C10E8}" type="presParOf" srcId="{4B0FE90E-B17A-4FEB-AF83-089E3BFCB21E}" destId="{4565EF78-4282-4447-A7E5-1167F7507F36}" srcOrd="2" destOrd="0" presId="urn:microsoft.com/office/officeart/2005/8/layout/venn1"/>
    <dgm:cxn modelId="{6315EE63-935E-4E93-81D7-ADD8DF1A0173}" type="presParOf" srcId="{4B0FE90E-B17A-4FEB-AF83-089E3BFCB21E}" destId="{D8A7B692-A0E6-451F-86DB-39F07894340B}" srcOrd="3" destOrd="0" presId="urn:microsoft.com/office/officeart/2005/8/layout/venn1"/>
    <dgm:cxn modelId="{3C90F187-45FB-43BD-A17E-AD4E54C51A59}" type="presParOf" srcId="{4B0FE90E-B17A-4FEB-AF83-089E3BFCB21E}" destId="{71883C32-0E94-4B82-907A-AD525329DB23}" srcOrd="4" destOrd="0" presId="urn:microsoft.com/office/officeart/2005/8/layout/venn1"/>
    <dgm:cxn modelId="{554687D3-B001-4CC8-AD55-71176F2A03FB}" type="presParOf" srcId="{4B0FE90E-B17A-4FEB-AF83-089E3BFCB21E}" destId="{59C669E3-E3C5-4947-895D-C6166BFAFD23}" srcOrd="5" destOrd="0" presId="urn:microsoft.com/office/officeart/2005/8/layout/venn1"/>
    <dgm:cxn modelId="{0DA2F43D-BAB9-4C57-9337-E4E3FE02E972}" type="presParOf" srcId="{4B0FE90E-B17A-4FEB-AF83-089E3BFCB21E}" destId="{DFFFB8DA-88A1-470F-942A-41A9954F8E25}" srcOrd="6" destOrd="0" presId="urn:microsoft.com/office/officeart/2005/8/layout/venn1"/>
    <dgm:cxn modelId="{CB8B5489-F94A-4B4F-A7D3-716776F2ED10}" type="presParOf" srcId="{4B0FE90E-B17A-4FEB-AF83-089E3BFCB21E}" destId="{C1662933-3B7A-4D57-9BAB-46CDC3032F27}" srcOrd="7" destOrd="0" presId="urn:microsoft.com/office/officeart/2005/8/layout/venn1"/>
    <dgm:cxn modelId="{B7637938-8FEA-4B2D-B859-177E3472FC36}" type="presParOf" srcId="{4B0FE90E-B17A-4FEB-AF83-089E3BFCB21E}" destId="{25C45C72-2DFB-478E-BCFB-375E43458E3B}" srcOrd="8" destOrd="0" presId="urn:microsoft.com/office/officeart/2005/8/layout/venn1"/>
    <dgm:cxn modelId="{F6887880-07F7-4CAE-84CB-5F5397E79709}" type="presParOf" srcId="{4B0FE90E-B17A-4FEB-AF83-089E3BFCB21E}" destId="{C9A25C2E-0B73-4CFA-8EE7-31696CB57E76}" srcOrd="9" destOrd="0" presId="urn:microsoft.com/office/officeart/2005/8/layout/venn1"/>
    <dgm:cxn modelId="{F94D4CEB-D228-4EC2-AFB5-7EC2FD151AD3}" type="presParOf" srcId="{4B0FE90E-B17A-4FEB-AF83-089E3BFCB21E}" destId="{16C7E6E8-51AD-4277-8F64-DBBDD311ACE0}" srcOrd="10" destOrd="0" presId="urn:microsoft.com/office/officeart/2005/8/layout/venn1"/>
    <dgm:cxn modelId="{210DFA8D-6305-4EDA-AED9-9E194F57088F}" type="presParOf" srcId="{4B0FE90E-B17A-4FEB-AF83-089E3BFCB21E}" destId="{13E4A1CC-37D7-4218-BFB0-25E3AED7C870}" srcOrd="11" destOrd="0" presId="urn:microsoft.com/office/officeart/2005/8/layout/venn1"/>
    <dgm:cxn modelId="{4EA51717-9662-418B-9FB6-0A40B3118361}" type="presParOf" srcId="{4B0FE90E-B17A-4FEB-AF83-089E3BFCB21E}" destId="{53256810-E5A5-4989-93F5-E3DEDD2368AA}" srcOrd="12" destOrd="0" presId="urn:microsoft.com/office/officeart/2005/8/layout/venn1"/>
    <dgm:cxn modelId="{94E49C1B-53A8-4EDE-A1F7-98E616A5D94F}" type="presParOf" srcId="{4B0FE90E-B17A-4FEB-AF83-089E3BFCB21E}" destId="{DB6037EC-BDE4-4DB3-BD47-F3CE1FB86489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E660B6-68DE-428A-8941-8A02D63DDF6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FD94CA-41C9-498A-9309-9A41B7A18C3C}">
      <dgm:prSet custT="1"/>
      <dgm:spPr/>
      <dgm:t>
        <a:bodyPr/>
        <a:lstStyle/>
        <a:p>
          <a:pPr rtl="0"/>
          <a:r>
            <a:rPr lang="ru-RU" sz="2800" b="1" i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ВТОРИЧНАЯ ПРОФИЛАКТИКА </a:t>
          </a:r>
          <a:endParaRPr lang="ru-RU" sz="2800" b="1" i="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C9DEF2-6716-40BA-9683-6A64BDB8E578}" type="parTrans" cxnId="{4F8EF04C-121F-4EAA-ACB4-B167372F49F6}">
      <dgm:prSet/>
      <dgm:spPr/>
      <dgm:t>
        <a:bodyPr/>
        <a:lstStyle/>
        <a:p>
          <a:endParaRPr lang="ru-RU"/>
        </a:p>
      </dgm:t>
    </dgm:pt>
    <dgm:pt modelId="{95ADF405-BF6A-4CAF-AE4F-F9025BD53F17}" type="sibTrans" cxnId="{4F8EF04C-121F-4EAA-ACB4-B167372F49F6}">
      <dgm:prSet/>
      <dgm:spPr/>
      <dgm:t>
        <a:bodyPr/>
        <a:lstStyle/>
        <a:p>
          <a:endParaRPr lang="ru-RU"/>
        </a:p>
      </dgm:t>
    </dgm:pt>
    <dgm:pt modelId="{C4459AE1-54A2-473D-9758-FD3E973D3C54}">
      <dgm:prSet custT="1"/>
      <dgm:spPr/>
      <dgm:t>
        <a:bodyPr/>
        <a:lstStyle/>
        <a:p>
          <a:pPr rtl="0"/>
          <a:r>
            <a:rPr lang="ru-RU" sz="2800" dirty="0" smtClean="0"/>
            <a:t>Комплексная психодиагностика суицидального поведения обучающихся проводится не реже одного раза в год, рекомендуемый период проведения - начало учебного года (до 1 ноября)</a:t>
          </a:r>
          <a:endParaRPr lang="ru-RU" sz="2800" i="0" dirty="0"/>
        </a:p>
      </dgm:t>
    </dgm:pt>
    <dgm:pt modelId="{44C42E30-625D-483E-8DE6-C95DA2E3FAB7}" type="parTrans" cxnId="{66F8D4EB-1CB3-428B-A5D9-151D42CE9B1E}">
      <dgm:prSet/>
      <dgm:spPr/>
      <dgm:t>
        <a:bodyPr/>
        <a:lstStyle/>
        <a:p>
          <a:endParaRPr lang="ru-RU"/>
        </a:p>
      </dgm:t>
    </dgm:pt>
    <dgm:pt modelId="{89C5FE06-5EE2-4EF2-9F08-BD3267952300}" type="sibTrans" cxnId="{66F8D4EB-1CB3-428B-A5D9-151D42CE9B1E}">
      <dgm:prSet/>
      <dgm:spPr/>
      <dgm:t>
        <a:bodyPr/>
        <a:lstStyle/>
        <a:p>
          <a:endParaRPr lang="ru-RU"/>
        </a:p>
      </dgm:t>
    </dgm:pt>
    <dgm:pt modelId="{D092E691-5BDC-41FC-9D4B-F1EB4855DE86}">
      <dgm:prSet custT="1"/>
      <dgm:spPr/>
      <dgm:t>
        <a:bodyPr/>
        <a:lstStyle/>
        <a:p>
          <a:pPr rtl="0"/>
          <a:r>
            <a:rPr lang="ru-RU" sz="2800" dirty="0" smtClean="0"/>
            <a:t>В учреждении образования должна быть обеспечена конфиденциальность полученных результатов. Результаты психодиагностики индивидуально доводятся до сведения родителей (законного представителя)</a:t>
          </a:r>
          <a:endParaRPr lang="ru-RU" sz="2800" dirty="0"/>
        </a:p>
      </dgm:t>
    </dgm:pt>
    <dgm:pt modelId="{61EB0754-9258-49AA-9FEB-BB531B3F600E}" type="parTrans" cxnId="{50BF1B6E-9552-4359-97BB-CB0B4C06EC1B}">
      <dgm:prSet/>
      <dgm:spPr/>
      <dgm:t>
        <a:bodyPr/>
        <a:lstStyle/>
        <a:p>
          <a:endParaRPr lang="ru-RU"/>
        </a:p>
      </dgm:t>
    </dgm:pt>
    <dgm:pt modelId="{C03A8C6B-F0A0-44A9-890A-E9E55A44C4CE}" type="sibTrans" cxnId="{50BF1B6E-9552-4359-97BB-CB0B4C06EC1B}">
      <dgm:prSet/>
      <dgm:spPr/>
      <dgm:t>
        <a:bodyPr/>
        <a:lstStyle/>
        <a:p>
          <a:endParaRPr lang="ru-RU"/>
        </a:p>
      </dgm:t>
    </dgm:pt>
    <dgm:pt modelId="{9F1E3F9E-CABA-494C-A6EF-42734E7D12A0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/>
            <a:t>При поступлении информации о каждом несовершеннолетнем, склонном к суицидальному поведению, совершившем суицидальную попытку, вовлеченном в деструктивные Интернет-сообщества</a:t>
          </a:r>
          <a:endParaRPr lang="ru-RU" sz="2800" dirty="0"/>
        </a:p>
      </dgm:t>
    </dgm:pt>
    <dgm:pt modelId="{0676F7EC-8438-4A8B-BDDF-0D10C24FEB36}" type="parTrans" cxnId="{D1638512-E5F8-4DE8-8EBC-02CA4F740727}">
      <dgm:prSet/>
      <dgm:spPr/>
      <dgm:t>
        <a:bodyPr/>
        <a:lstStyle/>
        <a:p>
          <a:endParaRPr lang="ru-RU"/>
        </a:p>
      </dgm:t>
    </dgm:pt>
    <dgm:pt modelId="{5E4A33C5-1B7C-4BA0-8592-BE4AFFF52B1E}" type="sibTrans" cxnId="{D1638512-E5F8-4DE8-8EBC-02CA4F740727}">
      <dgm:prSet/>
      <dgm:spPr/>
      <dgm:t>
        <a:bodyPr/>
        <a:lstStyle/>
        <a:p>
          <a:endParaRPr lang="ru-RU"/>
        </a:p>
      </dgm:t>
    </dgm:pt>
    <dgm:pt modelId="{3AE1ADA8-FA2C-45CA-A24A-B82C17D1D2FC}" type="pres">
      <dgm:prSet presAssocID="{C9E660B6-68DE-428A-8941-8A02D63DDF6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B2B0E9B-A4C7-4B13-81D1-3784DE866D84}" type="pres">
      <dgm:prSet presAssocID="{C9E660B6-68DE-428A-8941-8A02D63DDF60}" presName="pyramid" presStyleLbl="node1" presStyleIdx="0" presStyleCnt="1" custLinFactNeighborX="-10906"/>
      <dgm:spPr/>
    </dgm:pt>
    <dgm:pt modelId="{1509E5F3-C359-4242-A42A-F1199C06D828}" type="pres">
      <dgm:prSet presAssocID="{C9E660B6-68DE-428A-8941-8A02D63DDF60}" presName="theList" presStyleCnt="0"/>
      <dgm:spPr/>
    </dgm:pt>
    <dgm:pt modelId="{E74EBBED-4899-477F-AB1E-76B84A9A033E}" type="pres">
      <dgm:prSet presAssocID="{C3FD94CA-41C9-498A-9309-9A41B7A18C3C}" presName="aNode" presStyleLbl="fgAcc1" presStyleIdx="0" presStyleCnt="4" custScaleX="178460" custScaleY="521192" custLinFactY="-476139" custLinFactNeighborX="-19085" custLinFactNeighborY="-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110C3-0231-4E15-B4EB-9BA360E7A30F}" type="pres">
      <dgm:prSet presAssocID="{C3FD94CA-41C9-498A-9309-9A41B7A18C3C}" presName="aSpace" presStyleCnt="0"/>
      <dgm:spPr/>
    </dgm:pt>
    <dgm:pt modelId="{5D62C7CD-3419-4A1D-97A8-ACD281D0651A}" type="pres">
      <dgm:prSet presAssocID="{C4459AE1-54A2-473D-9758-FD3E973D3C54}" presName="aNode" presStyleLbl="fgAcc1" presStyleIdx="1" presStyleCnt="4" custScaleX="179415" custScaleY="1430282" custLinFactY="-391356" custLinFactNeighborX="-18608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D9A36-D3B2-4E6D-BB61-B547B8D7F9EA}" type="pres">
      <dgm:prSet presAssocID="{C4459AE1-54A2-473D-9758-FD3E973D3C54}" presName="aSpace" presStyleCnt="0"/>
      <dgm:spPr/>
    </dgm:pt>
    <dgm:pt modelId="{47F69690-10E0-45ED-8580-8AAFE4B65F14}" type="pres">
      <dgm:prSet presAssocID="{D092E691-5BDC-41FC-9D4B-F1EB4855DE86}" presName="aNode" presStyleLbl="fgAcc1" presStyleIdx="2" presStyleCnt="4" custScaleX="179415" custScaleY="1843014" custLinFactNeighborX="-18608" custLinFactNeighborY="90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0204F-0923-447E-842E-5E107F7E365D}" type="pres">
      <dgm:prSet presAssocID="{D092E691-5BDC-41FC-9D4B-F1EB4855DE86}" presName="aSpace" presStyleCnt="0"/>
      <dgm:spPr/>
    </dgm:pt>
    <dgm:pt modelId="{883E6034-5701-48A6-9A58-157FA23E7362}" type="pres">
      <dgm:prSet presAssocID="{9F1E3F9E-CABA-494C-A6EF-42734E7D12A0}" presName="aNode" presStyleLbl="fgAcc1" presStyleIdx="3" presStyleCnt="4" custScaleX="179415" custScaleY="2000000" custLinFactY="448053" custLinFactNeighborX="-18608" custLinFactNeighborY="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71306-D107-4E18-A17A-B397B0DBBB6B}" type="pres">
      <dgm:prSet presAssocID="{9F1E3F9E-CABA-494C-A6EF-42734E7D12A0}" presName="aSpace" presStyleCnt="0"/>
      <dgm:spPr/>
    </dgm:pt>
  </dgm:ptLst>
  <dgm:cxnLst>
    <dgm:cxn modelId="{7A7C65A6-F2D5-456B-A9BA-D4BDE732E228}" type="presOf" srcId="{9F1E3F9E-CABA-494C-A6EF-42734E7D12A0}" destId="{883E6034-5701-48A6-9A58-157FA23E7362}" srcOrd="0" destOrd="0" presId="urn:microsoft.com/office/officeart/2005/8/layout/pyramid2"/>
    <dgm:cxn modelId="{D1638512-E5F8-4DE8-8EBC-02CA4F740727}" srcId="{C9E660B6-68DE-428A-8941-8A02D63DDF60}" destId="{9F1E3F9E-CABA-494C-A6EF-42734E7D12A0}" srcOrd="3" destOrd="0" parTransId="{0676F7EC-8438-4A8B-BDDF-0D10C24FEB36}" sibTransId="{5E4A33C5-1B7C-4BA0-8592-BE4AFFF52B1E}"/>
    <dgm:cxn modelId="{235E2FA9-8201-4B7C-9D4A-08C7E769A7DA}" type="presOf" srcId="{D092E691-5BDC-41FC-9D4B-F1EB4855DE86}" destId="{47F69690-10E0-45ED-8580-8AAFE4B65F14}" srcOrd="0" destOrd="0" presId="urn:microsoft.com/office/officeart/2005/8/layout/pyramid2"/>
    <dgm:cxn modelId="{AC19F87D-CB34-4C0C-9371-86D17D2A31FC}" type="presOf" srcId="{C3FD94CA-41C9-498A-9309-9A41B7A18C3C}" destId="{E74EBBED-4899-477F-AB1E-76B84A9A033E}" srcOrd="0" destOrd="0" presId="urn:microsoft.com/office/officeart/2005/8/layout/pyramid2"/>
    <dgm:cxn modelId="{D98DDF68-CD2C-47FD-8649-4F5B278D312D}" type="presOf" srcId="{C9E660B6-68DE-428A-8941-8A02D63DDF60}" destId="{3AE1ADA8-FA2C-45CA-A24A-B82C17D1D2FC}" srcOrd="0" destOrd="0" presId="urn:microsoft.com/office/officeart/2005/8/layout/pyramid2"/>
    <dgm:cxn modelId="{66F8D4EB-1CB3-428B-A5D9-151D42CE9B1E}" srcId="{C9E660B6-68DE-428A-8941-8A02D63DDF60}" destId="{C4459AE1-54A2-473D-9758-FD3E973D3C54}" srcOrd="1" destOrd="0" parTransId="{44C42E30-625D-483E-8DE6-C95DA2E3FAB7}" sibTransId="{89C5FE06-5EE2-4EF2-9F08-BD3267952300}"/>
    <dgm:cxn modelId="{FA603EAF-2B71-419E-A382-D50464BF6D31}" type="presOf" srcId="{C4459AE1-54A2-473D-9758-FD3E973D3C54}" destId="{5D62C7CD-3419-4A1D-97A8-ACD281D0651A}" srcOrd="0" destOrd="0" presId="urn:microsoft.com/office/officeart/2005/8/layout/pyramid2"/>
    <dgm:cxn modelId="{4F8EF04C-121F-4EAA-ACB4-B167372F49F6}" srcId="{C9E660B6-68DE-428A-8941-8A02D63DDF60}" destId="{C3FD94CA-41C9-498A-9309-9A41B7A18C3C}" srcOrd="0" destOrd="0" parTransId="{A9C9DEF2-6716-40BA-9683-6A64BDB8E578}" sibTransId="{95ADF405-BF6A-4CAF-AE4F-F9025BD53F17}"/>
    <dgm:cxn modelId="{50BF1B6E-9552-4359-97BB-CB0B4C06EC1B}" srcId="{C9E660B6-68DE-428A-8941-8A02D63DDF60}" destId="{D092E691-5BDC-41FC-9D4B-F1EB4855DE86}" srcOrd="2" destOrd="0" parTransId="{61EB0754-9258-49AA-9FEB-BB531B3F600E}" sibTransId="{C03A8C6B-F0A0-44A9-890A-E9E55A44C4CE}"/>
    <dgm:cxn modelId="{1E23C7A2-501C-43CD-A248-A9B66BF776F3}" type="presParOf" srcId="{3AE1ADA8-FA2C-45CA-A24A-B82C17D1D2FC}" destId="{BB2B0E9B-A4C7-4B13-81D1-3784DE866D84}" srcOrd="0" destOrd="0" presId="urn:microsoft.com/office/officeart/2005/8/layout/pyramid2"/>
    <dgm:cxn modelId="{85D0056B-8EF8-4AB5-97E2-4D1022A4CEF9}" type="presParOf" srcId="{3AE1ADA8-FA2C-45CA-A24A-B82C17D1D2FC}" destId="{1509E5F3-C359-4242-A42A-F1199C06D828}" srcOrd="1" destOrd="0" presId="urn:microsoft.com/office/officeart/2005/8/layout/pyramid2"/>
    <dgm:cxn modelId="{691B45FB-DC17-4719-B820-07D3541B40BE}" type="presParOf" srcId="{1509E5F3-C359-4242-A42A-F1199C06D828}" destId="{E74EBBED-4899-477F-AB1E-76B84A9A033E}" srcOrd="0" destOrd="0" presId="urn:microsoft.com/office/officeart/2005/8/layout/pyramid2"/>
    <dgm:cxn modelId="{A4F5C81C-7B1A-44C8-99DE-2BAAF7991C9D}" type="presParOf" srcId="{1509E5F3-C359-4242-A42A-F1199C06D828}" destId="{16E110C3-0231-4E15-B4EB-9BA360E7A30F}" srcOrd="1" destOrd="0" presId="urn:microsoft.com/office/officeart/2005/8/layout/pyramid2"/>
    <dgm:cxn modelId="{7B8236D2-D89A-4232-8C45-ADA637C5BEB8}" type="presParOf" srcId="{1509E5F3-C359-4242-A42A-F1199C06D828}" destId="{5D62C7CD-3419-4A1D-97A8-ACD281D0651A}" srcOrd="2" destOrd="0" presId="urn:microsoft.com/office/officeart/2005/8/layout/pyramid2"/>
    <dgm:cxn modelId="{E4056282-BF54-41FA-AEB5-6ADEA76B5253}" type="presParOf" srcId="{1509E5F3-C359-4242-A42A-F1199C06D828}" destId="{AE2D9A36-D3B2-4E6D-BB61-B547B8D7F9EA}" srcOrd="3" destOrd="0" presId="urn:microsoft.com/office/officeart/2005/8/layout/pyramid2"/>
    <dgm:cxn modelId="{DF8F24B5-CFBC-4CF0-AB7B-3CE79A7FCD7C}" type="presParOf" srcId="{1509E5F3-C359-4242-A42A-F1199C06D828}" destId="{47F69690-10E0-45ED-8580-8AAFE4B65F14}" srcOrd="4" destOrd="0" presId="urn:microsoft.com/office/officeart/2005/8/layout/pyramid2"/>
    <dgm:cxn modelId="{9520DB74-7134-494C-890A-FFFC1DE82C05}" type="presParOf" srcId="{1509E5F3-C359-4242-A42A-F1199C06D828}" destId="{E010204F-0923-447E-842E-5E107F7E365D}" srcOrd="5" destOrd="0" presId="urn:microsoft.com/office/officeart/2005/8/layout/pyramid2"/>
    <dgm:cxn modelId="{94A84FC1-C0F7-47BC-BCCE-65FBD16CD532}" type="presParOf" srcId="{1509E5F3-C359-4242-A42A-F1199C06D828}" destId="{883E6034-5701-48A6-9A58-157FA23E7362}" srcOrd="6" destOrd="0" presId="urn:microsoft.com/office/officeart/2005/8/layout/pyramid2"/>
    <dgm:cxn modelId="{36CEEAC7-9CCD-45D3-A963-86CE384F1FEC}" type="presParOf" srcId="{1509E5F3-C359-4242-A42A-F1199C06D828}" destId="{91871306-D107-4E18-A17A-B397B0DBBB6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644F91-7F9E-434D-AE59-8584E1012E9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BF77C4-C91B-4A66-A9B0-52882463DC8A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600" b="1" dirty="0" smtClean="0"/>
            <a:t>НЕСОВЕРШЕННОЛЕТНИЕ, СКЛОННЫЕ </a:t>
          </a:r>
          <a:br>
            <a:rPr lang="ru-RU" sz="1600" b="1" dirty="0" smtClean="0"/>
          </a:br>
          <a:r>
            <a:rPr lang="ru-RU" sz="1600" b="1" dirty="0" smtClean="0"/>
            <a:t>К СУИЦИДООПАСНОМУ ПОВЕДЕНИЮ</a:t>
          </a:r>
          <a:endParaRPr lang="ru-RU" sz="1600" dirty="0"/>
        </a:p>
      </dgm:t>
    </dgm:pt>
    <dgm:pt modelId="{4A1B2C70-1268-4E63-8CF3-4B5240ADB4B3}" type="parTrans" cxnId="{3A3E8316-D0BB-4210-908E-637675ACCEF7}">
      <dgm:prSet/>
      <dgm:spPr/>
      <dgm:t>
        <a:bodyPr/>
        <a:lstStyle/>
        <a:p>
          <a:endParaRPr lang="ru-RU"/>
        </a:p>
      </dgm:t>
    </dgm:pt>
    <dgm:pt modelId="{ADC160A5-668F-4EA8-A3A8-8D790430EA0C}" type="sibTrans" cxnId="{3A3E8316-D0BB-4210-908E-637675ACCEF7}">
      <dgm:prSet/>
      <dgm:spPr/>
      <dgm:t>
        <a:bodyPr/>
        <a:lstStyle/>
        <a:p>
          <a:endParaRPr lang="ru-RU"/>
        </a:p>
      </dgm:t>
    </dgm:pt>
    <dgm:pt modelId="{E89C9A48-F87F-4A11-88C6-EF8B28FB7CC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2000" dirty="0" smtClean="0"/>
            <a:t>совершившие попытку суицида</a:t>
          </a:r>
          <a:endParaRPr lang="ru-RU" sz="2000" dirty="0"/>
        </a:p>
      </dgm:t>
    </dgm:pt>
    <dgm:pt modelId="{A775C331-3EFE-47AD-968D-E5598B9B8C48}" type="parTrans" cxnId="{9EAE6D20-307F-433D-BFAA-C08F347A290C}">
      <dgm:prSet/>
      <dgm:spPr/>
      <dgm:t>
        <a:bodyPr/>
        <a:lstStyle/>
        <a:p>
          <a:endParaRPr lang="ru-RU"/>
        </a:p>
      </dgm:t>
    </dgm:pt>
    <dgm:pt modelId="{C37B7173-91DC-4370-B759-774E57FB350F}" type="sibTrans" cxnId="{9EAE6D20-307F-433D-BFAA-C08F347A290C}">
      <dgm:prSet/>
      <dgm:spPr/>
      <dgm:t>
        <a:bodyPr/>
        <a:lstStyle/>
        <a:p>
          <a:endParaRPr lang="ru-RU"/>
        </a:p>
      </dgm:t>
    </dgm:pt>
    <dgm:pt modelId="{4AA8A9F2-91DF-41B0-9377-3961998627F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2000" dirty="0" smtClean="0"/>
            <a:t>имеющие тенденцию к самоповреждению(порезы, раны)</a:t>
          </a:r>
          <a:endParaRPr lang="ru-RU" sz="2000" dirty="0"/>
        </a:p>
      </dgm:t>
    </dgm:pt>
    <dgm:pt modelId="{C9170991-94CE-4BBB-976C-2B5D431E4D1E}" type="parTrans" cxnId="{46B06CBD-27C4-44B2-B5F6-B164AA3B8917}">
      <dgm:prSet/>
      <dgm:spPr/>
      <dgm:t>
        <a:bodyPr/>
        <a:lstStyle/>
        <a:p>
          <a:endParaRPr lang="ru-RU"/>
        </a:p>
      </dgm:t>
    </dgm:pt>
    <dgm:pt modelId="{7842E55B-A398-467B-8EEB-DFD41DAEE4F0}" type="sibTrans" cxnId="{46B06CBD-27C4-44B2-B5F6-B164AA3B8917}">
      <dgm:prSet/>
      <dgm:spPr/>
      <dgm:t>
        <a:bodyPr/>
        <a:lstStyle/>
        <a:p>
          <a:endParaRPr lang="ru-RU"/>
        </a:p>
      </dgm:t>
    </dgm:pt>
    <dgm:pt modelId="{FEA92C39-81FE-4373-9ADA-B7C2FEC908A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2000" dirty="0" smtClean="0"/>
            <a:t>демонстрирующие суицидальные угрозы (прямые либо завуалированные</a:t>
          </a:r>
          <a:r>
            <a:rPr lang="ru-RU" sz="900" dirty="0" smtClean="0"/>
            <a:t>)</a:t>
          </a:r>
          <a:endParaRPr lang="ru-RU" sz="900" dirty="0"/>
        </a:p>
      </dgm:t>
    </dgm:pt>
    <dgm:pt modelId="{A6AAACFC-3E64-48F5-8FA7-E48007EF4126}" type="parTrans" cxnId="{BB81B486-A5E6-460F-B8E5-48AA48625637}">
      <dgm:prSet/>
      <dgm:spPr/>
      <dgm:t>
        <a:bodyPr/>
        <a:lstStyle/>
        <a:p>
          <a:endParaRPr lang="ru-RU"/>
        </a:p>
      </dgm:t>
    </dgm:pt>
    <dgm:pt modelId="{41B4AE48-AC23-446F-B740-D17C93B0EC4D}" type="sibTrans" cxnId="{BB81B486-A5E6-460F-B8E5-48AA48625637}">
      <dgm:prSet/>
      <dgm:spPr/>
      <dgm:t>
        <a:bodyPr/>
        <a:lstStyle/>
        <a:p>
          <a:endParaRPr lang="ru-RU"/>
        </a:p>
      </dgm:t>
    </dgm:pt>
    <dgm:pt modelId="{5B5A787C-D57C-4CBB-8E2A-464E67575B92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2000" dirty="0" smtClean="0"/>
            <a:t>переживающие тяжелые утраты (смерть родителя, значимого человека, особенно в течение первого года после потери)</a:t>
          </a:r>
          <a:endParaRPr lang="ru-RU" sz="2000" dirty="0"/>
        </a:p>
      </dgm:t>
    </dgm:pt>
    <dgm:pt modelId="{B0D1EC73-DF13-4FFF-B5A7-4B2EFB8D5048}" type="parTrans" cxnId="{2325D7E3-CA06-4B46-8469-EA9BA72A64C2}">
      <dgm:prSet/>
      <dgm:spPr/>
      <dgm:t>
        <a:bodyPr/>
        <a:lstStyle/>
        <a:p>
          <a:endParaRPr lang="ru-RU"/>
        </a:p>
      </dgm:t>
    </dgm:pt>
    <dgm:pt modelId="{5C8B88F5-C83B-4E84-B65A-987E1A5B5FA5}" type="sibTrans" cxnId="{2325D7E3-CA06-4B46-8469-EA9BA72A64C2}">
      <dgm:prSet/>
      <dgm:spPr/>
      <dgm:t>
        <a:bodyPr/>
        <a:lstStyle/>
        <a:p>
          <a:endParaRPr lang="ru-RU"/>
        </a:p>
      </dgm:t>
    </dgm:pt>
    <dgm:pt modelId="{D7C3A38A-54DC-4C18-AD70-61C1EDF4640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2000" dirty="0" smtClean="0"/>
            <a:t>находящиеся в конфликтных ситуациях (проблемы во взаимоотношениях с социальным окружением, выраженные семейные проблемы (уход из семьи значимого взрослого, развод, семейное насилие и др.)</a:t>
          </a:r>
          <a:endParaRPr lang="ru-RU" sz="2000" dirty="0"/>
        </a:p>
      </dgm:t>
    </dgm:pt>
    <dgm:pt modelId="{90B83A7D-4CDE-45FC-A558-626D03A0750B}" type="parTrans" cxnId="{FEC0CFD5-CB27-4B03-A949-EEB0CA67B814}">
      <dgm:prSet/>
      <dgm:spPr/>
      <dgm:t>
        <a:bodyPr/>
        <a:lstStyle/>
        <a:p>
          <a:endParaRPr lang="ru-RU"/>
        </a:p>
      </dgm:t>
    </dgm:pt>
    <dgm:pt modelId="{B66D4D2D-1F57-4D30-99D5-25B8F18CAD06}" type="sibTrans" cxnId="{FEC0CFD5-CB27-4B03-A949-EEB0CA67B814}">
      <dgm:prSet/>
      <dgm:spPr/>
      <dgm:t>
        <a:bodyPr/>
        <a:lstStyle/>
        <a:p>
          <a:endParaRPr lang="ru-RU"/>
        </a:p>
      </dgm:t>
    </dgm:pt>
    <dgm:pt modelId="{988769EF-3178-438B-9470-1895F2346F8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2000" dirty="0" smtClean="0"/>
            <a:t>имеющие признаки депрессивного расстройства</a:t>
          </a:r>
          <a:endParaRPr lang="ru-RU" sz="2000" dirty="0"/>
        </a:p>
      </dgm:t>
    </dgm:pt>
    <dgm:pt modelId="{ED6F4611-3082-4869-A0AC-AE790F45D5CB}" type="parTrans" cxnId="{0EA817B4-122C-4489-B8C0-843B6C4FC979}">
      <dgm:prSet/>
      <dgm:spPr/>
      <dgm:t>
        <a:bodyPr/>
        <a:lstStyle/>
        <a:p>
          <a:endParaRPr lang="ru-RU"/>
        </a:p>
      </dgm:t>
    </dgm:pt>
    <dgm:pt modelId="{DF9262FE-335F-4F50-A7B9-6EA0AEBC7B62}" type="sibTrans" cxnId="{0EA817B4-122C-4489-B8C0-843B6C4FC979}">
      <dgm:prSet/>
      <dgm:spPr/>
      <dgm:t>
        <a:bodyPr/>
        <a:lstStyle/>
        <a:p>
          <a:endParaRPr lang="ru-RU"/>
        </a:p>
      </dgm:t>
    </dgm:pt>
    <dgm:pt modelId="{93A8A278-CBB8-4BC4-B481-ED9146A9427A}" type="pres">
      <dgm:prSet presAssocID="{D8644F91-7F9E-434D-AE59-8584E1012E9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2A50BB-99D5-4C1D-A40F-DB5FFE3B1FA8}" type="pres">
      <dgm:prSet presAssocID="{3EBF77C4-C91B-4A66-A9B0-52882463DC8A}" presName="root1" presStyleCnt="0"/>
      <dgm:spPr/>
    </dgm:pt>
    <dgm:pt modelId="{F1BF7287-7E36-4207-81AA-82DD54992E6C}" type="pres">
      <dgm:prSet presAssocID="{3EBF77C4-C91B-4A66-A9B0-52882463DC8A}" presName="LevelOneTextNode" presStyleLbl="node0" presStyleIdx="0" presStyleCnt="1" custScaleX="230826" custScaleY="196894" custLinFactNeighborX="-81489" custLinFactNeighborY="74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E39CCC-CBD6-49AE-9111-67AD3A312D56}" type="pres">
      <dgm:prSet presAssocID="{3EBF77C4-C91B-4A66-A9B0-52882463DC8A}" presName="level2hierChild" presStyleCnt="0"/>
      <dgm:spPr/>
    </dgm:pt>
    <dgm:pt modelId="{9E9FB148-0BE4-4779-BE8B-4DA3420F831F}" type="pres">
      <dgm:prSet presAssocID="{A775C331-3EFE-47AD-968D-E5598B9B8C48}" presName="conn2-1" presStyleLbl="parChTrans1D2" presStyleIdx="0" presStyleCnt="6"/>
      <dgm:spPr/>
      <dgm:t>
        <a:bodyPr/>
        <a:lstStyle/>
        <a:p>
          <a:endParaRPr lang="ru-RU"/>
        </a:p>
      </dgm:t>
    </dgm:pt>
    <dgm:pt modelId="{F920F3FE-F1A3-4ACD-BA52-EC3846076A22}" type="pres">
      <dgm:prSet presAssocID="{A775C331-3EFE-47AD-968D-E5598B9B8C48}" presName="connTx" presStyleLbl="parChTrans1D2" presStyleIdx="0" presStyleCnt="6"/>
      <dgm:spPr/>
      <dgm:t>
        <a:bodyPr/>
        <a:lstStyle/>
        <a:p>
          <a:endParaRPr lang="ru-RU"/>
        </a:p>
      </dgm:t>
    </dgm:pt>
    <dgm:pt modelId="{2E5B2DE7-E373-46EE-8062-23A88E57FF4F}" type="pres">
      <dgm:prSet presAssocID="{E89C9A48-F87F-4A11-88C6-EF8B28FB7CCF}" presName="root2" presStyleCnt="0"/>
      <dgm:spPr/>
    </dgm:pt>
    <dgm:pt modelId="{6AEB2D19-93AA-448E-96F5-B36A9683490D}" type="pres">
      <dgm:prSet presAssocID="{E89C9A48-F87F-4A11-88C6-EF8B28FB7CCF}" presName="LevelTwoTextNode" presStyleLbl="node2" presStyleIdx="0" presStyleCnt="6" custScaleX="206562" custLinFactX="-65546" custLinFactNeighborX="-100000" custLinFactNeighborY="-36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A8ECC5-10C6-47AA-963B-C8402B2FF041}" type="pres">
      <dgm:prSet presAssocID="{E89C9A48-F87F-4A11-88C6-EF8B28FB7CCF}" presName="level3hierChild" presStyleCnt="0"/>
      <dgm:spPr/>
    </dgm:pt>
    <dgm:pt modelId="{439B3650-456D-49A1-A85C-30AC41B8AECC}" type="pres">
      <dgm:prSet presAssocID="{C9170991-94CE-4BBB-976C-2B5D431E4D1E}" presName="conn2-1" presStyleLbl="parChTrans1D2" presStyleIdx="1" presStyleCnt="6"/>
      <dgm:spPr/>
      <dgm:t>
        <a:bodyPr/>
        <a:lstStyle/>
        <a:p>
          <a:endParaRPr lang="ru-RU"/>
        </a:p>
      </dgm:t>
    </dgm:pt>
    <dgm:pt modelId="{DD45A7F2-6145-4FB4-BBB6-5D061012A912}" type="pres">
      <dgm:prSet presAssocID="{C9170991-94CE-4BBB-976C-2B5D431E4D1E}" presName="connTx" presStyleLbl="parChTrans1D2" presStyleIdx="1" presStyleCnt="6"/>
      <dgm:spPr/>
      <dgm:t>
        <a:bodyPr/>
        <a:lstStyle/>
        <a:p>
          <a:endParaRPr lang="ru-RU"/>
        </a:p>
      </dgm:t>
    </dgm:pt>
    <dgm:pt modelId="{9B8572F6-272E-4FBB-8F25-8BBF8C9028DD}" type="pres">
      <dgm:prSet presAssocID="{4AA8A9F2-91DF-41B0-9377-3961998627F7}" presName="root2" presStyleCnt="0"/>
      <dgm:spPr/>
    </dgm:pt>
    <dgm:pt modelId="{995B1D7B-483B-4C55-A24C-19E1954D5A35}" type="pres">
      <dgm:prSet presAssocID="{4AA8A9F2-91DF-41B0-9377-3961998627F7}" presName="LevelTwoTextNode" presStyleLbl="node2" presStyleIdx="1" presStyleCnt="6" custScaleX="313227" custLinFactY="300000" custLinFactNeighborX="44733" custLinFactNeighborY="3307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F6493D-7095-4579-A351-E5EC6AAB784B}" type="pres">
      <dgm:prSet presAssocID="{4AA8A9F2-91DF-41B0-9377-3961998627F7}" presName="level3hierChild" presStyleCnt="0"/>
      <dgm:spPr/>
    </dgm:pt>
    <dgm:pt modelId="{EB3C9570-3F84-47DE-BF50-221FA2790DD0}" type="pres">
      <dgm:prSet presAssocID="{A6AAACFC-3E64-48F5-8FA7-E48007EF4126}" presName="conn2-1" presStyleLbl="parChTrans1D2" presStyleIdx="2" presStyleCnt="6"/>
      <dgm:spPr/>
      <dgm:t>
        <a:bodyPr/>
        <a:lstStyle/>
        <a:p>
          <a:endParaRPr lang="ru-RU"/>
        </a:p>
      </dgm:t>
    </dgm:pt>
    <dgm:pt modelId="{EC01C4CB-60BB-4886-AAC0-265EDC1723AF}" type="pres">
      <dgm:prSet presAssocID="{A6AAACFC-3E64-48F5-8FA7-E48007EF412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BA7E889A-718C-4411-A202-E2685632563A}" type="pres">
      <dgm:prSet presAssocID="{FEA92C39-81FE-4373-9ADA-B7C2FEC908AC}" presName="root2" presStyleCnt="0"/>
      <dgm:spPr/>
    </dgm:pt>
    <dgm:pt modelId="{E29C9058-7832-4875-8F4B-73F049B29956}" type="pres">
      <dgm:prSet presAssocID="{FEA92C39-81FE-4373-9ADA-B7C2FEC908AC}" presName="LevelTwoTextNode" presStyleLbl="node2" presStyleIdx="2" presStyleCnt="6" custScaleX="299957" custScaleY="136213" custLinFactY="-19175" custLinFactNeighborX="2741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4C025B-4E2C-4463-9B21-F2A10EFA2972}" type="pres">
      <dgm:prSet presAssocID="{FEA92C39-81FE-4373-9ADA-B7C2FEC908AC}" presName="level3hierChild" presStyleCnt="0"/>
      <dgm:spPr/>
    </dgm:pt>
    <dgm:pt modelId="{CBFB5082-648F-4A76-B91E-0D41B971B367}" type="pres">
      <dgm:prSet presAssocID="{B0D1EC73-DF13-4FFF-B5A7-4B2EFB8D5048}" presName="conn2-1" presStyleLbl="parChTrans1D2" presStyleIdx="3" presStyleCnt="6"/>
      <dgm:spPr/>
      <dgm:t>
        <a:bodyPr/>
        <a:lstStyle/>
        <a:p>
          <a:endParaRPr lang="ru-RU"/>
        </a:p>
      </dgm:t>
    </dgm:pt>
    <dgm:pt modelId="{376B74DB-F095-4B64-B731-820941CDC053}" type="pres">
      <dgm:prSet presAssocID="{B0D1EC73-DF13-4FFF-B5A7-4B2EFB8D5048}" presName="connTx" presStyleLbl="parChTrans1D2" presStyleIdx="3" presStyleCnt="6"/>
      <dgm:spPr/>
      <dgm:t>
        <a:bodyPr/>
        <a:lstStyle/>
        <a:p>
          <a:endParaRPr lang="ru-RU"/>
        </a:p>
      </dgm:t>
    </dgm:pt>
    <dgm:pt modelId="{9FC70F45-1758-4270-ADFA-7A7B5147E326}" type="pres">
      <dgm:prSet presAssocID="{5B5A787C-D57C-4CBB-8E2A-464E67575B92}" presName="root2" presStyleCnt="0"/>
      <dgm:spPr/>
    </dgm:pt>
    <dgm:pt modelId="{EA2F3F20-597F-4536-97D4-44A037AC51E4}" type="pres">
      <dgm:prSet presAssocID="{5B5A787C-D57C-4CBB-8E2A-464E67575B92}" presName="LevelTwoTextNode" presStyleLbl="node2" presStyleIdx="3" presStyleCnt="6" custScaleX="288947" custScaleY="171852" custLinFactY="79828" custLinFactNeighborX="6782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76C20A-718F-4C1B-A671-402E9FAFF912}" type="pres">
      <dgm:prSet presAssocID="{5B5A787C-D57C-4CBB-8E2A-464E67575B92}" presName="level3hierChild" presStyleCnt="0"/>
      <dgm:spPr/>
    </dgm:pt>
    <dgm:pt modelId="{A9D71586-1544-46D8-8389-996EFBF4F2B9}" type="pres">
      <dgm:prSet presAssocID="{90B83A7D-4CDE-45FC-A558-626D03A0750B}" presName="conn2-1" presStyleLbl="parChTrans1D2" presStyleIdx="4" presStyleCnt="6"/>
      <dgm:spPr/>
      <dgm:t>
        <a:bodyPr/>
        <a:lstStyle/>
        <a:p>
          <a:endParaRPr lang="ru-RU"/>
        </a:p>
      </dgm:t>
    </dgm:pt>
    <dgm:pt modelId="{D77AC8CA-04EE-4E05-A7F8-CA7C44B28DFC}" type="pres">
      <dgm:prSet presAssocID="{90B83A7D-4CDE-45FC-A558-626D03A0750B}" presName="connTx" presStyleLbl="parChTrans1D2" presStyleIdx="4" presStyleCnt="6"/>
      <dgm:spPr/>
      <dgm:t>
        <a:bodyPr/>
        <a:lstStyle/>
        <a:p>
          <a:endParaRPr lang="ru-RU"/>
        </a:p>
      </dgm:t>
    </dgm:pt>
    <dgm:pt modelId="{F44CDA7F-D83A-4498-8E85-BF7E5C82CE00}" type="pres">
      <dgm:prSet presAssocID="{D7C3A38A-54DC-4C18-AD70-61C1EDF46407}" presName="root2" presStyleCnt="0"/>
      <dgm:spPr/>
    </dgm:pt>
    <dgm:pt modelId="{C19FF2A2-749F-4E1D-8D72-E0E34B631429}" type="pres">
      <dgm:prSet presAssocID="{D7C3A38A-54DC-4C18-AD70-61C1EDF46407}" presName="LevelTwoTextNode" presStyleLbl="node2" presStyleIdx="4" presStyleCnt="6" custScaleX="371835" custScaleY="283871" custLinFactY="-107168" custLinFactNeighborX="15873" custLinFactNeighborY="-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DEDF2C-C90A-4DE2-9037-168309E985A6}" type="pres">
      <dgm:prSet presAssocID="{D7C3A38A-54DC-4C18-AD70-61C1EDF46407}" presName="level3hierChild" presStyleCnt="0"/>
      <dgm:spPr/>
    </dgm:pt>
    <dgm:pt modelId="{880D5493-6A49-44C1-8A0F-05740F31CF16}" type="pres">
      <dgm:prSet presAssocID="{ED6F4611-3082-4869-A0AC-AE790F45D5CB}" presName="conn2-1" presStyleLbl="parChTrans1D2" presStyleIdx="5" presStyleCnt="6"/>
      <dgm:spPr/>
      <dgm:t>
        <a:bodyPr/>
        <a:lstStyle/>
        <a:p>
          <a:endParaRPr lang="ru-RU"/>
        </a:p>
      </dgm:t>
    </dgm:pt>
    <dgm:pt modelId="{21D475D1-5E56-4901-93D3-C052ACD333E9}" type="pres">
      <dgm:prSet presAssocID="{ED6F4611-3082-4869-A0AC-AE790F45D5C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DAAF79E6-FC68-48D0-A7C8-E40D73991907}" type="pres">
      <dgm:prSet presAssocID="{988769EF-3178-438B-9470-1895F2346F8C}" presName="root2" presStyleCnt="0"/>
      <dgm:spPr/>
    </dgm:pt>
    <dgm:pt modelId="{A31B7730-E213-46A6-BFD8-28CF6A7A16BE}" type="pres">
      <dgm:prSet presAssocID="{988769EF-3178-438B-9470-1895F2346F8C}" presName="LevelTwoTextNode" presStyleLbl="node2" presStyleIdx="5" presStyleCnt="6" custScaleX="276666" custLinFactX="-100000" custLinFactNeighborX="-103463" custLinFactNeighborY="-172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A8C605-1C8F-439E-A477-9B910E0AA3DC}" type="pres">
      <dgm:prSet presAssocID="{988769EF-3178-438B-9470-1895F2346F8C}" presName="level3hierChild" presStyleCnt="0"/>
      <dgm:spPr/>
    </dgm:pt>
  </dgm:ptLst>
  <dgm:cxnLst>
    <dgm:cxn modelId="{F1AA4FBF-37E8-41F9-BACC-5B715FB9CCCE}" type="presOf" srcId="{90B83A7D-4CDE-45FC-A558-626D03A0750B}" destId="{D77AC8CA-04EE-4E05-A7F8-CA7C44B28DFC}" srcOrd="1" destOrd="0" presId="urn:microsoft.com/office/officeart/2005/8/layout/hierarchy2"/>
    <dgm:cxn modelId="{8AC93F40-8D3A-40C7-88FD-6771F0F89CD8}" type="presOf" srcId="{B0D1EC73-DF13-4FFF-B5A7-4B2EFB8D5048}" destId="{376B74DB-F095-4B64-B731-820941CDC053}" srcOrd="1" destOrd="0" presId="urn:microsoft.com/office/officeart/2005/8/layout/hierarchy2"/>
    <dgm:cxn modelId="{9CFAD2DC-2818-4CED-A764-F93A78A313D9}" type="presOf" srcId="{ED6F4611-3082-4869-A0AC-AE790F45D5CB}" destId="{880D5493-6A49-44C1-8A0F-05740F31CF16}" srcOrd="0" destOrd="0" presId="urn:microsoft.com/office/officeart/2005/8/layout/hierarchy2"/>
    <dgm:cxn modelId="{10CF8F50-C47A-404F-A3A9-CD926FDB1F31}" type="presOf" srcId="{ED6F4611-3082-4869-A0AC-AE790F45D5CB}" destId="{21D475D1-5E56-4901-93D3-C052ACD333E9}" srcOrd="1" destOrd="0" presId="urn:microsoft.com/office/officeart/2005/8/layout/hierarchy2"/>
    <dgm:cxn modelId="{F577352A-A892-4D58-BA36-7F1A7E76BE78}" type="presOf" srcId="{C9170991-94CE-4BBB-976C-2B5D431E4D1E}" destId="{439B3650-456D-49A1-A85C-30AC41B8AECC}" srcOrd="0" destOrd="0" presId="urn:microsoft.com/office/officeart/2005/8/layout/hierarchy2"/>
    <dgm:cxn modelId="{BB81B486-A5E6-460F-B8E5-48AA48625637}" srcId="{3EBF77C4-C91B-4A66-A9B0-52882463DC8A}" destId="{FEA92C39-81FE-4373-9ADA-B7C2FEC908AC}" srcOrd="2" destOrd="0" parTransId="{A6AAACFC-3E64-48F5-8FA7-E48007EF4126}" sibTransId="{41B4AE48-AC23-446F-B740-D17C93B0EC4D}"/>
    <dgm:cxn modelId="{7CA2F2E7-D1DD-423F-9820-7256304F44F2}" type="presOf" srcId="{A775C331-3EFE-47AD-968D-E5598B9B8C48}" destId="{F920F3FE-F1A3-4ACD-BA52-EC3846076A22}" srcOrd="1" destOrd="0" presId="urn:microsoft.com/office/officeart/2005/8/layout/hierarchy2"/>
    <dgm:cxn modelId="{CDB844D7-0103-477F-AB82-2647FF47BF42}" type="presOf" srcId="{A6AAACFC-3E64-48F5-8FA7-E48007EF4126}" destId="{EB3C9570-3F84-47DE-BF50-221FA2790DD0}" srcOrd="0" destOrd="0" presId="urn:microsoft.com/office/officeart/2005/8/layout/hierarchy2"/>
    <dgm:cxn modelId="{3A3E8316-D0BB-4210-908E-637675ACCEF7}" srcId="{D8644F91-7F9E-434D-AE59-8584E1012E9C}" destId="{3EBF77C4-C91B-4A66-A9B0-52882463DC8A}" srcOrd="0" destOrd="0" parTransId="{4A1B2C70-1268-4E63-8CF3-4B5240ADB4B3}" sibTransId="{ADC160A5-668F-4EA8-A3A8-8D790430EA0C}"/>
    <dgm:cxn modelId="{9EAE6D20-307F-433D-BFAA-C08F347A290C}" srcId="{3EBF77C4-C91B-4A66-A9B0-52882463DC8A}" destId="{E89C9A48-F87F-4A11-88C6-EF8B28FB7CCF}" srcOrd="0" destOrd="0" parTransId="{A775C331-3EFE-47AD-968D-E5598B9B8C48}" sibTransId="{C37B7173-91DC-4370-B759-774E57FB350F}"/>
    <dgm:cxn modelId="{CE65A0F9-DC2F-485D-98A3-0548D4F0868E}" type="presOf" srcId="{D7C3A38A-54DC-4C18-AD70-61C1EDF46407}" destId="{C19FF2A2-749F-4E1D-8D72-E0E34B631429}" srcOrd="0" destOrd="0" presId="urn:microsoft.com/office/officeart/2005/8/layout/hierarchy2"/>
    <dgm:cxn modelId="{A9CBF65D-6755-4393-BB54-FDBC74146584}" type="presOf" srcId="{A775C331-3EFE-47AD-968D-E5598B9B8C48}" destId="{9E9FB148-0BE4-4779-BE8B-4DA3420F831F}" srcOrd="0" destOrd="0" presId="urn:microsoft.com/office/officeart/2005/8/layout/hierarchy2"/>
    <dgm:cxn modelId="{FD9EE70D-36D4-409C-8866-6CD0CBA8A936}" type="presOf" srcId="{D8644F91-7F9E-434D-AE59-8584E1012E9C}" destId="{93A8A278-CBB8-4BC4-B481-ED9146A9427A}" srcOrd="0" destOrd="0" presId="urn:microsoft.com/office/officeart/2005/8/layout/hierarchy2"/>
    <dgm:cxn modelId="{B382A5DA-ED5A-485D-97BF-BE4E536BE560}" type="presOf" srcId="{B0D1EC73-DF13-4FFF-B5A7-4B2EFB8D5048}" destId="{CBFB5082-648F-4A76-B91E-0D41B971B367}" srcOrd="0" destOrd="0" presId="urn:microsoft.com/office/officeart/2005/8/layout/hierarchy2"/>
    <dgm:cxn modelId="{DCDAF61C-00A2-4504-9494-7DDE30A090D0}" type="presOf" srcId="{988769EF-3178-438B-9470-1895F2346F8C}" destId="{A31B7730-E213-46A6-BFD8-28CF6A7A16BE}" srcOrd="0" destOrd="0" presId="urn:microsoft.com/office/officeart/2005/8/layout/hierarchy2"/>
    <dgm:cxn modelId="{1FA5DA7F-BF79-4CBE-B918-BAFAB7AD12E7}" type="presOf" srcId="{E89C9A48-F87F-4A11-88C6-EF8B28FB7CCF}" destId="{6AEB2D19-93AA-448E-96F5-B36A9683490D}" srcOrd="0" destOrd="0" presId="urn:microsoft.com/office/officeart/2005/8/layout/hierarchy2"/>
    <dgm:cxn modelId="{0EA817B4-122C-4489-B8C0-843B6C4FC979}" srcId="{3EBF77C4-C91B-4A66-A9B0-52882463DC8A}" destId="{988769EF-3178-438B-9470-1895F2346F8C}" srcOrd="5" destOrd="0" parTransId="{ED6F4611-3082-4869-A0AC-AE790F45D5CB}" sibTransId="{DF9262FE-335F-4F50-A7B9-6EA0AEBC7B62}"/>
    <dgm:cxn modelId="{B9FCA211-B447-4D15-81EA-AD6F65B7F3FA}" type="presOf" srcId="{A6AAACFC-3E64-48F5-8FA7-E48007EF4126}" destId="{EC01C4CB-60BB-4886-AAC0-265EDC1723AF}" srcOrd="1" destOrd="0" presId="urn:microsoft.com/office/officeart/2005/8/layout/hierarchy2"/>
    <dgm:cxn modelId="{6A238A48-9A31-4FEE-89D1-6BCD0DDD8C79}" type="presOf" srcId="{90B83A7D-4CDE-45FC-A558-626D03A0750B}" destId="{A9D71586-1544-46D8-8389-996EFBF4F2B9}" srcOrd="0" destOrd="0" presId="urn:microsoft.com/office/officeart/2005/8/layout/hierarchy2"/>
    <dgm:cxn modelId="{FEC0CFD5-CB27-4B03-A949-EEB0CA67B814}" srcId="{3EBF77C4-C91B-4A66-A9B0-52882463DC8A}" destId="{D7C3A38A-54DC-4C18-AD70-61C1EDF46407}" srcOrd="4" destOrd="0" parTransId="{90B83A7D-4CDE-45FC-A558-626D03A0750B}" sibTransId="{B66D4D2D-1F57-4D30-99D5-25B8F18CAD06}"/>
    <dgm:cxn modelId="{1DB8E163-9E78-4EB1-BBA5-6165CB2E4EC4}" type="presOf" srcId="{5B5A787C-D57C-4CBB-8E2A-464E67575B92}" destId="{EA2F3F20-597F-4536-97D4-44A037AC51E4}" srcOrd="0" destOrd="0" presId="urn:microsoft.com/office/officeart/2005/8/layout/hierarchy2"/>
    <dgm:cxn modelId="{46B06CBD-27C4-44B2-B5F6-B164AA3B8917}" srcId="{3EBF77C4-C91B-4A66-A9B0-52882463DC8A}" destId="{4AA8A9F2-91DF-41B0-9377-3961998627F7}" srcOrd="1" destOrd="0" parTransId="{C9170991-94CE-4BBB-976C-2B5D431E4D1E}" sibTransId="{7842E55B-A398-467B-8EEB-DFD41DAEE4F0}"/>
    <dgm:cxn modelId="{F31FDFF9-85CD-4A83-8277-D32AD1EFF543}" type="presOf" srcId="{4AA8A9F2-91DF-41B0-9377-3961998627F7}" destId="{995B1D7B-483B-4C55-A24C-19E1954D5A35}" srcOrd="0" destOrd="0" presId="urn:microsoft.com/office/officeart/2005/8/layout/hierarchy2"/>
    <dgm:cxn modelId="{BCB4C650-D3F3-4790-98B3-6B45BDD9C7BF}" type="presOf" srcId="{3EBF77C4-C91B-4A66-A9B0-52882463DC8A}" destId="{F1BF7287-7E36-4207-81AA-82DD54992E6C}" srcOrd="0" destOrd="0" presId="urn:microsoft.com/office/officeart/2005/8/layout/hierarchy2"/>
    <dgm:cxn modelId="{2325D7E3-CA06-4B46-8469-EA9BA72A64C2}" srcId="{3EBF77C4-C91B-4A66-A9B0-52882463DC8A}" destId="{5B5A787C-D57C-4CBB-8E2A-464E67575B92}" srcOrd="3" destOrd="0" parTransId="{B0D1EC73-DF13-4FFF-B5A7-4B2EFB8D5048}" sibTransId="{5C8B88F5-C83B-4E84-B65A-987E1A5B5FA5}"/>
    <dgm:cxn modelId="{92E07AC4-F03C-4B7B-BCB2-CA3679EE7FCC}" type="presOf" srcId="{C9170991-94CE-4BBB-976C-2B5D431E4D1E}" destId="{DD45A7F2-6145-4FB4-BBB6-5D061012A912}" srcOrd="1" destOrd="0" presId="urn:microsoft.com/office/officeart/2005/8/layout/hierarchy2"/>
    <dgm:cxn modelId="{338632F8-BC64-4141-B155-45480557AC7F}" type="presOf" srcId="{FEA92C39-81FE-4373-9ADA-B7C2FEC908AC}" destId="{E29C9058-7832-4875-8F4B-73F049B29956}" srcOrd="0" destOrd="0" presId="urn:microsoft.com/office/officeart/2005/8/layout/hierarchy2"/>
    <dgm:cxn modelId="{51E9457A-9954-4ECD-BC11-613BCC28BA70}" type="presParOf" srcId="{93A8A278-CBB8-4BC4-B481-ED9146A9427A}" destId="{F12A50BB-99D5-4C1D-A40F-DB5FFE3B1FA8}" srcOrd="0" destOrd="0" presId="urn:microsoft.com/office/officeart/2005/8/layout/hierarchy2"/>
    <dgm:cxn modelId="{7091F545-16EB-4BE5-87F9-56CFCC93A729}" type="presParOf" srcId="{F12A50BB-99D5-4C1D-A40F-DB5FFE3B1FA8}" destId="{F1BF7287-7E36-4207-81AA-82DD54992E6C}" srcOrd="0" destOrd="0" presId="urn:microsoft.com/office/officeart/2005/8/layout/hierarchy2"/>
    <dgm:cxn modelId="{A34B2F36-8E94-4C57-B241-44FC7FD5EDF4}" type="presParOf" srcId="{F12A50BB-99D5-4C1D-A40F-DB5FFE3B1FA8}" destId="{5FE39CCC-CBD6-49AE-9111-67AD3A312D56}" srcOrd="1" destOrd="0" presId="urn:microsoft.com/office/officeart/2005/8/layout/hierarchy2"/>
    <dgm:cxn modelId="{FFBCC28A-D67E-4B2C-8338-359DBF83588A}" type="presParOf" srcId="{5FE39CCC-CBD6-49AE-9111-67AD3A312D56}" destId="{9E9FB148-0BE4-4779-BE8B-4DA3420F831F}" srcOrd="0" destOrd="0" presId="urn:microsoft.com/office/officeart/2005/8/layout/hierarchy2"/>
    <dgm:cxn modelId="{5649F791-966E-4EED-A2CA-74828CB49979}" type="presParOf" srcId="{9E9FB148-0BE4-4779-BE8B-4DA3420F831F}" destId="{F920F3FE-F1A3-4ACD-BA52-EC3846076A22}" srcOrd="0" destOrd="0" presId="urn:microsoft.com/office/officeart/2005/8/layout/hierarchy2"/>
    <dgm:cxn modelId="{FC3C06A1-655A-4D2F-8C38-6B6296A7ABE0}" type="presParOf" srcId="{5FE39CCC-CBD6-49AE-9111-67AD3A312D56}" destId="{2E5B2DE7-E373-46EE-8062-23A88E57FF4F}" srcOrd="1" destOrd="0" presId="urn:microsoft.com/office/officeart/2005/8/layout/hierarchy2"/>
    <dgm:cxn modelId="{B25D4B56-B03D-4011-BB4F-03A7E6850F4D}" type="presParOf" srcId="{2E5B2DE7-E373-46EE-8062-23A88E57FF4F}" destId="{6AEB2D19-93AA-448E-96F5-B36A9683490D}" srcOrd="0" destOrd="0" presId="urn:microsoft.com/office/officeart/2005/8/layout/hierarchy2"/>
    <dgm:cxn modelId="{9A5B397F-8CE1-4971-B85B-7D48A247DE30}" type="presParOf" srcId="{2E5B2DE7-E373-46EE-8062-23A88E57FF4F}" destId="{2DA8ECC5-10C6-47AA-963B-C8402B2FF041}" srcOrd="1" destOrd="0" presId="urn:microsoft.com/office/officeart/2005/8/layout/hierarchy2"/>
    <dgm:cxn modelId="{F13B74AC-2C2A-4FA3-9590-35976B94C415}" type="presParOf" srcId="{5FE39CCC-CBD6-49AE-9111-67AD3A312D56}" destId="{439B3650-456D-49A1-A85C-30AC41B8AECC}" srcOrd="2" destOrd="0" presId="urn:microsoft.com/office/officeart/2005/8/layout/hierarchy2"/>
    <dgm:cxn modelId="{67DA5795-ED76-419D-9657-D88FDCA9F0CF}" type="presParOf" srcId="{439B3650-456D-49A1-A85C-30AC41B8AECC}" destId="{DD45A7F2-6145-4FB4-BBB6-5D061012A912}" srcOrd="0" destOrd="0" presId="urn:microsoft.com/office/officeart/2005/8/layout/hierarchy2"/>
    <dgm:cxn modelId="{E44441D7-0679-4B55-B013-C3D5960C9DD5}" type="presParOf" srcId="{5FE39CCC-CBD6-49AE-9111-67AD3A312D56}" destId="{9B8572F6-272E-4FBB-8F25-8BBF8C9028DD}" srcOrd="3" destOrd="0" presId="urn:microsoft.com/office/officeart/2005/8/layout/hierarchy2"/>
    <dgm:cxn modelId="{FD851B55-08E0-444C-BD24-8F3B0ED0DA91}" type="presParOf" srcId="{9B8572F6-272E-4FBB-8F25-8BBF8C9028DD}" destId="{995B1D7B-483B-4C55-A24C-19E1954D5A35}" srcOrd="0" destOrd="0" presId="urn:microsoft.com/office/officeart/2005/8/layout/hierarchy2"/>
    <dgm:cxn modelId="{7C37E3EC-E8A3-4237-BF15-F87135DC8E5E}" type="presParOf" srcId="{9B8572F6-272E-4FBB-8F25-8BBF8C9028DD}" destId="{8FF6493D-7095-4579-A351-E5EC6AAB784B}" srcOrd="1" destOrd="0" presId="urn:microsoft.com/office/officeart/2005/8/layout/hierarchy2"/>
    <dgm:cxn modelId="{01A73ADD-A6B7-4CCB-8148-72446E4FE958}" type="presParOf" srcId="{5FE39CCC-CBD6-49AE-9111-67AD3A312D56}" destId="{EB3C9570-3F84-47DE-BF50-221FA2790DD0}" srcOrd="4" destOrd="0" presId="urn:microsoft.com/office/officeart/2005/8/layout/hierarchy2"/>
    <dgm:cxn modelId="{E8FBDBC3-10C8-4C3B-8833-E08B91D2363A}" type="presParOf" srcId="{EB3C9570-3F84-47DE-BF50-221FA2790DD0}" destId="{EC01C4CB-60BB-4886-AAC0-265EDC1723AF}" srcOrd="0" destOrd="0" presId="urn:microsoft.com/office/officeart/2005/8/layout/hierarchy2"/>
    <dgm:cxn modelId="{20729574-807C-42A5-8087-96A383A76F06}" type="presParOf" srcId="{5FE39CCC-CBD6-49AE-9111-67AD3A312D56}" destId="{BA7E889A-718C-4411-A202-E2685632563A}" srcOrd="5" destOrd="0" presId="urn:microsoft.com/office/officeart/2005/8/layout/hierarchy2"/>
    <dgm:cxn modelId="{1A499F16-BEFB-42B5-B535-539CD6691BE3}" type="presParOf" srcId="{BA7E889A-718C-4411-A202-E2685632563A}" destId="{E29C9058-7832-4875-8F4B-73F049B29956}" srcOrd="0" destOrd="0" presId="urn:microsoft.com/office/officeart/2005/8/layout/hierarchy2"/>
    <dgm:cxn modelId="{963BF755-B660-40A7-93EA-6BF2E5B06788}" type="presParOf" srcId="{BA7E889A-718C-4411-A202-E2685632563A}" destId="{814C025B-4E2C-4463-9B21-F2A10EFA2972}" srcOrd="1" destOrd="0" presId="urn:microsoft.com/office/officeart/2005/8/layout/hierarchy2"/>
    <dgm:cxn modelId="{84F5C90F-5CB5-42A5-8FA3-976FBB3AF474}" type="presParOf" srcId="{5FE39CCC-CBD6-49AE-9111-67AD3A312D56}" destId="{CBFB5082-648F-4A76-B91E-0D41B971B367}" srcOrd="6" destOrd="0" presId="urn:microsoft.com/office/officeart/2005/8/layout/hierarchy2"/>
    <dgm:cxn modelId="{60D732A1-1041-4107-A183-09B95F2EC14C}" type="presParOf" srcId="{CBFB5082-648F-4A76-B91E-0D41B971B367}" destId="{376B74DB-F095-4B64-B731-820941CDC053}" srcOrd="0" destOrd="0" presId="urn:microsoft.com/office/officeart/2005/8/layout/hierarchy2"/>
    <dgm:cxn modelId="{2E471E17-5EF9-43BA-BED7-2DDE5EA3FB75}" type="presParOf" srcId="{5FE39CCC-CBD6-49AE-9111-67AD3A312D56}" destId="{9FC70F45-1758-4270-ADFA-7A7B5147E326}" srcOrd="7" destOrd="0" presId="urn:microsoft.com/office/officeart/2005/8/layout/hierarchy2"/>
    <dgm:cxn modelId="{EEF927CD-4BBF-4AE3-9F37-2D29AFF1577A}" type="presParOf" srcId="{9FC70F45-1758-4270-ADFA-7A7B5147E326}" destId="{EA2F3F20-597F-4536-97D4-44A037AC51E4}" srcOrd="0" destOrd="0" presId="urn:microsoft.com/office/officeart/2005/8/layout/hierarchy2"/>
    <dgm:cxn modelId="{4596AB49-6485-42ED-8636-C4A4B12D7888}" type="presParOf" srcId="{9FC70F45-1758-4270-ADFA-7A7B5147E326}" destId="{1476C20A-718F-4C1B-A671-402E9FAFF912}" srcOrd="1" destOrd="0" presId="urn:microsoft.com/office/officeart/2005/8/layout/hierarchy2"/>
    <dgm:cxn modelId="{2B5EEF69-DC94-456F-8695-5C0A20BB51A4}" type="presParOf" srcId="{5FE39CCC-CBD6-49AE-9111-67AD3A312D56}" destId="{A9D71586-1544-46D8-8389-996EFBF4F2B9}" srcOrd="8" destOrd="0" presId="urn:microsoft.com/office/officeart/2005/8/layout/hierarchy2"/>
    <dgm:cxn modelId="{4E0C08FE-C640-4E25-A913-88D549691FA9}" type="presParOf" srcId="{A9D71586-1544-46D8-8389-996EFBF4F2B9}" destId="{D77AC8CA-04EE-4E05-A7F8-CA7C44B28DFC}" srcOrd="0" destOrd="0" presId="urn:microsoft.com/office/officeart/2005/8/layout/hierarchy2"/>
    <dgm:cxn modelId="{BDDB063C-36F3-4032-9D13-F03DF5DC1B2D}" type="presParOf" srcId="{5FE39CCC-CBD6-49AE-9111-67AD3A312D56}" destId="{F44CDA7F-D83A-4498-8E85-BF7E5C82CE00}" srcOrd="9" destOrd="0" presId="urn:microsoft.com/office/officeart/2005/8/layout/hierarchy2"/>
    <dgm:cxn modelId="{46717578-A53C-4777-A7B1-88242E9C894D}" type="presParOf" srcId="{F44CDA7F-D83A-4498-8E85-BF7E5C82CE00}" destId="{C19FF2A2-749F-4E1D-8D72-E0E34B631429}" srcOrd="0" destOrd="0" presId="urn:microsoft.com/office/officeart/2005/8/layout/hierarchy2"/>
    <dgm:cxn modelId="{AC29D52E-6C2C-43D6-9C87-F063192C7617}" type="presParOf" srcId="{F44CDA7F-D83A-4498-8E85-BF7E5C82CE00}" destId="{BEDEDF2C-C90A-4DE2-9037-168309E985A6}" srcOrd="1" destOrd="0" presId="urn:microsoft.com/office/officeart/2005/8/layout/hierarchy2"/>
    <dgm:cxn modelId="{63A19D81-905E-4913-8F55-2F90B7E7AC56}" type="presParOf" srcId="{5FE39CCC-CBD6-49AE-9111-67AD3A312D56}" destId="{880D5493-6A49-44C1-8A0F-05740F31CF16}" srcOrd="10" destOrd="0" presId="urn:microsoft.com/office/officeart/2005/8/layout/hierarchy2"/>
    <dgm:cxn modelId="{EACEEDDD-233D-40E4-8DA8-2D7B4DFB4BDC}" type="presParOf" srcId="{880D5493-6A49-44C1-8A0F-05740F31CF16}" destId="{21D475D1-5E56-4901-93D3-C052ACD333E9}" srcOrd="0" destOrd="0" presId="urn:microsoft.com/office/officeart/2005/8/layout/hierarchy2"/>
    <dgm:cxn modelId="{03FDA1F8-7DD1-4784-AEC7-D7557D8FB3E6}" type="presParOf" srcId="{5FE39CCC-CBD6-49AE-9111-67AD3A312D56}" destId="{DAAF79E6-FC68-48D0-A7C8-E40D73991907}" srcOrd="11" destOrd="0" presId="urn:microsoft.com/office/officeart/2005/8/layout/hierarchy2"/>
    <dgm:cxn modelId="{76C21D67-DDD5-49DE-B164-16A5301F378B}" type="presParOf" srcId="{DAAF79E6-FC68-48D0-A7C8-E40D73991907}" destId="{A31B7730-E213-46A6-BFD8-28CF6A7A16BE}" srcOrd="0" destOrd="0" presId="urn:microsoft.com/office/officeart/2005/8/layout/hierarchy2"/>
    <dgm:cxn modelId="{C7C9EF12-82BB-4A0D-964C-502450C11656}" type="presParOf" srcId="{DAAF79E6-FC68-48D0-A7C8-E40D73991907}" destId="{D1A8C605-1C8F-439E-A477-9B910E0AA3D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E6CE1-17E9-4FC8-8CD6-5E2ACCD532B1}">
      <dsp:nvSpPr>
        <dsp:cNvPr id="0" name=""/>
        <dsp:cNvSpPr/>
      </dsp:nvSpPr>
      <dsp:spPr>
        <a:xfrm>
          <a:off x="3322542" y="1412508"/>
          <a:ext cx="1907360" cy="19075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BAE9395-3CD0-4B7E-B20B-D196F03D285E}">
      <dsp:nvSpPr>
        <dsp:cNvPr id="0" name=""/>
        <dsp:cNvSpPr/>
      </dsp:nvSpPr>
      <dsp:spPr>
        <a:xfrm>
          <a:off x="216024" y="0"/>
          <a:ext cx="8120397" cy="86408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ПЕРВИЧНАЯ (ОБЩАЯ) ПРОФИЛАКТИКА</a:t>
          </a:r>
          <a:r>
            <a:rPr lang="ru-RU" sz="2800" b="1" i="1" kern="1200" dirty="0" smtClean="0">
              <a:solidFill>
                <a:srgbClr val="C00000"/>
              </a:solidFill>
            </a:rPr>
            <a:t> </a:t>
          </a:r>
          <a:endParaRPr lang="ru-RU" sz="2800" kern="1200" dirty="0">
            <a:solidFill>
              <a:srgbClr val="C00000"/>
            </a:solidFill>
          </a:endParaRPr>
        </a:p>
      </dsp:txBody>
      <dsp:txXfrm>
        <a:off x="216024" y="0"/>
        <a:ext cx="8120397" cy="864089"/>
      </dsp:txXfrm>
    </dsp:sp>
    <dsp:sp modelId="{4565EF78-4282-4447-A7E5-1167F7507F36}">
      <dsp:nvSpPr>
        <dsp:cNvPr id="0" name=""/>
        <dsp:cNvSpPr/>
      </dsp:nvSpPr>
      <dsp:spPr>
        <a:xfrm>
          <a:off x="3882034" y="1681513"/>
          <a:ext cx="1907360" cy="19075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8A7B692-A0E6-451F-86DB-39F07894340B}">
      <dsp:nvSpPr>
        <dsp:cNvPr id="0" name=""/>
        <dsp:cNvSpPr/>
      </dsp:nvSpPr>
      <dsp:spPr>
        <a:xfrm>
          <a:off x="5647018" y="1012475"/>
          <a:ext cx="2682810" cy="9731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проводится на протяжении всего учебного года </a:t>
          </a:r>
          <a:endParaRPr lang="ru-RU" sz="2400" b="1" kern="1200" dirty="0"/>
        </a:p>
      </dsp:txBody>
      <dsp:txXfrm>
        <a:off x="5647018" y="1012475"/>
        <a:ext cx="2682810" cy="973193"/>
      </dsp:txXfrm>
    </dsp:sp>
    <dsp:sp modelId="{71883C32-0E94-4B82-907A-AD525329DB23}">
      <dsp:nvSpPr>
        <dsp:cNvPr id="0" name=""/>
        <dsp:cNvSpPr/>
      </dsp:nvSpPr>
      <dsp:spPr>
        <a:xfrm>
          <a:off x="4019523" y="2286773"/>
          <a:ext cx="1907360" cy="19075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9C669E3-E3C5-4947-895D-C6166BFAFD23}">
      <dsp:nvSpPr>
        <dsp:cNvPr id="0" name=""/>
        <dsp:cNvSpPr/>
      </dsp:nvSpPr>
      <dsp:spPr>
        <a:xfrm>
          <a:off x="6151072" y="2740666"/>
          <a:ext cx="2171064" cy="106701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предназначена для всех обучающихся</a:t>
          </a:r>
          <a:endParaRPr lang="ru-RU" sz="2400" b="1" kern="1200" dirty="0"/>
        </a:p>
      </dsp:txBody>
      <dsp:txXfrm>
        <a:off x="6151072" y="2740666"/>
        <a:ext cx="2171064" cy="1067019"/>
      </dsp:txXfrm>
    </dsp:sp>
    <dsp:sp modelId="{DFFFB8DA-88A1-470F-942A-41A9954F8E25}">
      <dsp:nvSpPr>
        <dsp:cNvPr id="0" name=""/>
        <dsp:cNvSpPr/>
      </dsp:nvSpPr>
      <dsp:spPr>
        <a:xfrm>
          <a:off x="3632488" y="2772151"/>
          <a:ext cx="1907360" cy="19075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1662933-3B7A-4D57-9BAB-46CDC3032F27}">
      <dsp:nvSpPr>
        <dsp:cNvPr id="0" name=""/>
        <dsp:cNvSpPr/>
      </dsp:nvSpPr>
      <dsp:spPr>
        <a:xfrm>
          <a:off x="4716438" y="4514249"/>
          <a:ext cx="3450865" cy="12573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направлена на воспитание позитивно ориентированной личности</a:t>
          </a:r>
          <a:endParaRPr lang="ru-RU" sz="2400" b="1" kern="1200" dirty="0"/>
        </a:p>
      </dsp:txBody>
      <dsp:txXfrm>
        <a:off x="4716438" y="4514249"/>
        <a:ext cx="3450865" cy="1257304"/>
      </dsp:txXfrm>
    </dsp:sp>
    <dsp:sp modelId="{25C45C72-2DFB-478E-BCFB-375E43458E3B}">
      <dsp:nvSpPr>
        <dsp:cNvPr id="0" name=""/>
        <dsp:cNvSpPr/>
      </dsp:nvSpPr>
      <dsp:spPr>
        <a:xfrm>
          <a:off x="3012596" y="2772151"/>
          <a:ext cx="1907360" cy="19075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9A25C2E-0B73-4CFA-8EE7-31696CB57E76}">
      <dsp:nvSpPr>
        <dsp:cNvPr id="0" name=""/>
        <dsp:cNvSpPr/>
      </dsp:nvSpPr>
      <dsp:spPr>
        <a:xfrm>
          <a:off x="302321" y="4592805"/>
          <a:ext cx="3616505" cy="11001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формирование культуры здорового образа жизни, ценностных ориентаций</a:t>
          </a:r>
          <a:endParaRPr lang="ru-RU" sz="2400" b="1" kern="1200" dirty="0"/>
        </a:p>
      </dsp:txBody>
      <dsp:txXfrm>
        <a:off x="302321" y="4592805"/>
        <a:ext cx="3616505" cy="1100191"/>
      </dsp:txXfrm>
    </dsp:sp>
    <dsp:sp modelId="{16C7E6E8-51AD-4277-8F64-DBBDD311ACE0}">
      <dsp:nvSpPr>
        <dsp:cNvPr id="0" name=""/>
        <dsp:cNvSpPr/>
      </dsp:nvSpPr>
      <dsp:spPr>
        <a:xfrm>
          <a:off x="2625561" y="2286773"/>
          <a:ext cx="1907360" cy="19075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3E4A1CC-37D7-4218-BFB0-25E3AED7C870}">
      <dsp:nvSpPr>
        <dsp:cNvPr id="0" name=""/>
        <dsp:cNvSpPr/>
      </dsp:nvSpPr>
      <dsp:spPr>
        <a:xfrm>
          <a:off x="-169594" y="2596650"/>
          <a:ext cx="2970870" cy="19311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укрепление психического здоровья несовершеннолетних</a:t>
          </a:r>
          <a:endParaRPr lang="ru-RU" sz="2400" b="1" kern="1200" dirty="0"/>
        </a:p>
      </dsp:txBody>
      <dsp:txXfrm>
        <a:off x="-169594" y="2596650"/>
        <a:ext cx="2970870" cy="1931114"/>
      </dsp:txXfrm>
    </dsp:sp>
    <dsp:sp modelId="{53256810-E5A5-4989-93F5-E3DEDD2368AA}">
      <dsp:nvSpPr>
        <dsp:cNvPr id="0" name=""/>
        <dsp:cNvSpPr/>
      </dsp:nvSpPr>
      <dsp:spPr>
        <a:xfrm>
          <a:off x="2763050" y="1681513"/>
          <a:ext cx="1907360" cy="19075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B6037EC-BDE4-4DB3-BD47-F3CE1FB86489}">
      <dsp:nvSpPr>
        <dsp:cNvPr id="0" name=""/>
        <dsp:cNvSpPr/>
      </dsp:nvSpPr>
      <dsp:spPr>
        <a:xfrm>
          <a:off x="216025" y="868459"/>
          <a:ext cx="2557261" cy="161909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формирование  навыков конструктивного взаимодействия с окружающими</a:t>
          </a:r>
          <a:endParaRPr lang="ru-RU" sz="2400" b="1" kern="1200" dirty="0"/>
        </a:p>
      </dsp:txBody>
      <dsp:txXfrm>
        <a:off x="216025" y="868459"/>
        <a:ext cx="2557261" cy="16190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B0E9B-A4C7-4B13-81D1-3784DE866D84}">
      <dsp:nvSpPr>
        <dsp:cNvPr id="0" name=""/>
        <dsp:cNvSpPr/>
      </dsp:nvSpPr>
      <dsp:spPr>
        <a:xfrm>
          <a:off x="-853524" y="0"/>
          <a:ext cx="7056784" cy="705678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EBBED-4899-477F-AB1E-76B84A9A033E}">
      <dsp:nvSpPr>
        <dsp:cNvPr id="0" name=""/>
        <dsp:cNvSpPr/>
      </dsp:nvSpPr>
      <dsp:spPr>
        <a:xfrm>
          <a:off x="11" y="192611"/>
          <a:ext cx="8185798" cy="5023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ВТОРИЧНАЯ ПРОФИЛАКТИКА </a:t>
          </a:r>
          <a:endParaRPr lang="ru-RU" sz="2800" b="1" i="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534" y="217134"/>
        <a:ext cx="8136752" cy="453306"/>
      </dsp:txXfrm>
    </dsp:sp>
    <dsp:sp modelId="{5D62C7CD-3419-4A1D-97A8-ACD281D0651A}">
      <dsp:nvSpPr>
        <dsp:cNvPr id="0" name=""/>
        <dsp:cNvSpPr/>
      </dsp:nvSpPr>
      <dsp:spPr>
        <a:xfrm>
          <a:off x="0" y="800778"/>
          <a:ext cx="8229603" cy="13785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Комплексная психодиагностика суицидального поведения обучающихся проводится не реже одного раза в год, рекомендуемый период проведения - начало учебного года (до 1 ноября)</a:t>
          </a:r>
          <a:endParaRPr lang="ru-RU" sz="2800" i="0" kern="1200" dirty="0"/>
        </a:p>
      </dsp:txBody>
      <dsp:txXfrm>
        <a:off x="67297" y="868075"/>
        <a:ext cx="8095009" cy="1243986"/>
      </dsp:txXfrm>
    </dsp:sp>
    <dsp:sp modelId="{47F69690-10E0-45ED-8580-8AAFE4B65F14}">
      <dsp:nvSpPr>
        <dsp:cNvPr id="0" name=""/>
        <dsp:cNvSpPr/>
      </dsp:nvSpPr>
      <dsp:spPr>
        <a:xfrm>
          <a:off x="0" y="2627677"/>
          <a:ext cx="8229603" cy="17763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 учреждении образования должна быть обеспечена конфиденциальность полученных результатов. Результаты психодиагностики индивидуально доводятся до сведения родителей (законного представителя)</a:t>
          </a:r>
          <a:endParaRPr lang="ru-RU" sz="2800" kern="1200" dirty="0"/>
        </a:p>
      </dsp:txBody>
      <dsp:txXfrm>
        <a:off x="86716" y="2714393"/>
        <a:ext cx="8056171" cy="1602961"/>
      </dsp:txXfrm>
    </dsp:sp>
    <dsp:sp modelId="{883E6034-5701-48A6-9A58-157FA23E7362}">
      <dsp:nvSpPr>
        <dsp:cNvPr id="0" name=""/>
        <dsp:cNvSpPr/>
      </dsp:nvSpPr>
      <dsp:spPr>
        <a:xfrm>
          <a:off x="0" y="4897348"/>
          <a:ext cx="8229603" cy="19277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smtClean="0"/>
            <a:t>При поступлении информации о каждом несовершеннолетнем, склонном к суицидальному поведению, совершившем суицидальную попытку, вовлеченном в деструктивные Интернет-сообщества</a:t>
          </a:r>
          <a:endParaRPr lang="ru-RU" sz="2800" kern="1200" dirty="0"/>
        </a:p>
      </dsp:txBody>
      <dsp:txXfrm>
        <a:off x="94103" y="4991451"/>
        <a:ext cx="8041397" cy="17394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F7287-7E36-4207-81AA-82DD54992E6C}">
      <dsp:nvSpPr>
        <dsp:cNvPr id="0" name=""/>
        <dsp:cNvSpPr/>
      </dsp:nvSpPr>
      <dsp:spPr>
        <a:xfrm>
          <a:off x="0" y="2451785"/>
          <a:ext cx="2879649" cy="122816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НЕСОВЕРШЕННОЛЕТНИЕ, СКЛОННЫЕ </a:t>
          </a:r>
          <a:br>
            <a:rPr lang="ru-RU" sz="1600" b="1" kern="1200" dirty="0" smtClean="0"/>
          </a:br>
          <a:r>
            <a:rPr lang="ru-RU" sz="1600" b="1" kern="1200" dirty="0" smtClean="0"/>
            <a:t>К СУИЦИДООПАСНОМУ ПОВЕДЕНИЮ</a:t>
          </a:r>
          <a:endParaRPr lang="ru-RU" sz="1600" kern="1200" dirty="0"/>
        </a:p>
      </dsp:txBody>
      <dsp:txXfrm>
        <a:off x="35972" y="2487757"/>
        <a:ext cx="2807705" cy="1156223"/>
      </dsp:txXfrm>
    </dsp:sp>
    <dsp:sp modelId="{9E9FB148-0BE4-4779-BE8B-4DA3420F831F}">
      <dsp:nvSpPr>
        <dsp:cNvPr id="0" name=""/>
        <dsp:cNvSpPr/>
      </dsp:nvSpPr>
      <dsp:spPr>
        <a:xfrm rot="14524041">
          <a:off x="590998" y="1679581"/>
          <a:ext cx="3117133" cy="18592"/>
        </a:xfrm>
        <a:custGeom>
          <a:avLst/>
          <a:gdLst/>
          <a:ahLst/>
          <a:cxnLst/>
          <a:rect l="0" t="0" r="0" b="0"/>
          <a:pathLst>
            <a:path>
              <a:moveTo>
                <a:pt x="0" y="9296"/>
              </a:moveTo>
              <a:lnTo>
                <a:pt x="3117133" y="9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2071636" y="1610949"/>
        <a:ext cx="155856" cy="155856"/>
      </dsp:txXfrm>
    </dsp:sp>
    <dsp:sp modelId="{6AEB2D19-93AA-448E-96F5-B36A9683490D}">
      <dsp:nvSpPr>
        <dsp:cNvPr id="0" name=""/>
        <dsp:cNvSpPr/>
      </dsp:nvSpPr>
      <dsp:spPr>
        <a:xfrm>
          <a:off x="1419480" y="0"/>
          <a:ext cx="2576946" cy="62377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совершившие попытку суицида</a:t>
          </a:r>
          <a:endParaRPr lang="ru-RU" sz="2000" kern="1200" dirty="0"/>
        </a:p>
      </dsp:txBody>
      <dsp:txXfrm>
        <a:off x="1437750" y="18270"/>
        <a:ext cx="2540406" cy="587230"/>
      </dsp:txXfrm>
    </dsp:sp>
    <dsp:sp modelId="{439B3650-456D-49A1-A85C-30AC41B8AECC}">
      <dsp:nvSpPr>
        <dsp:cNvPr id="0" name=""/>
        <dsp:cNvSpPr/>
      </dsp:nvSpPr>
      <dsp:spPr>
        <a:xfrm rot="3512718">
          <a:off x="2346721" y="4007302"/>
          <a:ext cx="2229004" cy="18592"/>
        </a:xfrm>
        <a:custGeom>
          <a:avLst/>
          <a:gdLst/>
          <a:ahLst/>
          <a:cxnLst/>
          <a:rect l="0" t="0" r="0" b="0"/>
          <a:pathLst>
            <a:path>
              <a:moveTo>
                <a:pt x="0" y="9296"/>
              </a:moveTo>
              <a:lnTo>
                <a:pt x="2229004" y="9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405498" y="3960873"/>
        <a:ext cx="111450" cy="111450"/>
      </dsp:txXfrm>
    </dsp:sp>
    <dsp:sp modelId="{995B1D7B-483B-4C55-A24C-19E1954D5A35}">
      <dsp:nvSpPr>
        <dsp:cNvPr id="0" name=""/>
        <dsp:cNvSpPr/>
      </dsp:nvSpPr>
      <dsp:spPr>
        <a:xfrm>
          <a:off x="4042798" y="4655443"/>
          <a:ext cx="3907636" cy="62377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имеющие тенденцию к самоповреждению(порезы, раны)</a:t>
          </a:r>
          <a:endParaRPr lang="ru-RU" sz="2000" kern="1200" dirty="0"/>
        </a:p>
      </dsp:txBody>
      <dsp:txXfrm>
        <a:off x="4061068" y="4673713"/>
        <a:ext cx="3871096" cy="587230"/>
      </dsp:txXfrm>
    </dsp:sp>
    <dsp:sp modelId="{EB3C9570-3F84-47DE-BF50-221FA2790DD0}">
      <dsp:nvSpPr>
        <dsp:cNvPr id="0" name=""/>
        <dsp:cNvSpPr/>
      </dsp:nvSpPr>
      <dsp:spPr>
        <a:xfrm rot="17757110">
          <a:off x="2271069" y="2083551"/>
          <a:ext cx="2164284" cy="18592"/>
        </a:xfrm>
        <a:custGeom>
          <a:avLst/>
          <a:gdLst/>
          <a:ahLst/>
          <a:cxnLst/>
          <a:rect l="0" t="0" r="0" b="0"/>
          <a:pathLst>
            <a:path>
              <a:moveTo>
                <a:pt x="0" y="9296"/>
              </a:moveTo>
              <a:lnTo>
                <a:pt x="2164284" y="9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299104" y="2038740"/>
        <a:ext cx="108214" cy="108214"/>
      </dsp:txXfrm>
    </dsp:sp>
    <dsp:sp modelId="{E29C9058-7832-4875-8F4B-73F049B29956}">
      <dsp:nvSpPr>
        <dsp:cNvPr id="0" name=""/>
        <dsp:cNvSpPr/>
      </dsp:nvSpPr>
      <dsp:spPr>
        <a:xfrm>
          <a:off x="3826773" y="694998"/>
          <a:ext cx="3742087" cy="84965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демонстрирующие суицидальные угрозы (прямые либо завуалированные</a:t>
          </a:r>
          <a:r>
            <a:rPr lang="ru-RU" sz="900" kern="1200" dirty="0" smtClean="0"/>
            <a:t>)</a:t>
          </a:r>
          <a:endParaRPr lang="ru-RU" sz="900" kern="1200" dirty="0"/>
        </a:p>
      </dsp:txBody>
      <dsp:txXfrm>
        <a:off x="3851659" y="719884"/>
        <a:ext cx="3692315" cy="799884"/>
      </dsp:txXfrm>
    </dsp:sp>
    <dsp:sp modelId="{CBFB5082-648F-4A76-B91E-0D41B971B367}">
      <dsp:nvSpPr>
        <dsp:cNvPr id="0" name=""/>
        <dsp:cNvSpPr/>
      </dsp:nvSpPr>
      <dsp:spPr>
        <a:xfrm rot="2031179">
          <a:off x="2731529" y="3543285"/>
          <a:ext cx="1747421" cy="18592"/>
        </a:xfrm>
        <a:custGeom>
          <a:avLst/>
          <a:gdLst/>
          <a:ahLst/>
          <a:cxnLst/>
          <a:rect l="0" t="0" r="0" b="0"/>
          <a:pathLst>
            <a:path>
              <a:moveTo>
                <a:pt x="0" y="9296"/>
              </a:moveTo>
              <a:lnTo>
                <a:pt x="1747421" y="9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561554" y="3508896"/>
        <a:ext cx="87371" cy="87371"/>
      </dsp:txXfrm>
    </dsp:sp>
    <dsp:sp modelId="{EA2F3F20-597F-4536-97D4-44A037AC51E4}">
      <dsp:nvSpPr>
        <dsp:cNvPr id="0" name=""/>
        <dsp:cNvSpPr/>
      </dsp:nvSpPr>
      <dsp:spPr>
        <a:xfrm>
          <a:off x="4330830" y="3503313"/>
          <a:ext cx="3604733" cy="107196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переживающие тяжелые утраты (смерть родителя, значимого человека, особенно в течение первого года после потери)</a:t>
          </a:r>
          <a:endParaRPr lang="ru-RU" sz="2000" kern="1200" dirty="0"/>
        </a:p>
      </dsp:txBody>
      <dsp:txXfrm>
        <a:off x="4362227" y="3534710"/>
        <a:ext cx="3541939" cy="1009168"/>
      </dsp:txXfrm>
    </dsp:sp>
    <dsp:sp modelId="{A9D71586-1544-46D8-8389-996EFBF4F2B9}">
      <dsp:nvSpPr>
        <dsp:cNvPr id="0" name=""/>
        <dsp:cNvSpPr/>
      </dsp:nvSpPr>
      <dsp:spPr>
        <a:xfrm rot="19338692">
          <a:off x="2785895" y="2781866"/>
          <a:ext cx="898663" cy="18592"/>
        </a:xfrm>
        <a:custGeom>
          <a:avLst/>
          <a:gdLst/>
          <a:ahLst/>
          <a:cxnLst/>
          <a:rect l="0" t="0" r="0" b="0"/>
          <a:pathLst>
            <a:path>
              <a:moveTo>
                <a:pt x="0" y="9296"/>
              </a:moveTo>
              <a:lnTo>
                <a:pt x="898663" y="9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12760" y="2768695"/>
        <a:ext cx="44933" cy="44933"/>
      </dsp:txXfrm>
    </dsp:sp>
    <dsp:sp modelId="{C19FF2A2-749F-4E1D-8D72-E0E34B631429}">
      <dsp:nvSpPr>
        <dsp:cNvPr id="0" name=""/>
        <dsp:cNvSpPr/>
      </dsp:nvSpPr>
      <dsp:spPr>
        <a:xfrm>
          <a:off x="3590804" y="1631103"/>
          <a:ext cx="4638795" cy="177070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находящиеся в конфликтных ситуациях (проблемы во взаимоотношениях с социальным окружением, выраженные семейные проблемы (уход из семьи значимого взрослого, развод, семейное насилие и др.)</a:t>
          </a:r>
          <a:endParaRPr lang="ru-RU" sz="2000" kern="1200" dirty="0"/>
        </a:p>
      </dsp:txBody>
      <dsp:txXfrm>
        <a:off x="3642666" y="1682965"/>
        <a:ext cx="4535071" cy="1666980"/>
      </dsp:txXfrm>
    </dsp:sp>
    <dsp:sp modelId="{880D5493-6A49-44C1-8A0F-05740F31CF16}">
      <dsp:nvSpPr>
        <dsp:cNvPr id="0" name=""/>
        <dsp:cNvSpPr/>
      </dsp:nvSpPr>
      <dsp:spPr>
        <a:xfrm rot="7630292">
          <a:off x="313257" y="4331335"/>
          <a:ext cx="3199584" cy="18592"/>
        </a:xfrm>
        <a:custGeom>
          <a:avLst/>
          <a:gdLst/>
          <a:ahLst/>
          <a:cxnLst/>
          <a:rect l="0" t="0" r="0" b="0"/>
          <a:pathLst>
            <a:path>
              <a:moveTo>
                <a:pt x="0" y="9296"/>
              </a:moveTo>
              <a:lnTo>
                <a:pt x="3199584" y="9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1833060" y="4260642"/>
        <a:ext cx="159979" cy="159979"/>
      </dsp:txXfrm>
    </dsp:sp>
    <dsp:sp modelId="{A31B7730-E213-46A6-BFD8-28CF6A7A16BE}">
      <dsp:nvSpPr>
        <dsp:cNvPr id="0" name=""/>
        <dsp:cNvSpPr/>
      </dsp:nvSpPr>
      <dsp:spPr>
        <a:xfrm>
          <a:off x="946450" y="5303509"/>
          <a:ext cx="3451522" cy="62377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имеющие признаки депрессивного расстройства</a:t>
          </a:r>
          <a:endParaRPr lang="ru-RU" sz="2000" kern="1200" dirty="0"/>
        </a:p>
      </dsp:txBody>
      <dsp:txXfrm>
        <a:off x="964720" y="5321779"/>
        <a:ext cx="3414982" cy="587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C1354-6EF7-4802-AFBC-76538FD47354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6B96A-A9AB-4320-836D-5691AA603B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9935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EE073-F8CB-4357-8F94-8433704C0BF5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91024-9A3C-4369-A91E-41F109BDB0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694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91024-9A3C-4369-A91E-41F109BDB0C1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7936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39000">
              <a:schemeClr val="accent3">
                <a:lumMod val="60000"/>
                <a:lumOff val="40000"/>
              </a:schemeClr>
            </a:gs>
            <a:gs pos="99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F48649-08FE-473E-BF9D-19CE7A97FC87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DA37CD-BEA8-4D93-9063-B87BE982BB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568952" cy="151216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вопросов профилактики 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саморазрушающего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обучающихся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8500"/>
                    </a14:imgEffect>
                    <a14:imgEffect>
                      <a14:saturation sa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19" y="-1"/>
            <a:ext cx="1674627" cy="1552773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1187624" y="121612"/>
            <a:ext cx="7956376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«Гомельский областной социально-педагогический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центр»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24791" y="4869160"/>
            <a:ext cx="3816424" cy="1656184"/>
          </a:xfrm>
          <a:prstGeom prst="rect">
            <a:avLst/>
          </a:prstGeom>
          <a:solidFill>
            <a:schemeClr val="tx1">
              <a:lumMod val="75000"/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Педагог-психолог</a:t>
            </a:r>
          </a:p>
          <a:p>
            <a:r>
              <a:rPr lang="ru-RU" b="1" dirty="0" err="1" smtClean="0">
                <a:solidFill>
                  <a:schemeClr val="tx1"/>
                </a:solidFill>
              </a:rPr>
              <a:t>Балако</a:t>
            </a:r>
            <a:r>
              <a:rPr lang="ru-RU" b="1" dirty="0" smtClean="0">
                <a:solidFill>
                  <a:schemeClr val="tx1"/>
                </a:solidFill>
              </a:rPr>
              <a:t> Игорь Григорьевич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82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332656"/>
            <a:ext cx="8229600" cy="63824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Выявление несовершеннолетних, склонных к </a:t>
            </a:r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суицидоопасному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поведению осуществляется при</a:t>
            </a:r>
          </a:p>
          <a:p>
            <a:pPr algn="just"/>
            <a:r>
              <a:rPr lang="ru-RU" sz="2000" dirty="0" smtClean="0">
                <a:solidFill>
                  <a:srgbClr val="C00000"/>
                </a:solidFill>
              </a:rPr>
              <a:t>	</a:t>
            </a:r>
            <a:r>
              <a:rPr lang="ru-RU" sz="2000" dirty="0" smtClean="0"/>
              <a:t>проведении с несовершеннолетними индивидуальной профилактической работы, в том числе при посещении семей на дому</a:t>
            </a:r>
          </a:p>
          <a:p>
            <a:pPr algn="just"/>
            <a:r>
              <a:rPr lang="ru-RU" sz="2000" dirty="0" smtClean="0"/>
              <a:t>	получении информации об </a:t>
            </a:r>
            <a:r>
              <a:rPr lang="ru-RU" sz="2000" dirty="0" err="1" smtClean="0"/>
              <a:t>аутоагрессивном</a:t>
            </a:r>
            <a:r>
              <a:rPr lang="ru-RU" sz="2000" dirty="0" smtClean="0"/>
              <a:t> поведении несовершеннолетнего в ходе мониторинга сети Интернет либо при поступлении заявлений  граждан</a:t>
            </a:r>
          </a:p>
          <a:p>
            <a:pPr algn="just"/>
            <a:r>
              <a:rPr lang="ru-RU" sz="2000" dirty="0" smtClean="0"/>
              <a:t>	проведении бесед с обучающимися, наблюдении за ними, получении информации в отношении несовершеннолетних от третьих лиц (одноклассников, </a:t>
            </a:r>
            <a:r>
              <a:rPr lang="ru-RU" sz="2000" dirty="0" err="1" smtClean="0"/>
              <a:t>одногруппников</a:t>
            </a:r>
            <a:r>
              <a:rPr lang="ru-RU" sz="2000" dirty="0" smtClean="0"/>
              <a:t>, друзей, родственников) о склонности к </a:t>
            </a:r>
            <a:r>
              <a:rPr lang="ru-RU" sz="2000" dirty="0" err="1" smtClean="0"/>
              <a:t>суицидоопасному</a:t>
            </a:r>
            <a:r>
              <a:rPr lang="ru-RU" sz="2000" dirty="0" smtClean="0"/>
              <a:t> поведению</a:t>
            </a:r>
          </a:p>
          <a:p>
            <a:pPr algn="just"/>
            <a:r>
              <a:rPr lang="ru-RU" sz="2000" dirty="0" smtClean="0"/>
              <a:t>	проведении педагогами-психологами психодиагностического исследования суицидального поведения обучающихся </a:t>
            </a:r>
          </a:p>
          <a:p>
            <a:pPr algn="just"/>
            <a:r>
              <a:rPr lang="ru-RU" sz="2000" dirty="0" smtClean="0"/>
              <a:t>	посещении </a:t>
            </a:r>
            <a:r>
              <a:rPr lang="ru-RU" sz="2000" dirty="0" err="1" smtClean="0"/>
              <a:t>медицински</a:t>
            </a:r>
            <a:r>
              <a:rPr lang="ru-RU" sz="2000" dirty="0" smtClean="0"/>
              <a:t> работников несовершеннолетними и их законными представителями учреждений здравоохранения</a:t>
            </a:r>
          </a:p>
          <a:p>
            <a:pPr algn="just"/>
            <a:r>
              <a:rPr lang="ru-RU" sz="2000" dirty="0" smtClean="0"/>
              <a:t> 	совершении </a:t>
            </a:r>
            <a:r>
              <a:rPr lang="ru-RU" sz="2000" dirty="0"/>
              <a:t>несовершеннолетними противоправных действий </a:t>
            </a:r>
            <a:r>
              <a:rPr lang="ru-RU" sz="2000" dirty="0" smtClean="0"/>
              <a:t>(работники органов внутренних дел)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581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781"/>
            <a:ext cx="8928992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Согласие родителей (законных представителей)</a:t>
            </a:r>
          </a:p>
          <a:p>
            <a:pPr algn="ctr"/>
            <a:r>
              <a:rPr lang="ru-RU" b="1" dirty="0"/>
              <a:t>на оказание психолого-педагогической помощи обучающемуся</a:t>
            </a:r>
          </a:p>
          <a:p>
            <a:r>
              <a:rPr lang="ru-RU" sz="1400" dirty="0"/>
              <a:t>Я,____________________________________________________________________</a:t>
            </a:r>
          </a:p>
          <a:p>
            <a:r>
              <a:rPr lang="ru-RU" sz="1200" dirty="0" smtClean="0"/>
              <a:t>	(</a:t>
            </a:r>
            <a:r>
              <a:rPr lang="ru-RU" sz="1200" dirty="0"/>
              <a:t>Фамилия Имя Отчество родителя (законного представителя))</a:t>
            </a:r>
          </a:p>
          <a:p>
            <a:r>
              <a:rPr lang="ru-RU" sz="1400" dirty="0"/>
              <a:t>даю согласие (не согласен) на оказание моему ребенку</a:t>
            </a:r>
          </a:p>
          <a:p>
            <a:r>
              <a:rPr lang="ru-RU" sz="1400" dirty="0"/>
              <a:t>_____________________________________________________________________</a:t>
            </a:r>
          </a:p>
          <a:p>
            <a:r>
              <a:rPr lang="ru-RU" sz="1200" dirty="0" smtClean="0"/>
              <a:t>		(</a:t>
            </a:r>
            <a:r>
              <a:rPr lang="ru-RU" sz="1200" dirty="0"/>
              <a:t>Фамилия Имя Отчество ребенка, класс)</a:t>
            </a:r>
            <a:r>
              <a:rPr lang="ru-RU" sz="1400" dirty="0"/>
              <a:t> </a:t>
            </a:r>
          </a:p>
          <a:p>
            <a:r>
              <a:rPr lang="ru-RU" sz="1400" dirty="0"/>
              <a:t>психолого-педагогической помощи.</a:t>
            </a:r>
          </a:p>
          <a:p>
            <a:r>
              <a:rPr lang="ru-RU" sz="1400" dirty="0" smtClean="0"/>
              <a:t>	Психолого-педагогическое </a:t>
            </a:r>
            <a:r>
              <a:rPr lang="ru-RU" sz="1400" dirty="0"/>
              <a:t>сопровождение учащегося включает в себя: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психолого-педагогическое консультирование обучающихся, их родителей (законных представителей);</a:t>
            </a:r>
          </a:p>
          <a:p>
            <a:r>
              <a:rPr lang="ru-RU" sz="1400" dirty="0"/>
              <a:t>- психологическую диагностику;</a:t>
            </a:r>
          </a:p>
          <a:p>
            <a:r>
              <a:rPr lang="ru-RU" sz="1400" dirty="0"/>
              <a:t>- проведение развивающих и коррекционно-развивающих занятий с  </a:t>
            </a:r>
            <a:r>
              <a:rPr lang="ru-RU" sz="1400" dirty="0" smtClean="0"/>
              <a:t>обучающимися</a:t>
            </a:r>
            <a:r>
              <a:rPr lang="ru-RU" sz="1400" dirty="0"/>
              <a:t>;</a:t>
            </a:r>
          </a:p>
          <a:p>
            <a:r>
              <a:rPr lang="ru-RU" sz="1400" dirty="0" smtClean="0"/>
              <a:t>	Педагог-психолог </a:t>
            </a:r>
            <a:r>
              <a:rPr lang="ru-RU" sz="1400" dirty="0"/>
              <a:t>обязуется:</a:t>
            </a:r>
          </a:p>
          <a:p>
            <a:r>
              <a:rPr lang="ru-RU" sz="1400" dirty="0"/>
              <a:t>- предоставлять информацию о ходе и результатах психологического сопровождения ребенка при письменном обращении родителей (законных представителей);</a:t>
            </a:r>
          </a:p>
          <a:p>
            <a:r>
              <a:rPr lang="ru-RU" sz="1400" dirty="0"/>
              <a:t>- не разглашать личную информацию, полученную в процессе </a:t>
            </a:r>
            <a:r>
              <a:rPr lang="ru-RU" sz="1400" dirty="0" smtClean="0"/>
              <a:t>индивидуальной беседы </a:t>
            </a:r>
            <a:r>
              <a:rPr lang="ru-RU" sz="1400" dirty="0"/>
              <a:t>с ребенком и его </a:t>
            </a:r>
            <a:r>
              <a:rPr lang="ru-RU" sz="1400" dirty="0" smtClean="0"/>
              <a:t> родителями </a:t>
            </a:r>
            <a:r>
              <a:rPr lang="ru-RU" sz="1400" dirty="0"/>
              <a:t>(законными представителями).</a:t>
            </a:r>
          </a:p>
          <a:p>
            <a:r>
              <a:rPr lang="ru-RU" sz="1400" dirty="0" smtClean="0"/>
              <a:t>	Конфиденциальность </a:t>
            </a:r>
            <a:r>
              <a:rPr lang="ru-RU" sz="1400" dirty="0"/>
              <a:t>может быть нарушена в следующих ситуациях:</a:t>
            </a:r>
          </a:p>
          <a:p>
            <a:r>
              <a:rPr lang="ru-RU" sz="1400" dirty="0" smtClean="0"/>
              <a:t>	1</a:t>
            </a:r>
            <a:r>
              <a:rPr lang="ru-RU" sz="1400" dirty="0"/>
              <a:t>. Если ребенок сообщит о намерении нанести серьезный вред себе или </a:t>
            </a:r>
            <a:r>
              <a:rPr lang="ru-RU" sz="1400" dirty="0" smtClean="0"/>
              <a:t>другим лицам</a:t>
            </a:r>
            <a:r>
              <a:rPr lang="ru-RU" sz="1400" dirty="0"/>
              <a:t>.</a:t>
            </a:r>
          </a:p>
          <a:p>
            <a:r>
              <a:rPr lang="ru-RU" sz="1400" dirty="0"/>
              <a:t>	</a:t>
            </a:r>
            <a:r>
              <a:rPr lang="ru-RU" sz="1400" dirty="0" smtClean="0"/>
              <a:t>2</a:t>
            </a:r>
            <a:r>
              <a:rPr lang="ru-RU" sz="1400" dirty="0"/>
              <a:t>. Если ребенок сообщит о жестоком обращении с ним или другими.</a:t>
            </a:r>
          </a:p>
          <a:p>
            <a:r>
              <a:rPr lang="ru-RU" sz="1400" dirty="0" smtClean="0"/>
              <a:t>	3</a:t>
            </a:r>
            <a:r>
              <a:rPr lang="ru-RU" sz="1400" dirty="0"/>
              <a:t>. Если материалы индивидуальной работы будут затребованы государственными органами, </a:t>
            </a:r>
            <a:r>
              <a:rPr lang="ru-RU" sz="1400" dirty="0" smtClean="0"/>
              <a:t>имеющими </a:t>
            </a:r>
            <a:r>
              <a:rPr lang="ru-RU" sz="1400" dirty="0"/>
              <a:t>на это право в соответствии с законодательством РБ.</a:t>
            </a:r>
          </a:p>
          <a:p>
            <a:r>
              <a:rPr lang="ru-RU" sz="1400" dirty="0" smtClean="0"/>
              <a:t>	О </a:t>
            </a:r>
            <a:r>
              <a:rPr lang="ru-RU" sz="1400" dirty="0"/>
              <a:t>таких ситуациях Вы будете информированы.</a:t>
            </a:r>
          </a:p>
          <a:p>
            <a:r>
              <a:rPr lang="ru-RU" sz="1400" dirty="0" smtClean="0"/>
              <a:t>	Родители </a:t>
            </a:r>
            <a:r>
              <a:rPr lang="ru-RU" sz="1400" dirty="0"/>
              <a:t>(законные представители) имеют право:</a:t>
            </a:r>
          </a:p>
          <a:p>
            <a:r>
              <a:rPr lang="ru-RU" sz="1400" dirty="0" smtClean="0"/>
              <a:t>	- </a:t>
            </a:r>
            <a:r>
              <a:rPr lang="ru-RU" sz="1400" dirty="0"/>
              <a:t>обратиться к педагогу-психологу по интересующим их вопросам;</a:t>
            </a:r>
          </a:p>
          <a:p>
            <a:r>
              <a:rPr lang="ru-RU" sz="1400" dirty="0" smtClean="0"/>
              <a:t>	- </a:t>
            </a:r>
            <a:r>
              <a:rPr lang="ru-RU" sz="1400" dirty="0"/>
              <a:t>отказаться от психологического сопровождения ребенка (или отдельных </a:t>
            </a:r>
            <a:r>
              <a:rPr lang="ru-RU" sz="1400" dirty="0" smtClean="0"/>
              <a:t>его компонентов </a:t>
            </a:r>
            <a:r>
              <a:rPr lang="ru-RU" sz="1400" dirty="0"/>
              <a:t>указанных выше), предоставив письменное заявление об отказе на имя </a:t>
            </a:r>
            <a:r>
              <a:rPr lang="ru-RU" sz="1400" dirty="0" smtClean="0"/>
              <a:t>руководителя учреждения образования.</a:t>
            </a:r>
            <a:endParaRPr lang="ru-RU" sz="1400" dirty="0"/>
          </a:p>
          <a:p>
            <a:r>
              <a:rPr lang="ru-RU" sz="1400" dirty="0"/>
              <a:t> </a:t>
            </a:r>
          </a:p>
          <a:p>
            <a:r>
              <a:rPr lang="ru-RU" sz="1400" dirty="0" smtClean="0"/>
              <a:t>	«____»____________</a:t>
            </a:r>
            <a:r>
              <a:rPr lang="ru-RU" sz="1400" dirty="0"/>
              <a:t>20___г. _________________/___________________</a:t>
            </a:r>
          </a:p>
          <a:p>
            <a:r>
              <a:rPr lang="ru-RU" sz="1200" dirty="0" smtClean="0"/>
              <a:t>			 </a:t>
            </a:r>
            <a:r>
              <a:rPr lang="ru-RU" sz="1200" dirty="0"/>
              <a:t>/Подпись/ Фамилия. И.О.</a:t>
            </a:r>
          </a:p>
        </p:txBody>
      </p:sp>
    </p:spTree>
    <p:extLst>
      <p:ext uri="{BB962C8B-B14F-4D97-AF65-F5344CB8AC3E}">
        <p14:creationId xmlns:p14="http://schemas.microsoft.com/office/powerpoint/2010/main" xmlns="" val="298211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0761" y="62910"/>
            <a:ext cx="835292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/>
              <a:t>Руководителю </a:t>
            </a:r>
            <a:r>
              <a:rPr lang="ru-RU" dirty="0" smtClean="0"/>
              <a:t>__________________________________________________</a:t>
            </a:r>
            <a:endParaRPr lang="ru-RU" dirty="0"/>
          </a:p>
          <a:p>
            <a:r>
              <a:rPr lang="ru-RU" sz="1400" dirty="0"/>
              <a:t>(фамилия, собственное имя, отчество (если таковое имеется)</a:t>
            </a:r>
          </a:p>
          <a:p>
            <a:r>
              <a:rPr lang="ru-RU" dirty="0" smtClean="0"/>
              <a:t>_______________________________________________________________</a:t>
            </a:r>
            <a:endParaRPr lang="ru-RU" dirty="0"/>
          </a:p>
          <a:p>
            <a:r>
              <a:rPr lang="ru-RU" sz="1400" dirty="0"/>
              <a:t>(наименование учреждения образования, здравоохранения)</a:t>
            </a:r>
          </a:p>
          <a:p>
            <a:r>
              <a:rPr lang="ru-RU" dirty="0"/>
              <a:t>от </a:t>
            </a:r>
            <a:r>
              <a:rPr lang="ru-RU" dirty="0" smtClean="0"/>
              <a:t>_____________________________________________________________</a:t>
            </a:r>
            <a:endParaRPr lang="ru-RU" dirty="0"/>
          </a:p>
          <a:p>
            <a:r>
              <a:rPr lang="ru-RU" sz="1400" dirty="0"/>
              <a:t>(фамилия, собственное имя, отчество (если таковое имеется)</a:t>
            </a:r>
          </a:p>
          <a:p>
            <a:r>
              <a:rPr lang="ru-RU" sz="1400" dirty="0"/>
              <a:t>законного представителя несовершеннолетнего)</a:t>
            </a:r>
          </a:p>
          <a:p>
            <a:r>
              <a:rPr lang="ru-RU" sz="1400" dirty="0"/>
              <a:t>адрес проживания </a:t>
            </a:r>
            <a:r>
              <a:rPr lang="ru-RU" dirty="0" smtClean="0"/>
              <a:t>___________________________________________________</a:t>
            </a:r>
            <a:endParaRPr lang="ru-RU" dirty="0"/>
          </a:p>
          <a:p>
            <a:r>
              <a:rPr lang="ru-RU" dirty="0" smtClean="0"/>
              <a:t>________________________________________________________________</a:t>
            </a:r>
            <a:endParaRPr lang="ru-RU" dirty="0"/>
          </a:p>
          <a:p>
            <a:r>
              <a:rPr lang="ru-RU" dirty="0"/>
              <a:t>Я, _____________________________________________________________, согласен</a:t>
            </a:r>
          </a:p>
          <a:p>
            <a:r>
              <a:rPr lang="ru-RU" sz="1400" dirty="0"/>
              <a:t>(фамилия, собственное имя, отчество (если таковое имеется)</a:t>
            </a:r>
          </a:p>
          <a:p>
            <a:r>
              <a:rPr lang="ru-RU" sz="1400" dirty="0"/>
              <a:t>законного представителя несовершеннолетнего)</a:t>
            </a:r>
          </a:p>
          <a:p>
            <a:r>
              <a:rPr lang="ru-RU" dirty="0"/>
              <a:t>с представлением сведений о несовершеннолетнем</a:t>
            </a:r>
          </a:p>
          <a:p>
            <a:r>
              <a:rPr lang="ru-RU" dirty="0" smtClean="0"/>
              <a:t>_______________________________________________________________</a:t>
            </a:r>
            <a:endParaRPr lang="ru-RU" dirty="0"/>
          </a:p>
          <a:p>
            <a:r>
              <a:rPr lang="ru-RU" sz="1400" dirty="0"/>
              <a:t>(фамилия, собственное имя, отчество (если таковое имеется) несовершеннолетнего)</a:t>
            </a:r>
          </a:p>
          <a:p>
            <a:r>
              <a:rPr lang="ru-RU" dirty="0"/>
              <a:t>в </a:t>
            </a:r>
            <a:r>
              <a:rPr lang="ru-RU" dirty="0" smtClean="0"/>
              <a:t>______________________________________________________________</a:t>
            </a:r>
            <a:endParaRPr lang="ru-RU" dirty="0"/>
          </a:p>
          <a:p>
            <a:r>
              <a:rPr lang="ru-RU" sz="1400" dirty="0"/>
              <a:t>(наименование учреждения образования, здравоохранения)</a:t>
            </a:r>
          </a:p>
          <a:p>
            <a:r>
              <a:rPr lang="ru-RU" dirty="0"/>
              <a:t>_________________ </a:t>
            </a:r>
            <a:r>
              <a:rPr lang="ru-RU" dirty="0" smtClean="0"/>
              <a:t>______________________________________________</a:t>
            </a:r>
            <a:endParaRPr lang="ru-RU" dirty="0"/>
          </a:p>
          <a:p>
            <a:r>
              <a:rPr lang="ru-RU" sz="1400" dirty="0"/>
              <a:t>(дата) (подпись) (инициалы, </a:t>
            </a:r>
            <a:r>
              <a:rPr lang="ru-RU" sz="1400" dirty="0" smtClean="0"/>
              <a:t>фамилия)</a:t>
            </a:r>
          </a:p>
          <a:p>
            <a:endParaRPr lang="ru-RU" sz="1400" b="1" i="1" dirty="0" smtClean="0"/>
          </a:p>
          <a:p>
            <a:r>
              <a:rPr lang="ru-RU" sz="1400" b="1" i="1" dirty="0"/>
              <a:t>	</a:t>
            </a:r>
            <a:r>
              <a:rPr lang="ru-RU" sz="1400" b="1" i="1" dirty="0" smtClean="0"/>
              <a:t>		</a:t>
            </a:r>
            <a:endParaRPr lang="ru-RU" sz="15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07704" y="5445224"/>
            <a:ext cx="702659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ПОСТАНОВЛЕНИЕ МИНИСТЕРСТВА ЗДРАВООХРАНЕНИЯ </a:t>
            </a:r>
            <a:r>
              <a:rPr lang="ru-RU" sz="1200" dirty="0" smtClean="0"/>
              <a:t>РЕСПУБЛИКИ БЕЛАРУСЬ, МИНИСТЕРСТВА </a:t>
            </a:r>
            <a:r>
              <a:rPr lang="ru-RU" sz="1200" dirty="0"/>
              <a:t>ОБРАЗОВАНИЯ РЕСПУБЛИКИ </a:t>
            </a:r>
            <a:r>
              <a:rPr lang="ru-RU" sz="1200" dirty="0" smtClean="0"/>
              <a:t>БЕЛАРУСЬ И </a:t>
            </a:r>
            <a:r>
              <a:rPr lang="ru-RU" sz="1200" dirty="0"/>
              <a:t>МИНИСТЕРСТВА ВНУТРЕННИХ ДЕЛ РЕСПУБЛИКИ </a:t>
            </a:r>
            <a:r>
              <a:rPr lang="ru-RU" sz="1200" dirty="0" smtClean="0"/>
              <a:t>БЕЛАРУСЬ 15 </a:t>
            </a:r>
            <a:r>
              <a:rPr lang="ru-RU" sz="1200" dirty="0"/>
              <a:t>января 2019 г. № 7/5/13</a:t>
            </a:r>
          </a:p>
          <a:p>
            <a:pPr algn="just"/>
            <a:r>
              <a:rPr lang="ru-RU" sz="1400" dirty="0"/>
              <a:t>Об утверждении Инструкции о порядке действий </a:t>
            </a:r>
            <a:r>
              <a:rPr lang="ru-RU" sz="1400" dirty="0" smtClean="0"/>
              <a:t>работников учреждений </a:t>
            </a:r>
            <a:r>
              <a:rPr lang="ru-RU" sz="1400" dirty="0"/>
              <a:t>образования, здравоохранения и </a:t>
            </a:r>
            <a:r>
              <a:rPr lang="ru-RU" sz="1400" dirty="0" smtClean="0"/>
              <a:t>сотрудников органов </a:t>
            </a:r>
            <a:r>
              <a:rPr lang="ru-RU" sz="1400" dirty="0"/>
              <a:t>внутренних дел при выявлении факторов </a:t>
            </a:r>
            <a:r>
              <a:rPr lang="ru-RU" sz="1400" dirty="0" smtClean="0"/>
              <a:t>риска суицидальных </a:t>
            </a:r>
            <a:r>
              <a:rPr lang="ru-RU" sz="1400" dirty="0"/>
              <a:t>действий у несовершеннолетних</a:t>
            </a:r>
          </a:p>
        </p:txBody>
      </p:sp>
    </p:spTree>
    <p:extLst>
      <p:ext uri="{BB962C8B-B14F-4D97-AF65-F5344CB8AC3E}">
        <p14:creationId xmlns:p14="http://schemas.microsoft.com/office/powerpoint/2010/main" xmlns="" val="26970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214282" y="357166"/>
            <a:ext cx="8715436" cy="596743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/>
              <a:t>	Субъекты профилактики при выявлении несовершеннолетнего, склонного к </a:t>
            </a:r>
            <a:r>
              <a:rPr lang="ru-RU" dirty="0" err="1" smtClean="0"/>
              <a:t>суицидоопасному</a:t>
            </a:r>
            <a:r>
              <a:rPr lang="ru-RU" dirty="0" smtClean="0"/>
              <a:t> поведению,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согласия законных представителей </a:t>
            </a:r>
            <a:r>
              <a:rPr lang="ru-RU" dirty="0" smtClean="0"/>
              <a:t>несовершеннолетнего, в течение </a:t>
            </a: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dirty="0" smtClean="0"/>
              <a:t> рабочего дня направляют информацию о несовершеннолетнем в учреждение образования, организацию здравоохранения, оказывающую психиатрическую помощь, по месту жительства (месту пребывания) несовершеннолетнего.</a:t>
            </a:r>
          </a:p>
          <a:p>
            <a:pPr algn="l"/>
            <a:r>
              <a:rPr lang="ru-RU" dirty="0" smtClean="0"/>
              <a:t>	</a:t>
            </a:r>
            <a:r>
              <a:rPr lang="ru-RU" b="1" dirty="0" smtClean="0"/>
              <a:t>Информация должна содержать:</a:t>
            </a:r>
          </a:p>
          <a:p>
            <a:pPr algn="l"/>
            <a:r>
              <a:rPr lang="ru-RU" dirty="0" smtClean="0"/>
              <a:t>	фамилию, имя, отчество</a:t>
            </a:r>
            <a:r>
              <a:rPr lang="en-US" dirty="0" smtClean="0"/>
              <a:t>;</a:t>
            </a:r>
            <a:endParaRPr lang="ru-RU" dirty="0" smtClean="0"/>
          </a:p>
          <a:p>
            <a:pPr algn="l"/>
            <a:r>
              <a:rPr lang="ru-RU" dirty="0" smtClean="0"/>
              <a:t>	дату рождения</a:t>
            </a:r>
            <a:r>
              <a:rPr lang="en-US" dirty="0" smtClean="0"/>
              <a:t>;</a:t>
            </a:r>
            <a:endParaRPr lang="ru-RU" dirty="0" smtClean="0"/>
          </a:p>
          <a:p>
            <a:pPr algn="l"/>
            <a:r>
              <a:rPr lang="ru-RU" dirty="0" smtClean="0"/>
              <a:t>	адрес места жительства (места пребывания)</a:t>
            </a:r>
            <a:r>
              <a:rPr lang="en-US" dirty="0" smtClean="0"/>
              <a:t>;</a:t>
            </a:r>
            <a:endParaRPr lang="ru-RU" dirty="0" smtClean="0"/>
          </a:p>
          <a:p>
            <a:pPr algn="l"/>
            <a:r>
              <a:rPr lang="ru-RU" dirty="0" smtClean="0"/>
              <a:t>	сведения о законных представителях</a:t>
            </a:r>
            <a:r>
              <a:rPr lang="en-US" dirty="0" smtClean="0"/>
              <a:t>;</a:t>
            </a:r>
            <a:endParaRPr lang="ru-RU" dirty="0" smtClean="0"/>
          </a:p>
          <a:p>
            <a:pPr algn="l"/>
            <a:r>
              <a:rPr lang="ru-RU" dirty="0"/>
              <a:t>	</a:t>
            </a:r>
            <a:r>
              <a:rPr lang="ru-RU" dirty="0" smtClean="0"/>
              <a:t>имеющиеся факторы риска суицида</a:t>
            </a:r>
            <a:r>
              <a:rPr lang="en-US" dirty="0" smtClean="0"/>
              <a:t>;</a:t>
            </a:r>
            <a:endParaRPr lang="ru-RU" dirty="0" smtClean="0"/>
          </a:p>
          <a:p>
            <a:pPr algn="l"/>
            <a:r>
              <a:rPr lang="ru-RU" dirty="0" smtClean="0"/>
              <a:t>	проявления суицидального поведения</a:t>
            </a:r>
            <a:r>
              <a:rPr lang="en-US" dirty="0" smtClean="0"/>
              <a:t>;</a:t>
            </a:r>
            <a:endParaRPr lang="ru-RU" dirty="0" smtClean="0"/>
          </a:p>
          <a:p>
            <a:pPr algn="l"/>
            <a:r>
              <a:rPr lang="ru-RU" dirty="0" smtClean="0"/>
              <a:t>	предпринятые меры, их </a:t>
            </a:r>
            <a:r>
              <a:rPr lang="ru-RU" dirty="0" err="1" smtClean="0"/>
              <a:t>эфективность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12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052736"/>
            <a:ext cx="828092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/>
              <a:t>	</a:t>
            </a:r>
            <a:r>
              <a:rPr lang="ru-RU" sz="2800" b="1" dirty="0" smtClean="0"/>
              <a:t>Рассматривать </a:t>
            </a:r>
            <a:r>
              <a:rPr lang="ru-RU" sz="2800" b="1" dirty="0"/>
              <a:t>в </a:t>
            </a:r>
            <a:r>
              <a:rPr lang="ru-RU" sz="2800" b="1" dirty="0" smtClean="0"/>
              <a:t>ежегодно</a:t>
            </a:r>
            <a:r>
              <a:rPr lang="en-US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НОЯБРЕ</a:t>
            </a:r>
            <a:r>
              <a:rPr lang="ru-RU" sz="2800" b="1" dirty="0" smtClean="0"/>
              <a:t> на </a:t>
            </a:r>
            <a:r>
              <a:rPr lang="ru-RU" sz="2800" b="1" dirty="0"/>
              <a:t>заседании совета  учреждения образования по профилактике безнадзорности и правонарушений несовершеннолетних (административном совещании) результаты работы по профилактике суицидального поведения учащихся, результаты психодиагностического </a:t>
            </a:r>
            <a:r>
              <a:rPr lang="ru-RU" sz="2800" b="1" dirty="0" smtClean="0"/>
              <a:t>обследования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3200" b="1" dirty="0"/>
              <a:t>	</a:t>
            </a:r>
            <a:r>
              <a:rPr lang="ru-RU" sz="2400" b="1" dirty="0" smtClean="0">
                <a:solidFill>
                  <a:srgbClr val="C00000"/>
                </a:solidFill>
              </a:rPr>
              <a:t>К</a:t>
            </a:r>
            <a:r>
              <a:rPr lang="ru-RU" sz="2400" b="1" dirty="0" smtClean="0">
                <a:solidFill>
                  <a:srgbClr val="C00000"/>
                </a:solidFill>
              </a:rPr>
              <a:t>оррекционно-развивающие </a:t>
            </a:r>
            <a:r>
              <a:rPr lang="ru-RU" sz="2400" b="1" dirty="0" smtClean="0">
                <a:solidFill>
                  <a:srgbClr val="C00000"/>
                </a:solidFill>
              </a:rPr>
              <a:t>программы для обучающихся, склонных к </a:t>
            </a:r>
            <a:r>
              <a:rPr lang="ru-RU" sz="2400" b="1" dirty="0" err="1" smtClean="0">
                <a:solidFill>
                  <a:srgbClr val="C00000"/>
                </a:solidFill>
              </a:rPr>
              <a:t>самоповреждающему</a:t>
            </a:r>
            <a:r>
              <a:rPr lang="ru-RU" sz="2400" b="1" dirty="0" smtClean="0">
                <a:solidFill>
                  <a:srgbClr val="C00000"/>
                </a:solidFill>
              </a:rPr>
              <a:t> поведению и имеющих высокую степень риска суицидального поведения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305952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ВТОРИЧНАЯ ПРОФИЛАКТИКА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8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251520" y="476672"/>
            <a:ext cx="8640960" cy="6624736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ТРЕТИЧНАЯ </a:t>
            </a:r>
            <a:r>
              <a:rPr lang="ru-RU" sz="5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</a:t>
            </a:r>
          </a:p>
          <a:p>
            <a:pPr algn="just"/>
            <a:endParaRPr lang="ru-RU" sz="3200" dirty="0" smtClean="0"/>
          </a:p>
          <a:p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КОРРЕКЦИОННО-РАЗВИВАЮЩАЯ РАБОТА</a:t>
            </a:r>
          </a:p>
          <a:p>
            <a:pPr algn="just"/>
            <a:r>
              <a:rPr lang="ru-RU" sz="3100" dirty="0" smtClean="0"/>
              <a:t>	</a:t>
            </a:r>
          </a:p>
          <a:p>
            <a:pPr algn="just"/>
            <a:r>
              <a:rPr lang="ru-RU" sz="3100" dirty="0"/>
              <a:t>	</a:t>
            </a:r>
            <a:r>
              <a:rPr lang="ru-RU" sz="4500" dirty="0" smtClean="0"/>
              <a:t>Индивидуальное и семейное психологическое консультирование.</a:t>
            </a:r>
            <a:endParaRPr lang="en-US" sz="4500" dirty="0" smtClean="0"/>
          </a:p>
          <a:p>
            <a:pPr algn="just"/>
            <a:r>
              <a:rPr lang="en-US" sz="4500" dirty="0" smtClean="0"/>
              <a:t>	</a:t>
            </a:r>
            <a:r>
              <a:rPr lang="ru-RU" sz="4500" dirty="0" smtClean="0"/>
              <a:t>Обучающие, коррекционно-развивающие программы, тренинги и </a:t>
            </a:r>
            <a:r>
              <a:rPr lang="ru-RU" sz="4500" dirty="0" err="1" smtClean="0"/>
              <a:t>тренинговые</a:t>
            </a:r>
            <a:r>
              <a:rPr lang="ru-RU" sz="4500" dirty="0" smtClean="0"/>
              <a:t> занятия, интерактивные занятия.</a:t>
            </a:r>
          </a:p>
          <a:p>
            <a:pPr algn="just"/>
            <a:endParaRPr lang="ru-RU" sz="4000" i="1" dirty="0" smtClean="0"/>
          </a:p>
          <a:p>
            <a:pPr algn="just"/>
            <a:r>
              <a:rPr lang="ru-RU" sz="4000" i="1" dirty="0" smtClean="0"/>
              <a:t>	</a:t>
            </a:r>
            <a:r>
              <a:rPr lang="ru-RU" sz="45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Обращаю внимание, что психологическая помощь несовершеннолетнему оказывается с его согласия, а несовершеннолетним в возрасте до четырнадцати лет – также с согласия одного из законных представителей.</a:t>
            </a:r>
            <a:endParaRPr lang="ru-RU" sz="45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3100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42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260648"/>
            <a:ext cx="8229600" cy="6408712"/>
          </a:xfrm>
          <a:prstGeom prst="rect">
            <a:avLst/>
          </a:prstGeom>
        </p:spPr>
        <p:txBody>
          <a:bodyPr vert="horz">
            <a:normAutofit fontScale="32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КОРРЕКЦИОННО-РАЗВИВАЮЩЕЙ РАБОТЫ</a:t>
            </a:r>
            <a:r>
              <a:rPr lang="ru-RU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/>
            <a:r>
              <a:rPr lang="ru-RU" sz="3200" dirty="0" smtClean="0"/>
              <a:t>	</a:t>
            </a:r>
            <a:endParaRPr lang="en-US" sz="3200" dirty="0" smtClean="0"/>
          </a:p>
          <a:p>
            <a:pPr algn="just"/>
            <a:r>
              <a:rPr lang="en-US" sz="3200" dirty="0"/>
              <a:t>	</a:t>
            </a:r>
            <a:r>
              <a:rPr lang="ru-RU" sz="6200" b="1" dirty="0" smtClean="0"/>
              <a:t>формирование </a:t>
            </a:r>
            <a:r>
              <a:rPr lang="ru-RU" sz="6200" b="1" dirty="0"/>
              <a:t>позитивного образа Я; </a:t>
            </a:r>
            <a:endParaRPr lang="ru-RU" sz="6200" b="1" dirty="0" smtClean="0"/>
          </a:p>
          <a:p>
            <a:pPr algn="just"/>
            <a:r>
              <a:rPr lang="ru-RU" sz="6200" b="1" dirty="0" smtClean="0"/>
              <a:t>	принятие </a:t>
            </a:r>
            <a:r>
              <a:rPr lang="ru-RU" sz="6200" b="1" dirty="0"/>
              <a:t>уникальности и неповторимости собственной личности, личности других людей; </a:t>
            </a:r>
            <a:endParaRPr lang="ru-RU" sz="6200" b="1" dirty="0" smtClean="0"/>
          </a:p>
          <a:p>
            <a:pPr algn="just"/>
            <a:r>
              <a:rPr lang="ru-RU" sz="6200" b="1" dirty="0" smtClean="0"/>
              <a:t>	раскрытие </a:t>
            </a:r>
            <a:r>
              <a:rPr lang="ru-RU" sz="6200" b="1" dirty="0"/>
              <a:t>позитивных личностных резервов</a:t>
            </a:r>
            <a:r>
              <a:rPr lang="ru-RU" sz="6200" b="1" dirty="0" smtClean="0"/>
              <a:t>;	</a:t>
            </a:r>
          </a:p>
          <a:p>
            <a:pPr algn="just"/>
            <a:r>
              <a:rPr lang="ru-RU" sz="6200" b="1" dirty="0"/>
              <a:t>	</a:t>
            </a:r>
            <a:r>
              <a:rPr lang="ru-RU" sz="6200" b="1" dirty="0" smtClean="0"/>
              <a:t>повышение </a:t>
            </a:r>
            <a:r>
              <a:rPr lang="ru-RU" sz="6200" b="1" dirty="0"/>
              <a:t>стрессоустойчивости; </a:t>
            </a:r>
            <a:endParaRPr lang="ru-RU" sz="6200" b="1" dirty="0" smtClean="0"/>
          </a:p>
          <a:p>
            <a:pPr algn="just"/>
            <a:r>
              <a:rPr lang="ru-RU" sz="6200" b="1" dirty="0"/>
              <a:t>	</a:t>
            </a:r>
            <a:r>
              <a:rPr lang="ru-RU" sz="6200" b="1" dirty="0" smtClean="0"/>
              <a:t>развитие </a:t>
            </a:r>
            <a:r>
              <a:rPr lang="ru-RU" sz="6200" b="1" dirty="0"/>
              <a:t>коммуникативных способностей, навыков взаимодействия, делового общения</a:t>
            </a:r>
            <a:r>
              <a:rPr lang="ru-RU" sz="6200" b="1" dirty="0" smtClean="0"/>
              <a:t>;</a:t>
            </a:r>
          </a:p>
          <a:p>
            <a:pPr algn="just"/>
            <a:r>
              <a:rPr lang="ru-RU" sz="6200" b="1" dirty="0"/>
              <a:t>	</a:t>
            </a:r>
            <a:r>
              <a:rPr lang="ru-RU" sz="6200" b="1" dirty="0" smtClean="0"/>
              <a:t>обучение </a:t>
            </a:r>
            <a:r>
              <a:rPr lang="ru-RU" sz="6200" b="1" dirty="0"/>
              <a:t>методам и способам </a:t>
            </a:r>
            <a:r>
              <a:rPr lang="ru-RU" sz="6200" b="1" dirty="0" err="1"/>
              <a:t>саморегуляции</a:t>
            </a:r>
            <a:r>
              <a:rPr lang="ru-RU" sz="6200" b="1" dirty="0" smtClean="0"/>
              <a:t>;</a:t>
            </a:r>
          </a:p>
          <a:p>
            <a:pPr algn="just"/>
            <a:r>
              <a:rPr lang="ru-RU" sz="6200" b="1" dirty="0"/>
              <a:t>	</a:t>
            </a:r>
            <a:r>
              <a:rPr lang="ru-RU" sz="6200" b="1" dirty="0" smtClean="0"/>
              <a:t>отработку </a:t>
            </a:r>
            <a:r>
              <a:rPr lang="ru-RU" sz="6200" b="1" dirty="0"/>
              <a:t>техник принятия верного решения в ситуациях жизненного выбора, правил поведения в конфликтных ситуациях</a:t>
            </a:r>
            <a:r>
              <a:rPr lang="ru-RU" sz="6200" b="1" dirty="0" smtClean="0"/>
              <a:t>;</a:t>
            </a:r>
          </a:p>
          <a:p>
            <a:pPr algn="just"/>
            <a:r>
              <a:rPr lang="ru-RU" sz="6200" b="1" dirty="0"/>
              <a:t>	</a:t>
            </a:r>
            <a:r>
              <a:rPr lang="ru-RU" sz="6200" b="1" dirty="0" smtClean="0"/>
              <a:t>развитие </a:t>
            </a:r>
            <a:r>
              <a:rPr lang="ru-RU" sz="6200" b="1" dirty="0"/>
              <a:t>чувств </a:t>
            </a:r>
            <a:r>
              <a:rPr lang="ru-RU" sz="6200" b="1" dirty="0" err="1"/>
              <a:t>эмпатии</a:t>
            </a:r>
            <a:r>
              <a:rPr lang="ru-RU" sz="6200" b="1" dirty="0"/>
              <a:t> и толерантности и т.д.;</a:t>
            </a:r>
          </a:p>
          <a:p>
            <a:pPr algn="just"/>
            <a:r>
              <a:rPr lang="ru-RU" sz="6200" b="1" dirty="0" smtClean="0"/>
              <a:t>	обучение </a:t>
            </a:r>
            <a:r>
              <a:rPr lang="ru-RU" sz="6200" b="1" dirty="0"/>
              <a:t>обучающихся навыкам отказа, распознаванию манипулирующих методов, способам сопротивления внушению, критическому мышлению;</a:t>
            </a:r>
          </a:p>
          <a:p>
            <a:pPr algn="just"/>
            <a:r>
              <a:rPr lang="ru-RU" sz="6200" b="1" dirty="0" smtClean="0"/>
              <a:t>	оказание </a:t>
            </a:r>
            <a:r>
              <a:rPr lang="ru-RU" sz="6200" b="1" dirty="0"/>
              <a:t>содействия в преодолении различных психологических причин трудностей личностного, социального и познавательного развития подростков, учащейся молодежи; </a:t>
            </a:r>
          </a:p>
          <a:p>
            <a:pPr algn="just"/>
            <a:r>
              <a:rPr lang="ru-RU" sz="6200" b="1" dirty="0" smtClean="0"/>
              <a:t>	развитие </a:t>
            </a:r>
            <a:r>
              <a:rPr lang="ru-RU" sz="6200" b="1" dirty="0"/>
              <a:t>навыков </a:t>
            </a:r>
            <a:r>
              <a:rPr lang="ru-RU" sz="6200" b="1" dirty="0" err="1"/>
              <a:t>саморегуляции</a:t>
            </a:r>
            <a:r>
              <a:rPr lang="ru-RU" sz="6200" b="1" dirty="0"/>
              <a:t> эмоциональных состояний, стрессоустойчивости, эффективных способов справляться с трудными ситуациями, страхами, тревожностью</a:t>
            </a:r>
            <a:r>
              <a:rPr lang="ru-RU" sz="6200" b="1" dirty="0" smtClean="0"/>
              <a:t>.</a:t>
            </a:r>
            <a:endParaRPr lang="ru-RU" sz="6200" b="1" dirty="0"/>
          </a:p>
        </p:txBody>
      </p:sp>
    </p:spTree>
    <p:extLst>
      <p:ext uri="{BB962C8B-B14F-4D97-AF65-F5344CB8AC3E}">
        <p14:creationId xmlns:p14="http://schemas.microsoft.com/office/powerpoint/2010/main" xmlns="" val="360668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оказании психологической помощи несовершеннолетним в возрасте до четырнадцати лет согласия законных представителей не требуется в следующих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случаях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i="1" dirty="0" smtClean="0"/>
              <a:t>	</a:t>
            </a:r>
            <a:r>
              <a:rPr lang="ru-RU" sz="2400" b="1" i="1" dirty="0" smtClean="0"/>
              <a:t>при </a:t>
            </a:r>
            <a:r>
              <a:rPr lang="ru-RU" sz="2400" b="1" i="1" dirty="0"/>
              <a:t>установлении фактов жестокого обращения, физического, психического, сексуального насилия в отношении несовершеннолетнего;</a:t>
            </a:r>
            <a:endParaRPr lang="ru-RU" sz="2400" b="1" dirty="0"/>
          </a:p>
          <a:p>
            <a:pPr algn="just"/>
            <a:r>
              <a:rPr lang="ru-RU" sz="2400" b="1" i="1" dirty="0" smtClean="0"/>
              <a:t>	в </a:t>
            </a:r>
            <a:r>
              <a:rPr lang="ru-RU" sz="2400" b="1" i="1" dirty="0"/>
              <a:t>случае признания несовершеннолетнего находящимся в социально опасном положении, в том числе нуждающимся в государственной защите;</a:t>
            </a:r>
            <a:endParaRPr lang="ru-RU" sz="2400" b="1" dirty="0"/>
          </a:p>
          <a:p>
            <a:pPr algn="just"/>
            <a:r>
              <a:rPr lang="ru-RU" sz="2400" b="1" i="1" dirty="0" smtClean="0"/>
              <a:t>	при </a:t>
            </a:r>
            <a:r>
              <a:rPr lang="ru-RU" sz="2400" b="1" i="1" dirty="0"/>
              <a:t>оказании психологической помощи в виде психологического просвещения и психологической профилактики в учреждениях образования и организациях здравоохранения;</a:t>
            </a:r>
            <a:endParaRPr lang="ru-RU" sz="2400" b="1" dirty="0"/>
          </a:p>
          <a:p>
            <a:pPr algn="just"/>
            <a:r>
              <a:rPr lang="ru-RU" sz="2400" b="1" i="1" dirty="0" smtClean="0"/>
              <a:t>	в </a:t>
            </a:r>
            <a:r>
              <a:rPr lang="ru-RU" sz="2400" b="1" i="1" dirty="0"/>
              <a:t>случае принудительного оказания медицинской помощи несовершеннолетним, страдающим психическими и поведенческими расстройствами, в государственных учреждениях здравоохранения.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008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1052" y="1268760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	</a:t>
            </a:r>
            <a:r>
              <a:rPr lang="ru-RU" sz="3200" b="1" dirty="0" smtClean="0"/>
              <a:t>Специалисты </a:t>
            </a:r>
            <a:r>
              <a:rPr lang="ru-RU" sz="3200" b="1" dirty="0"/>
              <a:t>СППС ведут </a:t>
            </a:r>
            <a:r>
              <a:rPr lang="ru-RU" sz="3200" b="1" dirty="0" smtClean="0">
                <a:solidFill>
                  <a:srgbClr val="C00000"/>
                </a:solidFill>
              </a:rPr>
              <a:t>ЖУРНАЛ </a:t>
            </a:r>
            <a:r>
              <a:rPr lang="ru-RU" sz="3200" b="1" dirty="0"/>
              <a:t>регистрации консультаций участников образовательного </a:t>
            </a:r>
            <a:r>
              <a:rPr lang="ru-RU" sz="3200" b="1" dirty="0" smtClean="0"/>
              <a:t>процесса, </a:t>
            </a:r>
            <a:r>
              <a:rPr lang="ru-RU" sz="3200" b="1" dirty="0"/>
              <a:t>при необходимости журналы индивидуальной и групповой работы где регистрируют проведение мероприятий реализующие выполнение коррекционно-развивающих программ обучающихся, склонных к </a:t>
            </a:r>
            <a:r>
              <a:rPr lang="ru-RU" sz="3200" b="1" dirty="0" err="1"/>
              <a:t>самоповреждающему</a:t>
            </a:r>
            <a:r>
              <a:rPr lang="ru-RU" sz="3200" b="1" dirty="0"/>
              <a:t> поведению.</a:t>
            </a:r>
            <a:r>
              <a:rPr lang="ru-RU" sz="2800" b="1" dirty="0"/>
              <a:t>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2462" y="332656"/>
            <a:ext cx="5831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ТРЕТИЧНАЯ ПРОФИЛАКТИКА </a:t>
            </a:r>
          </a:p>
        </p:txBody>
      </p:sp>
    </p:spTree>
    <p:extLst>
      <p:ext uri="{BB962C8B-B14F-4D97-AF65-F5344CB8AC3E}">
        <p14:creationId xmlns:p14="http://schemas.microsoft.com/office/powerpoint/2010/main" xmlns="" val="35450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2656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ИНФОРМАЦИОННО-ПРОСВЕТИТЕЛЬСКАЯ РАБОТА </a:t>
            </a:r>
          </a:p>
          <a:p>
            <a:pPr algn="just"/>
            <a:r>
              <a:rPr lang="ru-RU" sz="2800" dirty="0" smtClean="0"/>
              <a:t>	</a:t>
            </a:r>
          </a:p>
          <a:p>
            <a:pPr algn="just"/>
            <a:r>
              <a:rPr lang="ru-RU" sz="2800" dirty="0"/>
              <a:t>	</a:t>
            </a:r>
            <a:r>
              <a:rPr lang="ru-RU" sz="3200" dirty="0" smtClean="0"/>
              <a:t>Повышение </a:t>
            </a:r>
            <a:r>
              <a:rPr lang="ru-RU" sz="3200" dirty="0"/>
              <a:t>компетентности законных представителей и педагогов в области профилактики </a:t>
            </a:r>
            <a:r>
              <a:rPr lang="ru-RU" sz="3200" dirty="0" err="1"/>
              <a:t>суицидоопасного</a:t>
            </a:r>
            <a:r>
              <a:rPr lang="ru-RU" sz="3200" dirty="0"/>
              <a:t> поведения и безопасного использования Интернет ресурсов, рисков и угроз, связанных с использованием Интернета</a:t>
            </a:r>
            <a:r>
              <a:rPr lang="ru-RU" sz="3200" dirty="0" smtClean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endParaRPr lang="ru-RU" sz="2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ru-RU" sz="1600" i="1" dirty="0" smtClean="0"/>
              <a:t>Инструктивно-методическое письмо «Особенности организации 			социальной, воспитательной и идеологической работы в учреждениях 			общего среднего образования в 2017/2018 учебном году» </a:t>
            </a:r>
            <a:endParaRPr lang="en-US" sz="1600" i="1" dirty="0" smtClean="0"/>
          </a:p>
          <a:p>
            <a:pPr algn="just"/>
            <a:r>
              <a:rPr lang="en-US" sz="1600" i="1" dirty="0"/>
              <a:t>	</a:t>
            </a:r>
            <a:r>
              <a:rPr lang="en-US" sz="1600" i="1" dirty="0" smtClean="0"/>
              <a:t>	</a:t>
            </a:r>
            <a:r>
              <a:rPr lang="ru-RU" sz="1600" i="1" dirty="0" smtClean="0"/>
              <a:t>Учебно-методические </a:t>
            </a:r>
            <a:r>
              <a:rPr lang="ru-RU" sz="1600" i="1" dirty="0"/>
              <a:t>пособия и иные издания, рекомендованные </a:t>
            </a:r>
            <a:r>
              <a:rPr lang="ru-RU" sz="1600" i="1" dirty="0" smtClean="0"/>
              <a:t>			Министерством </a:t>
            </a:r>
            <a:r>
              <a:rPr lang="ru-RU" sz="1600" i="1" dirty="0"/>
              <a:t>образования Республики Беларусь      </a:t>
            </a:r>
            <a:r>
              <a:rPr lang="ru-RU" sz="1600" i="1" dirty="0" smtClean="0"/>
              <a:t>    									Приложение </a:t>
            </a:r>
            <a:r>
              <a:rPr lang="ru-RU" sz="1600" i="1" dirty="0"/>
              <a:t>5 (4</a:t>
            </a:r>
            <a:r>
              <a:rPr lang="ru-RU" sz="1600" i="1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189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2241659559"/>
              </p:ext>
            </p:extLst>
          </p:nvPr>
        </p:nvGraphicFramePr>
        <p:xfrm>
          <a:off x="395536" y="260648"/>
          <a:ext cx="8229600" cy="5847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216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2656"/>
            <a:ext cx="84249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Передача сведений о несовершеннолетних,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совершивших суицид, </a:t>
            </a:r>
            <a:r>
              <a:rPr lang="ru-RU" sz="3200" b="1" dirty="0" err="1" smtClean="0">
                <a:solidFill>
                  <a:srgbClr val="C00000"/>
                </a:solidFill>
              </a:rPr>
              <a:t>парасуицид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dirty="0" smtClean="0"/>
              <a:t>	</a:t>
            </a:r>
          </a:p>
          <a:p>
            <a:pPr algn="just"/>
            <a:r>
              <a:rPr lang="ru-RU" sz="2400" dirty="0"/>
              <a:t>	</a:t>
            </a:r>
            <a:r>
              <a:rPr lang="ru-RU" sz="3200" dirty="0" smtClean="0"/>
              <a:t>При получении информации о факте </a:t>
            </a:r>
            <a:r>
              <a:rPr lang="ru-RU" sz="3200" dirty="0" err="1" smtClean="0"/>
              <a:t>парасуицида</a:t>
            </a:r>
            <a:r>
              <a:rPr lang="ru-RU" sz="3200" dirty="0" smtClean="0"/>
              <a:t> (суицида) </a:t>
            </a:r>
            <a:r>
              <a:rPr lang="ru-RU" sz="3200" b="1" dirty="0" smtClean="0">
                <a:solidFill>
                  <a:srgbClr val="C00000"/>
                </a:solidFill>
              </a:rPr>
              <a:t>руководитель учреждения образования незамедлительно сообщает </a:t>
            </a:r>
            <a:r>
              <a:rPr lang="ru-RU" sz="3200" dirty="0" smtClean="0"/>
              <a:t>о несчастном случае в управление (отдел) образования, спорта и туризма рай(гор)исполкома, которые в свою очередь информируют главное управление образования облисполкома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/>
              <a:t>	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2489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ЕРЕДАЧА СВЕДЕНИЙ О НЕСОВЕРШЕННОЛЕТНИХ,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ОВЕРШИВШИХ СУИЦИД, ПАРАСУИЦИД, САМОПОВРЕЖДАЮЩИЕ ДЕЙСТВИЯ  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59532" y="851982"/>
            <a:ext cx="8424936" cy="5715253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200" b="1" dirty="0" smtClean="0"/>
              <a:t>Информация о </a:t>
            </a:r>
            <a:r>
              <a:rPr lang="ru-RU" sz="5200" b="1" dirty="0" err="1" smtClean="0"/>
              <a:t>парасуициде</a:t>
            </a:r>
            <a:r>
              <a:rPr lang="ru-RU" sz="5200" b="1" dirty="0" smtClean="0"/>
              <a:t> (суициде), совершенном несовершеннолетним</a:t>
            </a:r>
          </a:p>
          <a:p>
            <a:pPr algn="just"/>
            <a:r>
              <a:rPr lang="ru-RU" sz="5200" b="1" dirty="0" smtClean="0"/>
              <a:t> </a:t>
            </a:r>
            <a:endParaRPr lang="ru-RU" sz="5200" dirty="0" smtClean="0"/>
          </a:p>
          <a:p>
            <a:pPr algn="just"/>
            <a:r>
              <a:rPr lang="ru-RU" sz="5200" b="1" dirty="0" smtClean="0"/>
              <a:t>1. Фамилия, собственное имя, отчество (если таковое имеется), дата рождения несовершеннолетнего, совершившего </a:t>
            </a:r>
            <a:r>
              <a:rPr lang="ru-RU" sz="5200" b="1" dirty="0" err="1" smtClean="0"/>
              <a:t>парасуицид</a:t>
            </a:r>
            <a:r>
              <a:rPr lang="ru-RU" sz="5200" b="1" dirty="0" smtClean="0"/>
              <a:t> (суицид)</a:t>
            </a:r>
          </a:p>
          <a:p>
            <a:pPr algn="just"/>
            <a:r>
              <a:rPr lang="ru-RU" sz="5200" b="1" dirty="0" smtClean="0"/>
              <a:t>2. Адрес регистрации (проживания)</a:t>
            </a:r>
          </a:p>
          <a:p>
            <a:pPr algn="just"/>
            <a:r>
              <a:rPr lang="ru-RU" sz="5200" b="1" dirty="0" smtClean="0"/>
              <a:t>3. Состав семьи (фамилия, собственное имя, отчество (если таковое имеется) законных представителей, братьев, сестер), их место работы или учебы</a:t>
            </a:r>
          </a:p>
          <a:p>
            <a:pPr algn="just"/>
            <a:r>
              <a:rPr lang="ru-RU" sz="5200" b="1" dirty="0" smtClean="0"/>
              <a:t>4. Место учебы </a:t>
            </a:r>
            <a:r>
              <a:rPr lang="ru-RU" sz="5200" b="1" dirty="0" err="1" smtClean="0"/>
              <a:t>суицидента</a:t>
            </a:r>
            <a:endParaRPr lang="ru-RU" sz="5200" b="1" dirty="0" smtClean="0"/>
          </a:p>
          <a:p>
            <a:pPr algn="just"/>
            <a:r>
              <a:rPr lang="ru-RU" sz="5200" b="1" dirty="0" smtClean="0"/>
              <a:t>5. Обстоятельства </a:t>
            </a:r>
            <a:r>
              <a:rPr lang="ru-RU" sz="5200" b="1" dirty="0" err="1" smtClean="0"/>
              <a:t>парасуицида</a:t>
            </a:r>
            <a:r>
              <a:rPr lang="ru-RU" sz="5200" b="1" dirty="0" smtClean="0"/>
              <a:t> (суицида)</a:t>
            </a:r>
          </a:p>
          <a:p>
            <a:pPr algn="just"/>
            <a:r>
              <a:rPr lang="ru-RU" sz="5200" b="1" dirty="0" smtClean="0"/>
              <a:t>6. Дата совершения </a:t>
            </a:r>
            <a:r>
              <a:rPr lang="ru-RU" sz="5200" b="1" dirty="0" err="1" smtClean="0"/>
              <a:t>парасуицида</a:t>
            </a:r>
            <a:r>
              <a:rPr lang="ru-RU" sz="5200" b="1" dirty="0" smtClean="0"/>
              <a:t> (суицида)</a:t>
            </a:r>
          </a:p>
          <a:p>
            <a:pPr algn="just"/>
            <a:r>
              <a:rPr lang="ru-RU" sz="5200" b="1" dirty="0" smtClean="0"/>
              <a:t>7. Способ совершения суицида</a:t>
            </a:r>
          </a:p>
          <a:p>
            <a:pPr algn="just"/>
            <a:r>
              <a:rPr lang="ru-RU" sz="5200" b="1" dirty="0" smtClean="0"/>
              <a:t>8. Характеристика семейного окружения</a:t>
            </a:r>
          </a:p>
          <a:p>
            <a:pPr algn="just"/>
            <a:r>
              <a:rPr lang="ru-RU" sz="5200" b="1" dirty="0" smtClean="0"/>
              <a:t>9. Характеристика условий жизни и воспитания несовершеннолетнего в семье</a:t>
            </a:r>
          </a:p>
          <a:p>
            <a:pPr algn="just"/>
            <a:r>
              <a:rPr lang="ru-RU" sz="5200" b="1" dirty="0" smtClean="0"/>
              <a:t>10. Особенности семейного воспитания</a:t>
            </a:r>
          </a:p>
          <a:p>
            <a:pPr algn="just"/>
            <a:r>
              <a:rPr lang="ru-RU" sz="5200" b="1" dirty="0" smtClean="0"/>
              <a:t>11. Состоят ли родители на учете в органах внутренних дел, лишались ли родители родительских прав, признавался ли несовершеннолетний находящимся в социально опасном положении, нуждающимся в государственной защите</a:t>
            </a:r>
          </a:p>
          <a:p>
            <a:pPr algn="just"/>
            <a:r>
              <a:rPr lang="ru-RU" sz="5200" b="1" dirty="0" smtClean="0"/>
              <a:t>12. Характеристика несовершеннолетнего в учреждении образования</a:t>
            </a:r>
          </a:p>
          <a:p>
            <a:pPr algn="just"/>
            <a:r>
              <a:rPr lang="ru-RU" sz="5200" b="1" dirty="0" smtClean="0"/>
              <a:t>13. Учебная мотивация несовершеннолетнего</a:t>
            </a:r>
          </a:p>
          <a:p>
            <a:pPr algn="just"/>
            <a:r>
              <a:rPr lang="ru-RU" sz="5200" b="1" dirty="0" smtClean="0"/>
              <a:t>14. Внеурочная деятельность несовершеннолетнего</a:t>
            </a:r>
          </a:p>
          <a:p>
            <a:pPr algn="just"/>
            <a:r>
              <a:rPr lang="ru-RU" sz="5200" b="1" dirty="0" smtClean="0"/>
              <a:t>15. Взаимоотношения с одноклассниками (</a:t>
            </a:r>
            <a:r>
              <a:rPr lang="ru-RU" sz="5200" b="1" dirty="0" err="1" smtClean="0"/>
              <a:t>одногрупниками</a:t>
            </a:r>
            <a:r>
              <a:rPr lang="ru-RU" sz="5200" b="1" dirty="0" smtClean="0"/>
              <a:t>)</a:t>
            </a:r>
          </a:p>
          <a:p>
            <a:pPr algn="just"/>
            <a:r>
              <a:rPr lang="ru-RU" sz="5200" b="1" dirty="0" smtClean="0"/>
              <a:t>16. Проводилась ли в отношении несовершеннолетнего индивидуальная профилактическая работа, комплексная реабилитация, оказывалась ли социально-педагогическая поддержка и психологическая помощь</a:t>
            </a:r>
          </a:p>
          <a:p>
            <a:pPr algn="just"/>
            <a:r>
              <a:rPr lang="ru-RU" sz="5200" b="1" dirty="0" smtClean="0"/>
              <a:t>17. Полнота и своевременность выявления кризисных ситуаций у несовершеннолетнего (информация о проводимой профилактической работе)</a:t>
            </a:r>
          </a:p>
          <a:p>
            <a:pPr algn="just"/>
            <a:r>
              <a:rPr lang="ru-RU" sz="5200" b="1" dirty="0" smtClean="0"/>
              <a:t> _______________     _________________         _________________________</a:t>
            </a:r>
          </a:p>
          <a:p>
            <a:pPr algn="just"/>
            <a:r>
              <a:rPr lang="ru-RU" sz="5200" b="1" dirty="0" smtClean="0"/>
              <a:t>    (дата)                            (подпись)                           (инициалы, фамилия)</a:t>
            </a:r>
            <a:endParaRPr lang="ru-RU" sz="4800" b="1" dirty="0"/>
          </a:p>
          <a:p>
            <a:pPr algn="just"/>
            <a:r>
              <a:rPr lang="ru-RU" sz="4800" b="1" dirty="0" smtClean="0"/>
              <a:t>			</a:t>
            </a:r>
            <a:r>
              <a:rPr lang="ru-RU" sz="4800" b="1" i="1" dirty="0" smtClean="0"/>
              <a:t>Инструктивно-методическое </a:t>
            </a:r>
            <a:r>
              <a:rPr lang="ru-RU" sz="4800" b="1" i="1" dirty="0"/>
              <a:t>письмо «Особенности организации 			</a:t>
            </a:r>
            <a:r>
              <a:rPr lang="ru-RU" sz="4800" b="1" i="1" dirty="0" smtClean="0"/>
              <a:t>		социальной</a:t>
            </a:r>
            <a:r>
              <a:rPr lang="ru-RU" sz="4800" b="1" i="1" dirty="0"/>
              <a:t>, воспитательной и идеологической работы в учреждениях 			</a:t>
            </a:r>
            <a:r>
              <a:rPr lang="ru-RU" sz="4800" b="1" i="1" dirty="0" smtClean="0"/>
              <a:t>	общего </a:t>
            </a:r>
            <a:r>
              <a:rPr lang="ru-RU" sz="4800" b="1" i="1" dirty="0"/>
              <a:t>среднего образования в 2017/2018 учебном году» </a:t>
            </a:r>
            <a:endParaRPr lang="ru-RU" sz="4800" b="1" i="1" dirty="0" smtClean="0"/>
          </a:p>
          <a:p>
            <a:pPr algn="just"/>
            <a:r>
              <a:rPr lang="ru-RU" sz="4800" b="1" i="1" dirty="0"/>
              <a:t>	</a:t>
            </a:r>
            <a:r>
              <a:rPr lang="ru-RU" sz="4800" b="1" i="1" dirty="0" smtClean="0"/>
              <a:t>						Приложение </a:t>
            </a:r>
            <a:r>
              <a:rPr lang="ru-RU" sz="4800" b="1" i="1" dirty="0"/>
              <a:t>5 (5)</a:t>
            </a:r>
          </a:p>
          <a:p>
            <a:pPr algn="just"/>
            <a:endParaRPr lang="ru-RU" sz="4800" dirty="0" smtClean="0"/>
          </a:p>
          <a:p>
            <a:endParaRPr lang="ru-RU" sz="4300" dirty="0"/>
          </a:p>
        </p:txBody>
      </p:sp>
    </p:spTree>
    <p:extLst>
      <p:ext uri="{BB962C8B-B14F-4D97-AF65-F5344CB8AC3E}">
        <p14:creationId xmlns:p14="http://schemas.microsoft.com/office/powerpoint/2010/main" xmlns="" val="161385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Рекомендации отделам образования</a:t>
            </a:r>
            <a:endParaRPr lang="ru-RU" sz="3600" dirty="0">
              <a:solidFill>
                <a:srgbClr val="C00000"/>
              </a:solidFill>
            </a:endParaRPr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sz="2400" dirty="0"/>
              <a:t>	</a:t>
            </a:r>
            <a:endParaRPr lang="ru-RU" sz="2400" dirty="0" smtClean="0"/>
          </a:p>
          <a:p>
            <a:pPr algn="just"/>
            <a:r>
              <a:rPr lang="ru-RU" sz="2400" dirty="0"/>
              <a:t>	</a:t>
            </a:r>
            <a:r>
              <a:rPr lang="ru-RU" sz="3600" dirty="0" smtClean="0"/>
              <a:t>Обеспечить </a:t>
            </a:r>
            <a:r>
              <a:rPr lang="ru-RU" sz="3600" dirty="0" smtClean="0"/>
              <a:t>комплексный </a:t>
            </a:r>
            <a:r>
              <a:rPr lang="ru-RU" sz="3600" dirty="0" smtClean="0"/>
              <a:t>анализ </a:t>
            </a:r>
            <a:r>
              <a:rPr lang="ru-RU" sz="3600" dirty="0"/>
              <a:t>работы учреждений образования по профилактике  суицидального поведения обучающихся, включая причины и условия, которые способствовали совершению суицида (</a:t>
            </a:r>
            <a:r>
              <a:rPr lang="ru-RU" sz="3600" dirty="0" err="1"/>
              <a:t>парасуицида</a:t>
            </a:r>
            <a:r>
              <a:rPr lang="ru-RU" sz="3600" dirty="0"/>
              <a:t>) </a:t>
            </a:r>
            <a:r>
              <a:rPr lang="ru-RU" sz="3600" dirty="0" smtClean="0"/>
              <a:t>учащимися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37856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29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0555"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C00000"/>
                </a:solidFill>
                <a:ea typeface="Times New Roman"/>
                <a:cs typeface="Times New Roman"/>
              </a:rPr>
              <a:t>Рекомендации учреждениям образования</a:t>
            </a:r>
            <a:endParaRPr lang="ru-RU" sz="3200" dirty="0">
              <a:latin typeface="Calibri"/>
              <a:ea typeface="Times New Roman"/>
              <a:cs typeface="Times New Roman"/>
            </a:endParaRPr>
          </a:p>
          <a:p>
            <a:pPr indent="63055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a typeface="Times New Roman"/>
                <a:cs typeface="Times New Roman"/>
              </a:rPr>
              <a:t>	</a:t>
            </a:r>
            <a:r>
              <a:rPr lang="ru-RU" sz="1900" b="1" dirty="0" smtClean="0">
                <a:ea typeface="Times New Roman"/>
                <a:cs typeface="Times New Roman"/>
              </a:rPr>
              <a:t>учесть мероприятия </a:t>
            </a:r>
            <a:r>
              <a:rPr lang="ru-RU" sz="1900" b="1" dirty="0">
                <a:ea typeface="Times New Roman"/>
                <a:cs typeface="Times New Roman"/>
              </a:rPr>
              <a:t>по профилактике суицидального поведения несовершеннолетних в рабочие планы учреждения, СППС, </a:t>
            </a:r>
            <a:r>
              <a:rPr lang="ru-RU" sz="1900" b="1" dirty="0" smtClean="0">
                <a:ea typeface="Times New Roman"/>
                <a:cs typeface="Times New Roman"/>
              </a:rPr>
              <a:t>специалистов</a:t>
            </a:r>
            <a:r>
              <a:rPr lang="en-US" sz="1900" b="1" dirty="0" smtClean="0">
                <a:ea typeface="Times New Roman"/>
                <a:cs typeface="Times New Roman"/>
              </a:rPr>
              <a:t>;</a:t>
            </a:r>
            <a:r>
              <a:rPr lang="ru-RU" sz="1900" b="1" dirty="0" smtClean="0">
                <a:ea typeface="Times New Roman"/>
                <a:cs typeface="Times New Roman"/>
              </a:rPr>
              <a:t> </a:t>
            </a:r>
            <a:endParaRPr lang="ru-RU" sz="1900" b="1" dirty="0">
              <a:latin typeface="Calibri"/>
              <a:ea typeface="Times New Roman"/>
              <a:cs typeface="Times New Roman"/>
            </a:endParaRPr>
          </a:p>
          <a:p>
            <a:pPr indent="630555" algn="just">
              <a:lnSpc>
                <a:spcPct val="115000"/>
              </a:lnSpc>
              <a:spcAft>
                <a:spcPts val="0"/>
              </a:spcAft>
            </a:pPr>
            <a:r>
              <a:rPr lang="ru-RU" sz="1900" b="1" dirty="0" smtClean="0">
                <a:latin typeface="Times New Roman"/>
                <a:ea typeface="Times New Roman"/>
                <a:cs typeface="Times New Roman"/>
              </a:rPr>
              <a:t>	с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остав</a:t>
            </a:r>
            <a:r>
              <a:rPr lang="ru-RU" sz="1900" b="1" dirty="0" err="1" smtClean="0">
                <a:latin typeface="Times New Roman"/>
                <a:ea typeface="Times New Roman"/>
                <a:cs typeface="Times New Roman"/>
              </a:rPr>
              <a:t>лять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аналитическую справку</a:t>
            </a:r>
            <a:r>
              <a:rPr lang="ru-RU" sz="1900" b="1" dirty="0">
                <a:ea typeface="Times New Roman"/>
                <a:cs typeface="Times New Roman"/>
              </a:rPr>
              <a:t> для отдела образования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 по результатам диагностического исследования учащихся </a:t>
            </a:r>
            <a:r>
              <a:rPr lang="ru-RU" sz="1900" b="1" dirty="0">
                <a:ea typeface="Times New Roman"/>
                <a:cs typeface="Times New Roman"/>
              </a:rPr>
              <a:t>5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-11 классов на выявление склонности к суицидальному 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поведению</a:t>
            </a:r>
            <a:r>
              <a:rPr lang="ru-RU" sz="19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900" b="1" i="1" dirty="0" smtClean="0">
                <a:latin typeface="Times New Roman"/>
                <a:ea typeface="Times New Roman"/>
                <a:cs typeface="Times New Roman"/>
              </a:rPr>
              <a:t>(до 1 ноября ежегодно</a:t>
            </a:r>
            <a:r>
              <a:rPr lang="ru-RU" sz="1900" b="1" dirty="0" smtClean="0">
                <a:latin typeface="Times New Roman"/>
                <a:ea typeface="Times New Roman"/>
                <a:cs typeface="Times New Roman"/>
              </a:rPr>
              <a:t>)</a:t>
            </a:r>
            <a:r>
              <a:rPr lang="en-US" sz="1900" b="1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1900" b="1" dirty="0">
              <a:latin typeface="Calibri"/>
              <a:ea typeface="Times New Roman"/>
              <a:cs typeface="Times New Roman"/>
            </a:endParaRPr>
          </a:p>
          <a:p>
            <a:pPr indent="630555" algn="just">
              <a:lnSpc>
                <a:spcPct val="115000"/>
              </a:lnSpc>
              <a:spcAft>
                <a:spcPts val="0"/>
              </a:spcAft>
            </a:pPr>
            <a:r>
              <a:rPr lang="ru-RU" sz="1900" b="1" dirty="0" smtClean="0">
                <a:latin typeface="Times New Roman"/>
                <a:ea typeface="Times New Roman"/>
                <a:cs typeface="Times New Roman"/>
              </a:rPr>
              <a:t>	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создать 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банк данных учащихся, относящихся к группе риска суицидального</a:t>
            </a:r>
            <a:r>
              <a:rPr lang="ru-RU" sz="1900" b="1" dirty="0">
                <a:ea typeface="Times New Roman"/>
                <a:cs typeface="Times New Roman"/>
              </a:rPr>
              <a:t> поведения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, нуждающихся в оказании психолого-педагогической 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помощи</a:t>
            </a:r>
            <a:r>
              <a:rPr lang="en-US" sz="1900" b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ru-RU" sz="1900" b="1" dirty="0" smtClean="0">
                <a:ea typeface="Times New Roman"/>
                <a:cs typeface="Times New Roman"/>
              </a:rPr>
              <a:t> </a:t>
            </a:r>
            <a:endParaRPr lang="ru-RU" sz="1900" b="1" dirty="0">
              <a:latin typeface="Calibri"/>
              <a:ea typeface="Times New Roman"/>
              <a:cs typeface="Times New Roman"/>
            </a:endParaRPr>
          </a:p>
          <a:p>
            <a:pPr indent="630555" algn="just">
              <a:lnSpc>
                <a:spcPct val="115000"/>
              </a:lnSpc>
              <a:spcAft>
                <a:spcPts val="0"/>
              </a:spcAft>
            </a:pPr>
            <a:r>
              <a:rPr lang="ru-RU" sz="1900" b="1" dirty="0" smtClean="0">
                <a:ea typeface="Times New Roman"/>
                <a:cs typeface="Times New Roman"/>
              </a:rPr>
              <a:t>	разработать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индивидуальные программы (планы) работы сопровождения несовершеннолетних, имеющих факторы риска суицидального 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поведения</a:t>
            </a:r>
            <a:r>
              <a:rPr lang="en-US" sz="1900" b="1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1900" b="1" dirty="0">
              <a:latin typeface="Calibri"/>
              <a:ea typeface="Times New Roman"/>
              <a:cs typeface="Times New Roman"/>
            </a:endParaRPr>
          </a:p>
          <a:p>
            <a:pPr indent="630555" algn="just">
              <a:lnSpc>
                <a:spcPct val="115000"/>
              </a:lnSpc>
              <a:spcAft>
                <a:spcPts val="0"/>
              </a:spcAft>
            </a:pPr>
            <a:r>
              <a:rPr lang="ru-RU" sz="1900" b="1" dirty="0" smtClean="0">
                <a:ea typeface="Times New Roman"/>
                <a:cs typeface="Times New Roman"/>
              </a:rPr>
              <a:t>	разработать 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рекомендации для родителей, педагогов по эффективному взаимодействию с несовершеннолетними,</a:t>
            </a:r>
            <a:r>
              <a:rPr lang="x-none" sz="1900" b="1">
                <a:latin typeface="Courier New"/>
                <a:ea typeface="Times New Roman"/>
                <a:cs typeface="Times New Roman"/>
              </a:rPr>
              <a:t> 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требующими повышенного педагогического внимания (тревожность, заниженная самооценка, социометрический статус: отвергнутый, непринятый </a:t>
            </a:r>
            <a:r>
              <a:rPr lang="ru-RU" sz="1900" b="1" dirty="0" smtClean="0">
                <a:latin typeface="Times New Roman"/>
                <a:ea typeface="Times New Roman"/>
                <a:cs typeface="Times New Roman"/>
              </a:rPr>
              <a:t> и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x-none" sz="1900" b="1">
                <a:latin typeface="Times New Roman"/>
                <a:ea typeface="Times New Roman"/>
                <a:cs typeface="Times New Roman"/>
              </a:rPr>
              <a:t>др</a:t>
            </a:r>
            <a:r>
              <a:rPr lang="x-none" sz="1900" b="1" smtClean="0">
                <a:latin typeface="Times New Roman"/>
                <a:ea typeface="Times New Roman"/>
                <a:cs typeface="Times New Roman"/>
              </a:rPr>
              <a:t>.)</a:t>
            </a:r>
            <a:r>
              <a:rPr lang="en-US" sz="1900" b="1" dirty="0" smtClean="0">
                <a:latin typeface="Times New Roman"/>
                <a:ea typeface="Times New Roman"/>
                <a:cs typeface="Times New Roman"/>
              </a:rPr>
              <a:t>;</a:t>
            </a:r>
            <a:endParaRPr lang="ru-RU" sz="1900" b="1" dirty="0">
              <a:latin typeface="Calibri"/>
              <a:ea typeface="Times New Roman"/>
              <a:cs typeface="Times New Roman"/>
            </a:endParaRPr>
          </a:p>
          <a:p>
            <a:pPr indent="630555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900" b="1" dirty="0" smtClean="0">
                <a:ea typeface="Times New Roman"/>
                <a:cs typeface="Times New Roman"/>
              </a:rPr>
              <a:t>	в начале учебного года получить </a:t>
            </a:r>
            <a:r>
              <a:rPr lang="ru-RU" sz="1900" b="1" dirty="0">
                <a:ea typeface="Times New Roman"/>
                <a:cs typeface="Times New Roman"/>
              </a:rPr>
              <a:t>согласия законных представителей на проведение психодиагностики с </a:t>
            </a:r>
            <a:r>
              <a:rPr lang="ru-RU" sz="1900" b="1" dirty="0" smtClean="0">
                <a:ea typeface="Times New Roman"/>
                <a:cs typeface="Times New Roman"/>
              </a:rPr>
              <a:t>несовершеннолетними</a:t>
            </a:r>
            <a:r>
              <a:rPr lang="en-US" sz="1900" b="1" dirty="0" smtClean="0">
                <a:ea typeface="Times New Roman"/>
                <a:cs typeface="Times New Roman"/>
              </a:rPr>
              <a:t>;</a:t>
            </a:r>
            <a:endParaRPr lang="ru-RU" sz="1900" b="1" dirty="0">
              <a:latin typeface="Calibri"/>
              <a:ea typeface="Times New Roman"/>
              <a:cs typeface="Times New Roman"/>
            </a:endParaRPr>
          </a:p>
          <a:p>
            <a:pPr indent="630555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900" b="1" dirty="0" smtClean="0">
                <a:ea typeface="Times New Roman"/>
                <a:cs typeface="Times New Roman"/>
              </a:rPr>
              <a:t>	оформить </a:t>
            </a:r>
            <a:r>
              <a:rPr lang="ru-RU" sz="1900" b="1" dirty="0">
                <a:ea typeface="Times New Roman"/>
                <a:cs typeface="Times New Roman"/>
              </a:rPr>
              <a:t>в соответствии с инструкцией по д</a:t>
            </a:r>
            <a:r>
              <a:rPr lang="ru-RU" b="1" dirty="0">
                <a:ea typeface="Times New Roman"/>
                <a:cs typeface="Times New Roman"/>
              </a:rPr>
              <a:t>елопроизводству </a:t>
            </a:r>
            <a:r>
              <a:rPr lang="ru-RU" b="1" dirty="0" smtClean="0">
                <a:ea typeface="Times New Roman"/>
                <a:cs typeface="Times New Roman"/>
              </a:rPr>
              <a:t>журналы регистрации проделанной работы специалистов </a:t>
            </a:r>
            <a:r>
              <a:rPr lang="ru-RU" b="1" dirty="0" smtClean="0">
                <a:ea typeface="Times New Roman"/>
                <a:cs typeface="Times New Roman"/>
              </a:rPr>
              <a:t>СППС</a:t>
            </a:r>
            <a:endParaRPr lang="ru-RU" sz="1200" b="1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568952" cy="151216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вопросов профилактики 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саморазрушающего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обучающихся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8500"/>
                    </a14:imgEffect>
                    <a14:imgEffect>
                      <a14:saturation sa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19" y="-1"/>
            <a:ext cx="1674627" cy="1552773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1187624" y="121612"/>
            <a:ext cx="7956376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 «Гомельский областной социально-педагогический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центр»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24791" y="4869160"/>
            <a:ext cx="3816424" cy="1656184"/>
          </a:xfrm>
          <a:prstGeom prst="rect">
            <a:avLst/>
          </a:prstGeom>
          <a:solidFill>
            <a:schemeClr val="tx1">
              <a:lumMod val="75000"/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Педагог-психолог</a:t>
            </a:r>
          </a:p>
          <a:p>
            <a:r>
              <a:rPr lang="ru-RU" b="1" dirty="0" err="1" smtClean="0">
                <a:solidFill>
                  <a:schemeClr val="tx1"/>
                </a:solidFill>
              </a:rPr>
              <a:t>Балако</a:t>
            </a:r>
            <a:r>
              <a:rPr lang="ru-RU" b="1" dirty="0" smtClean="0">
                <a:solidFill>
                  <a:schemeClr val="tx1"/>
                </a:solidFill>
              </a:rPr>
              <a:t> Игорь Григорьевич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тел. 8 0232  561454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2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78478"/>
            <a:ext cx="7899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(ОБЩАЯ) ПРОФИЛАКТИКА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740812"/>
            <a:ext cx="914400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 smtClean="0">
                <a:solidFill>
                  <a:srgbClr val="C00000"/>
                </a:solidFill>
              </a:rPr>
              <a:t>	</a:t>
            </a:r>
            <a:r>
              <a:rPr lang="ru-RU" sz="2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тесном взаимодействии с работниками организаций здравоохранения и сотрудниками органов внутренних дел</a:t>
            </a:r>
            <a:endParaRPr lang="ru-RU" sz="2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060848"/>
            <a:ext cx="228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ea typeface="Times New Roman"/>
                <a:cs typeface="Times New Roman"/>
              </a:rPr>
              <a:t>Классный руководитель,</a:t>
            </a:r>
          </a:p>
          <a:p>
            <a:r>
              <a:rPr lang="ru-RU" sz="2400" b="1" dirty="0">
                <a:ea typeface="Times New Roman"/>
              </a:rPr>
              <a:t>куратор группы, </a:t>
            </a:r>
            <a:r>
              <a:rPr lang="ru-RU" sz="2400" b="1" dirty="0" smtClean="0">
                <a:ea typeface="Times New Roman"/>
              </a:rPr>
              <a:t>мастер и т.д.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37520" y="1052736"/>
            <a:ext cx="6264696" cy="4401205"/>
          </a:xfrm>
          <a:prstGeom prst="rect">
            <a:avLst/>
          </a:prstGeom>
          <a:solidFill>
            <a:schemeClr val="accent1">
              <a:lumMod val="75000"/>
              <a:alpha val="1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800" dirty="0" smtClean="0"/>
              <a:t>изучение </a:t>
            </a:r>
            <a:r>
              <a:rPr lang="ru-RU" sz="2800" dirty="0"/>
              <a:t>условий семейного </a:t>
            </a:r>
            <a:r>
              <a:rPr lang="ru-RU" sz="2800" dirty="0" smtClean="0"/>
              <a:t>воспитания</a:t>
            </a:r>
            <a:r>
              <a:rPr lang="en-US" sz="2800" dirty="0" smtClean="0"/>
              <a:t>;</a:t>
            </a:r>
            <a:endParaRPr lang="ru-RU" sz="2800" dirty="0"/>
          </a:p>
          <a:p>
            <a:pPr algn="just"/>
            <a:r>
              <a:rPr lang="ru-RU" sz="2800" dirty="0" smtClean="0"/>
              <a:t>	знакомство, общение и наблюдение </a:t>
            </a:r>
            <a:r>
              <a:rPr lang="ru-RU" sz="2800" dirty="0"/>
              <a:t>за обучающимися, во время проведения занятий и на </a:t>
            </a:r>
            <a:r>
              <a:rPr lang="ru-RU" sz="2800" dirty="0" smtClean="0"/>
              <a:t>переменах, отслеживая вербальные </a:t>
            </a:r>
            <a:r>
              <a:rPr lang="ru-RU" sz="2800" dirty="0"/>
              <a:t>и </a:t>
            </a:r>
            <a:r>
              <a:rPr lang="ru-RU" sz="2800" dirty="0" smtClean="0"/>
              <a:t>поведенческие суицидальные маркеры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pPr algn="just"/>
            <a:r>
              <a:rPr lang="ru-RU" sz="2800" dirty="0" smtClean="0"/>
              <a:t>	мониторинг </a:t>
            </a:r>
            <a:r>
              <a:rPr lang="ru-RU" sz="2800" dirty="0"/>
              <a:t>активности обучающихся в социальных </a:t>
            </a:r>
            <a:r>
              <a:rPr lang="ru-RU" sz="2800" dirty="0" smtClean="0"/>
              <a:t>сетях Интернета. 	</a:t>
            </a:r>
            <a:r>
              <a:rPr lang="ru-RU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400011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78478"/>
            <a:ext cx="7899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(ОБЩАЯ) ПРОФИЛАКТИКА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847712"/>
            <a:ext cx="13681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СППС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908720"/>
            <a:ext cx="6840760" cy="4832092"/>
          </a:xfrm>
          <a:prstGeom prst="rect">
            <a:avLst/>
          </a:prstGeom>
          <a:solidFill>
            <a:schemeClr val="accent1">
              <a:lumMod val="75000"/>
              <a:alpha val="1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ea typeface="Times New Roman"/>
              </a:rPr>
              <a:t>	с</a:t>
            </a:r>
            <a:r>
              <a:rPr lang="ru-RU" sz="2800" dirty="0" smtClean="0">
                <a:ea typeface="Times New Roman"/>
              </a:rPr>
              <a:t>бор </a:t>
            </a:r>
            <a:r>
              <a:rPr lang="ru-RU" sz="2800" dirty="0">
                <a:ea typeface="Times New Roman"/>
              </a:rPr>
              <a:t>информации о семье и ближайшем окружении </a:t>
            </a:r>
            <a:r>
              <a:rPr lang="ru-RU" sz="2800" dirty="0" smtClean="0">
                <a:ea typeface="Times New Roman"/>
              </a:rPr>
              <a:t>обучающихся</a:t>
            </a:r>
            <a:r>
              <a:rPr lang="en-US" sz="2800" dirty="0" smtClean="0">
                <a:ea typeface="Times New Roman"/>
              </a:rPr>
              <a:t>;</a:t>
            </a:r>
            <a:endParaRPr lang="ru-RU" sz="2800" dirty="0" smtClean="0">
              <a:ea typeface="Times New Roman"/>
            </a:endParaRPr>
          </a:p>
          <a:p>
            <a:pPr algn="just"/>
            <a:r>
              <a:rPr lang="ru-RU" sz="2800" dirty="0"/>
              <a:t>	</a:t>
            </a:r>
            <a:r>
              <a:rPr lang="ru-RU" sz="2800" dirty="0" smtClean="0"/>
              <a:t>проведение комплексной психодиагностики</a:t>
            </a:r>
            <a:r>
              <a:rPr lang="en-US" sz="2800" dirty="0" smtClean="0"/>
              <a:t>;</a:t>
            </a:r>
            <a:r>
              <a:rPr lang="ru-RU" sz="2800" dirty="0" smtClean="0"/>
              <a:t> </a:t>
            </a:r>
          </a:p>
          <a:p>
            <a:pPr algn="just"/>
            <a:r>
              <a:rPr lang="ru-RU" sz="2800" dirty="0"/>
              <a:t>	</a:t>
            </a:r>
            <a:r>
              <a:rPr lang="ru-RU" sz="2800" dirty="0" smtClean="0"/>
              <a:t>консультирование педагогов, обучающихся и их законных представителей</a:t>
            </a:r>
            <a:r>
              <a:rPr lang="en-US" sz="2800" dirty="0" smtClean="0"/>
              <a:t>;</a:t>
            </a:r>
            <a:r>
              <a:rPr lang="ru-RU" sz="2800" dirty="0" smtClean="0"/>
              <a:t> </a:t>
            </a:r>
          </a:p>
          <a:p>
            <a:pPr algn="just"/>
            <a:r>
              <a:rPr lang="ru-RU" sz="2800" dirty="0" smtClean="0"/>
              <a:t>	проведение лекций, бесед, «круглых столов», обучающих занятий с элементами тренинга,</a:t>
            </a:r>
            <a:r>
              <a:rPr lang="ru-RU" sz="2800" dirty="0">
                <a:ea typeface="Times New Roman"/>
              </a:rPr>
              <a:t> </a:t>
            </a:r>
            <a:r>
              <a:rPr lang="ru-RU" sz="2800" dirty="0" smtClean="0">
                <a:ea typeface="Times New Roman"/>
              </a:rPr>
              <a:t>ролевых игр, выставок, конкурсов, викторин, экскурсий </a:t>
            </a:r>
            <a:r>
              <a:rPr lang="ru-RU" sz="2800" dirty="0">
                <a:ea typeface="Times New Roman"/>
              </a:rPr>
              <a:t>и др</a:t>
            </a:r>
            <a:r>
              <a:rPr lang="ru-RU" sz="2800" dirty="0" smtClean="0">
                <a:ea typeface="Times New Roman"/>
              </a:rPr>
              <a:t>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740812"/>
            <a:ext cx="914400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 smtClean="0">
                <a:solidFill>
                  <a:srgbClr val="C00000"/>
                </a:solidFill>
              </a:rPr>
              <a:t>	</a:t>
            </a:r>
            <a:r>
              <a:rPr lang="ru-RU" sz="2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тесном взаимодействии с работниками организаций здравоохранения и сотрудниками органов внутренних дел</a:t>
            </a:r>
            <a:endParaRPr lang="ru-RU" sz="2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58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78478"/>
            <a:ext cx="7899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(ОБЩАЯ) ПРОФИЛАКТИКА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8618" y="2636912"/>
            <a:ext cx="24517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Администрация</a:t>
            </a:r>
          </a:p>
          <a:p>
            <a:r>
              <a:rPr lang="ru-RU" sz="2400" b="1" dirty="0" smtClean="0"/>
              <a:t>учреждения</a:t>
            </a:r>
          </a:p>
          <a:p>
            <a:r>
              <a:rPr lang="ru-RU" sz="2400" b="1" dirty="0" smtClean="0"/>
              <a:t>образования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09987" y="908720"/>
            <a:ext cx="6113754" cy="5632311"/>
          </a:xfrm>
          <a:prstGeom prst="rect">
            <a:avLst/>
          </a:prstGeom>
          <a:solidFill>
            <a:schemeClr val="accent1">
              <a:lumMod val="75000"/>
              <a:alpha val="1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контроль </a:t>
            </a:r>
            <a:r>
              <a:rPr lang="ru-RU" sz="2400" dirty="0"/>
              <a:t>за выполнением мероприятий </a:t>
            </a:r>
            <a:r>
              <a:rPr lang="ru-RU" sz="2400" dirty="0" smtClean="0"/>
              <a:t>планов работы</a:t>
            </a:r>
            <a:r>
              <a:rPr lang="en-US" sz="2400" dirty="0" smtClean="0"/>
              <a:t>;</a:t>
            </a:r>
            <a:endParaRPr lang="ru-RU" sz="2400" dirty="0"/>
          </a:p>
          <a:p>
            <a:pPr algn="just"/>
            <a:r>
              <a:rPr lang="ru-RU" sz="2400" dirty="0" smtClean="0"/>
              <a:t>	приказ </a:t>
            </a:r>
            <a:r>
              <a:rPr lang="ru-RU" sz="2400" dirty="0"/>
              <a:t>по учреждению образования о назначении ответственного за проведение комплексной психодиагностики (педагог-психолог</a:t>
            </a:r>
            <a:r>
              <a:rPr lang="ru-RU" sz="2400" dirty="0" smtClean="0"/>
              <a:t>)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за </a:t>
            </a:r>
            <a:r>
              <a:rPr lang="ru-RU" sz="2400" dirty="0"/>
              <a:t>мониторинг активности обучающихся в социальных сетях Интернета (классные руководители, кураторы групп</a:t>
            </a:r>
            <a:r>
              <a:rPr lang="ru-RU" sz="2400" dirty="0" smtClean="0"/>
              <a:t>)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ведение</a:t>
            </a:r>
            <a:r>
              <a:rPr lang="ru-RU" sz="2400" dirty="0"/>
              <a:t>, сохранность и ограничение доступа к «Журналу учета информации о несовершеннолетних, вовлеченных в активные сообщества и игры, имеющие суицидальный контент» (заместитель директора по воспитательной работе</a:t>
            </a:r>
            <a:r>
              <a:rPr lang="ru-RU" sz="2400" dirty="0" smtClean="0"/>
              <a:t>) и др.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8118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346893763"/>
              </p:ext>
            </p:extLst>
          </p:nvPr>
        </p:nvGraphicFramePr>
        <p:xfrm>
          <a:off x="395536" y="188640"/>
          <a:ext cx="8229600" cy="7056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6004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3270" y="116632"/>
            <a:ext cx="8064896" cy="648072"/>
          </a:xfrm>
          <a:prstGeom prst="rect">
            <a:avLst/>
          </a:prstGeom>
        </p:spPr>
        <p:txBody>
          <a:bodyPr vert="horz" lIns="45720" tIns="0" rIns="45720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Методический инструментарий по выявлению суицидального поведения у несовершеннолетних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Содержимое 3"/>
          <p:cNvSpPr txBox="1">
            <a:spLocks/>
          </p:cNvSpPr>
          <p:nvPr/>
        </p:nvSpPr>
        <p:spPr>
          <a:xfrm>
            <a:off x="251520" y="764704"/>
            <a:ext cx="8678198" cy="6093296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1.Тест-анкета для самооценки школьниками факторов риска ухудшения здоровья (методика Н.К. Смирнова)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2. Опросник «Предварительная оценка состояния психического здоровья» (5-6 классы)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3. Методика самооценки школьных ситуаций, разработана по принципу «Шкалы социально-ситуативной тревоги» </a:t>
            </a:r>
            <a:r>
              <a:rPr lang="ru-RU" sz="3400" b="1" dirty="0" err="1" smtClean="0"/>
              <a:t>О.Кондаша</a:t>
            </a:r>
            <a:r>
              <a:rPr lang="ru-RU" sz="3400" b="1" dirty="0" smtClean="0"/>
              <a:t> (1973)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4. Шкала тревоги </a:t>
            </a:r>
            <a:r>
              <a:rPr lang="ru-RU" sz="3400" b="1" dirty="0" err="1" smtClean="0"/>
              <a:t>Ч.Д.Спилбергера</a:t>
            </a:r>
            <a:r>
              <a:rPr lang="ru-RU" sz="3400" b="1" dirty="0" smtClean="0"/>
              <a:t> (</a:t>
            </a:r>
            <a:r>
              <a:rPr lang="ru-RU" sz="3400" b="1" dirty="0" err="1" smtClean="0"/>
              <a:t>State-TraitAnxietyInventory</a:t>
            </a:r>
            <a:r>
              <a:rPr lang="ru-RU" sz="3400" b="1" dirty="0" smtClean="0"/>
              <a:t> - STAI)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5. Шкала тревожности </a:t>
            </a:r>
            <a:r>
              <a:rPr lang="ru-RU" sz="3400" b="1" dirty="0" err="1" smtClean="0"/>
              <a:t>Р.Сирса</a:t>
            </a:r>
            <a:r>
              <a:rPr lang="en-US" sz="3400" b="1" dirty="0" smtClean="0"/>
              <a:t> (4 </a:t>
            </a:r>
            <a:r>
              <a:rPr lang="ru-RU" sz="3400" b="1" dirty="0" smtClean="0"/>
              <a:t>класс)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6. Методика определения уровня депрессии (В.А. </a:t>
            </a:r>
            <a:r>
              <a:rPr lang="ru-RU" sz="3400" b="1" dirty="0" err="1" smtClean="0"/>
              <a:t>Жмуров</a:t>
            </a:r>
            <a:r>
              <a:rPr lang="ru-RU" sz="3400" b="1" dirty="0" smtClean="0"/>
              <a:t>) (7- 11 классы)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7. Шкала безнадежности (депрессии) А. Бека (англ.  </a:t>
            </a:r>
            <a:r>
              <a:rPr lang="ru-RU" sz="3400" b="1" dirty="0" err="1" smtClean="0"/>
              <a:t>BeckHopelessnessInventory</a:t>
            </a:r>
            <a:r>
              <a:rPr lang="ru-RU" sz="3400" b="1" dirty="0" smtClean="0"/>
              <a:t>, сокр. BHI)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8.Тест «Ваши суицидальные наклонности» (З. Королёва)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9. Методика определения степени риска совершения суицида (И.А. Погодин)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10. «Опросник суицидального риска» (модификация Т.Н. Разуваевой)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11. Тест выявления суицидального риска у детей (А.А. Кучер, В.П. </a:t>
            </a:r>
            <a:r>
              <a:rPr lang="ru-RU" sz="3400" b="1" dirty="0" err="1" smtClean="0"/>
              <a:t>Костюкевич</a:t>
            </a:r>
            <a:r>
              <a:rPr lang="ru-RU" sz="3400" b="1" dirty="0" smtClean="0"/>
              <a:t>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12. Методика диагностики стресс-</a:t>
            </a:r>
            <a:r>
              <a:rPr lang="ru-RU" sz="3400" b="1" dirty="0" err="1" smtClean="0"/>
              <a:t>совладающего</a:t>
            </a:r>
            <a:r>
              <a:rPr lang="ru-RU" sz="3400" b="1" dirty="0" smtClean="0"/>
              <a:t> поведения (Д. </a:t>
            </a:r>
            <a:r>
              <a:rPr lang="ru-RU" sz="3400" b="1" dirty="0" err="1" smtClean="0"/>
              <a:t>Амирхан</a:t>
            </a:r>
            <a:r>
              <a:rPr lang="ru-RU" sz="3400" b="1" dirty="0" smtClean="0"/>
              <a:t>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13. </a:t>
            </a:r>
            <a:r>
              <a:rPr lang="ru-RU" sz="3400" b="1" dirty="0" err="1" smtClean="0"/>
              <a:t>Патохарактерологический</a:t>
            </a:r>
            <a:r>
              <a:rPr lang="ru-RU" sz="3400" b="1" dirty="0" smtClean="0"/>
              <a:t> опросник (</a:t>
            </a:r>
            <a:r>
              <a:rPr lang="ru-RU" sz="3400" b="1" dirty="0" err="1" smtClean="0"/>
              <a:t>А.Е.Личко</a:t>
            </a:r>
            <a:r>
              <a:rPr lang="ru-RU" sz="3400" b="1" dirty="0" smtClean="0"/>
              <a:t>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14. Тест </a:t>
            </a:r>
            <a:r>
              <a:rPr lang="ru-RU" sz="3400" b="1" dirty="0" err="1" smtClean="0"/>
              <a:t>фрустрационной</a:t>
            </a:r>
            <a:r>
              <a:rPr lang="ru-RU" sz="3400" b="1" dirty="0" smtClean="0"/>
              <a:t> толерантности (</a:t>
            </a:r>
            <a:r>
              <a:rPr lang="ru-RU" sz="3400" b="1" dirty="0" err="1" smtClean="0"/>
              <a:t>С.Розенцвейга</a:t>
            </a:r>
            <a:r>
              <a:rPr lang="ru-RU" sz="3400" b="1" dirty="0" smtClean="0"/>
              <a:t>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15. Опросник агрессивности (</a:t>
            </a:r>
            <a:r>
              <a:rPr lang="ru-RU" sz="3400" b="1" dirty="0" err="1" smtClean="0"/>
              <a:t>Buss-DurkeyInventory</a:t>
            </a:r>
            <a:r>
              <a:rPr lang="ru-RU" sz="3400" b="1" dirty="0" smtClean="0"/>
              <a:t>) разработан  А. </a:t>
            </a:r>
            <a:r>
              <a:rPr lang="ru-RU" sz="3400" b="1" dirty="0" err="1" smtClean="0"/>
              <a:t>Бассом</a:t>
            </a:r>
            <a:r>
              <a:rPr lang="ru-RU" sz="3400" b="1" dirty="0" smtClean="0"/>
              <a:t> и А. </a:t>
            </a:r>
            <a:r>
              <a:rPr lang="ru-RU" sz="3400" b="1" dirty="0" err="1" smtClean="0"/>
              <a:t>Дарки</a:t>
            </a:r>
            <a:endParaRPr lang="ru-RU" sz="3400" b="1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16. Метод цветовых выборов, адаптированный </a:t>
            </a:r>
            <a:r>
              <a:rPr lang="ru-RU" sz="3400" b="1" dirty="0" err="1" smtClean="0"/>
              <a:t>Л.Н.Собчик</a:t>
            </a:r>
            <a:endParaRPr lang="ru-RU" sz="3400" b="1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17. Метод незаконченных предложений </a:t>
            </a:r>
            <a:r>
              <a:rPr lang="ru-RU" sz="3400" b="1" dirty="0" err="1" smtClean="0"/>
              <a:t>С.И.Подмазина</a:t>
            </a:r>
            <a:endParaRPr lang="ru-RU" sz="3400" b="1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/>
              <a:t>18. Шкала определения уровня депрессии, разработана В. </a:t>
            </a:r>
            <a:r>
              <a:rPr lang="ru-RU" sz="3400" b="1" dirty="0" err="1" smtClean="0"/>
              <a:t>Зунга</a:t>
            </a:r>
            <a:r>
              <a:rPr lang="ru-RU" sz="3400" b="1" dirty="0" smtClean="0"/>
              <a:t> и адаптирована Т.Н. </a:t>
            </a:r>
            <a:r>
              <a:rPr lang="ru-RU" sz="3400" b="1" dirty="0" err="1" smtClean="0"/>
              <a:t>Балашовой</a:t>
            </a:r>
            <a:endParaRPr lang="ru-RU" sz="3400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700" i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900" b="1" i="1" dirty="0" smtClean="0"/>
              <a:t>			Инструктивно-методическое </a:t>
            </a:r>
            <a:r>
              <a:rPr lang="ru-RU" sz="2900" b="1" i="1" dirty="0"/>
              <a:t>письмо «Особенности организации </a:t>
            </a:r>
            <a:r>
              <a:rPr lang="ru-RU" sz="2900" b="1" i="1" dirty="0" smtClean="0"/>
              <a:t>				социальной</a:t>
            </a:r>
            <a:r>
              <a:rPr lang="ru-RU" sz="2900" b="1" i="1" dirty="0"/>
              <a:t>, воспитательной и идеологической работы в </a:t>
            </a:r>
            <a:r>
              <a:rPr lang="ru-RU" sz="2900" b="1" i="1" dirty="0" smtClean="0"/>
              <a:t>учреждениях 			общего </a:t>
            </a:r>
            <a:r>
              <a:rPr lang="ru-RU" sz="2900" b="1" i="1" dirty="0"/>
              <a:t>среднего образования в 2017/2018 учебном </a:t>
            </a:r>
            <a:r>
              <a:rPr lang="ru-RU" sz="2900" b="1" i="1" dirty="0" smtClean="0"/>
              <a:t>году»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900" b="1" i="1" dirty="0"/>
              <a:t>	</a:t>
            </a:r>
            <a:r>
              <a:rPr lang="ru-RU" sz="2900" b="1" i="1" dirty="0" smtClean="0"/>
              <a:t>						 Приложение 5 (3)</a:t>
            </a:r>
          </a:p>
          <a:p>
            <a:endParaRPr lang="ru-RU" sz="2900" b="1" dirty="0" smtClean="0"/>
          </a:p>
          <a:p>
            <a:endParaRPr lang="ru-RU" sz="2900" b="1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01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1226317383"/>
              </p:ext>
            </p:extLst>
          </p:nvPr>
        </p:nvGraphicFramePr>
        <p:xfrm>
          <a:off x="457200" y="285728"/>
          <a:ext cx="8229600" cy="6038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505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116632"/>
            <a:ext cx="8229600" cy="1152128"/>
          </a:xfrm>
          <a:prstGeom prst="rect">
            <a:avLst/>
          </a:prstGeom>
        </p:spPr>
        <p:txBody>
          <a:bodyPr vert="horz" lIns="45720" tIns="0" rIns="45720" bIns="0" anchor="b">
            <a:normAutofit fontScale="25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Журнал </a:t>
            </a:r>
            <a:br>
              <a:rPr lang="ru-RU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учета информации о несовершеннолетних,</a:t>
            </a:r>
            <a:br>
              <a:rPr lang="ru-RU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9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вовлеченных в активные сообщества и игры, имеющие суицидальный контент</a:t>
            </a:r>
            <a:endParaRPr lang="ru-RU" sz="9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10872658"/>
              </p:ext>
            </p:extLst>
          </p:nvPr>
        </p:nvGraphicFramePr>
        <p:xfrm>
          <a:off x="199981" y="1484785"/>
          <a:ext cx="8836516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595"/>
                <a:gridCol w="1245912"/>
                <a:gridCol w="1130352"/>
                <a:gridCol w="864096"/>
                <a:gridCol w="1440160"/>
                <a:gridCol w="936104"/>
                <a:gridCol w="1368152"/>
                <a:gridCol w="1296145"/>
              </a:tblGrid>
              <a:tr h="17281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№ п/п</a:t>
                      </a:r>
                    </a:p>
                    <a:p>
                      <a:endParaRPr lang="ru-RU" sz="1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ФИО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несовершеннолетнего</a:t>
                      </a:r>
                    </a:p>
                    <a:p>
                      <a:endParaRPr lang="ru-RU" sz="1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Число, месяц, год </a:t>
                      </a:r>
                      <a:r>
                        <a:rPr lang="ru-RU" sz="17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рождения</a:t>
                      </a:r>
                    </a:p>
                    <a:p>
                      <a:endParaRPr lang="ru-RU" sz="1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Адрес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 места жительства</a:t>
                      </a:r>
                    </a:p>
                    <a:p>
                      <a:endParaRPr lang="ru-RU" sz="1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Дата поступления информации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 № входящего документа</a:t>
                      </a:r>
                      <a:endParaRPr lang="ru-RU" sz="1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От</a:t>
                      </a:r>
                      <a:r>
                        <a:rPr lang="ru-RU" sz="1700" b="0" baseline="0" dirty="0" smtClean="0"/>
                        <a:t> </a:t>
                      </a:r>
                      <a:r>
                        <a:rPr lang="ru-RU" sz="1700" b="0" dirty="0" smtClean="0"/>
                        <a:t>кого поступила информация</a:t>
                      </a:r>
                    </a:p>
                    <a:p>
                      <a:endParaRPr lang="ru-RU" sz="1700" b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Оказанная помощь </a:t>
                      </a:r>
                      <a:r>
                        <a:rPr lang="ru-RU" sz="1700" b="0" dirty="0" err="1" smtClean="0"/>
                        <a:t>несовершен</a:t>
                      </a:r>
                      <a:r>
                        <a:rPr lang="ru-RU" sz="1700" b="0" dirty="0" smtClean="0"/>
                        <a:t>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err="1" smtClean="0"/>
                        <a:t>нолетнему</a:t>
                      </a:r>
                      <a:endParaRPr lang="ru-RU" sz="1700" b="0" dirty="0" smtClean="0"/>
                    </a:p>
                    <a:p>
                      <a:endParaRPr lang="ru-RU" sz="1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Оказанная помощь законным представителям </a:t>
                      </a:r>
                      <a:r>
                        <a:rPr lang="ru-RU" sz="1700" b="0" dirty="0" err="1" smtClean="0"/>
                        <a:t>несовершен</a:t>
                      </a:r>
                      <a:endParaRPr lang="ru-RU" sz="17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err="1" smtClean="0"/>
                        <a:t>нолетнего</a:t>
                      </a:r>
                      <a:endParaRPr lang="ru-RU" sz="1700" b="0" dirty="0" smtClean="0"/>
                    </a:p>
                    <a:p>
                      <a:endParaRPr lang="ru-RU" sz="1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381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381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381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91680" y="5157192"/>
            <a:ext cx="72380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Инструктивно-методическое письмо «Особенности организации социальной, воспитательной и идеологической работы в учреждениях общего среднего образования в 2017/2018 учебном году» </a:t>
            </a:r>
          </a:p>
          <a:p>
            <a:pPr algn="just"/>
            <a:r>
              <a:rPr lang="ru-RU" b="1" i="1" dirty="0"/>
              <a:t>	</a:t>
            </a:r>
            <a:r>
              <a:rPr lang="ru-RU" b="1" i="1" dirty="0" smtClean="0"/>
              <a:t>				            Приложение 5(2)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4909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3125</TotalTime>
  <Words>774</Words>
  <Application>Microsoft Office PowerPoint</Application>
  <PresentationFormat>Экран (4:3)</PresentationFormat>
  <Paragraphs>253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 психолого-педагогическое сопровождение вопросов профилактики саморазрушающего поведения обучающихся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 психолого-педагогическое сопровождение вопросов профилактики саморазрушающего поведения обучающихся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методы дисциплинарного воздействия</dc:title>
  <dc:creator>PC</dc:creator>
  <cp:lastModifiedBy>User</cp:lastModifiedBy>
  <cp:revision>274</cp:revision>
  <cp:lastPrinted>2021-12-03T07:59:43Z</cp:lastPrinted>
  <dcterms:created xsi:type="dcterms:W3CDTF">2020-11-27T09:28:44Z</dcterms:created>
  <dcterms:modified xsi:type="dcterms:W3CDTF">2021-06-02T21:22:27Z</dcterms:modified>
</cp:coreProperties>
</file>