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7" r:id="rId7"/>
    <p:sldId id="258" r:id="rId8"/>
    <p:sldId id="259" r:id="rId9"/>
    <p:sldId id="266" r:id="rId10"/>
    <p:sldId id="260" r:id="rId11"/>
    <p:sldId id="262" r:id="rId12"/>
    <p:sldId id="261" r:id="rId13"/>
    <p:sldId id="282" r:id="rId14"/>
    <p:sldId id="281" r:id="rId15"/>
    <p:sldId id="284" r:id="rId16"/>
    <p:sldId id="283" r:id="rId17"/>
    <p:sldId id="279" r:id="rId18"/>
    <p:sldId id="280" r:id="rId19"/>
    <p:sldId id="276" r:id="rId20"/>
    <p:sldId id="278" r:id="rId21"/>
    <p:sldId id="277" r:id="rId22"/>
    <p:sldId id="274" r:id="rId23"/>
    <p:sldId id="275" r:id="rId24"/>
    <p:sldId id="273" r:id="rId25"/>
    <p:sldId id="272" r:id="rId26"/>
    <p:sldId id="286" r:id="rId27"/>
    <p:sldId id="287" r:id="rId28"/>
    <p:sldId id="285" r:id="rId29"/>
    <p:sldId id="271" r:id="rId30"/>
    <p:sldId id="270" r:id="rId31"/>
    <p:sldId id="269" r:id="rId32"/>
    <p:sldId id="268" r:id="rId33"/>
    <p:sldId id="288" r:id="rId34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DC271-99DD-47DD-A8DC-DACCE9F9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CBB35-B70B-4DD9-9E70-271C7FA15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7243A-D851-4B4A-9474-BE3E1C83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D1A71-E330-4A34-8A70-49D9864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F9FF3-573F-4BE6-8CEF-ECAC9606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56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4666E-23EF-44DA-B029-C6C3E592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3E644-D1E8-4E49-8771-DABA55E7D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755A8-51B0-4B60-928B-62732325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2E02D-A245-461A-AFCE-2AE7A5FB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C18C9-25EC-4A44-8F4C-E270B3A4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716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B48033-F552-433A-9CE8-6F3E29670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5C34B-F452-4898-9256-E27DCB83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B1060-7E05-4652-B8BE-E37FCAA8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4543D-1C06-4F0C-956D-92383CCF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FB239-0ABA-4382-8624-65E9A833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0683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E9EC9-76D4-4011-892F-14F3019F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10C6D-004D-487F-94D2-DCFD9A5F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1DA5D-4CC2-473F-BA36-B6E3693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23F3F-C9F4-42EE-911F-6DC226EB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69666-01A2-43ED-867D-205A6358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148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DE05-6579-4000-BB84-B461F29B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BD50C7-5C73-4C79-B08D-29E01DB9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7518B-0F8D-473A-86C6-DE007989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7336C-A654-4A79-82D2-DA8229B2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798F8-42B9-4554-9906-BB66636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651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34AE-59E8-4942-A623-84CAC5DD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38E91-4155-4884-B585-107105A8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FFB08-D58A-470D-B391-5E8885988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18DC6-CE76-4E96-8A1E-5F2BA1A7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77B53-09CF-4D5E-9D42-0EADA07D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48D69-B5DE-415C-A452-7581DB04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380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EE805-B28C-4DBE-8D93-D003DA28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A89F3-9640-4D9C-AAFA-28CEE5C26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A847A-3BE4-4AB3-B50F-B2EEF93DE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2B086B-CDCA-40B9-BFB8-01A3FE754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F5B862-EC04-486F-9D08-C88151A8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E482BE-1F2C-472F-8D89-49F54223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2B1619-B2D2-45A9-A3B1-2071CA39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B3A853-B60C-4859-B230-F27560C0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968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63D9E-2B97-4117-B904-51972878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429386-E97A-45D5-85EA-930CAC6A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E5D5F9-1261-4464-AB55-BA7C3A7B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EEE577-0A54-4554-BBE6-E08F233F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9302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8BB130-AC57-49E8-9C94-72849B12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3A61FE-7B12-4768-BDA3-EB9379D2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46B0D0-F557-450E-8842-FF6CE497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692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7544E-E1B8-420F-96A1-34F2E602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2D6BD-5E32-4A03-A74A-981DCB21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C1E45-2259-40F9-B868-37770C1C6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4D56F8-60EB-4995-8CBE-CC00EE74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0D32E-281A-444A-8B1D-4B38450E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08C34A-5154-4202-AA7E-CA2BEE08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984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CDFC5-61D8-4E99-B5E8-F3DB41F0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39F6F8-336E-4CEF-9E00-0C57E4A9B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9FB796-5BA4-4B86-AFA9-EA483445D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51200-E5E5-483B-8BD1-0EAAA43C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D60AA-28C0-4616-B93B-1637A599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FFE89-BFD9-4F5B-A86A-DFB38152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566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9932-23D1-4569-A0EC-C692B4BF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95680-5435-4DC6-AA51-78F8F2F6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2A6D3-E29C-4DC8-9958-F51A57BF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4128-751E-4027-ACD0-6FD4AF47B5E1}" type="datetimeFigureOut">
              <a:rPr lang="ru-BY" smtClean="0"/>
              <a:t>15.02.2023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04012-DAD0-49E6-88C3-80185EBC2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101BB-A560-409A-AB6B-8CDADA0EE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B75C-806B-4BB4-9EC4-323D43BB8DF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9956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638D-833E-4145-9A95-DC388FBD5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836" y="360218"/>
            <a:ext cx="8104909" cy="3911672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БУЛЛИНГ: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ВОЗНИКНОВЕНИЯ, ВИДЫ.</a:t>
            </a:r>
            <a:br>
              <a:rPr lang="ru-B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ПСИХОЛОГА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ПРОФИЛАКТИКЕ И КОРРЕКЦИИ БУЛЛИНГА</a:t>
            </a:r>
            <a:endParaRPr lang="ru-BY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BFA8F-D94D-4E8F-BA8B-6C7102EC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237" y="4471482"/>
            <a:ext cx="6428508" cy="2137135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Иваровская Дарья Ильинична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психолог учреждения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«Гомельская областная клиническая психиатрическая больница»</a:t>
            </a:r>
            <a:endParaRPr lang="ru-B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91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A8F66-F946-40EF-9119-7106258C8004}"/>
              </a:ext>
            </a:extLst>
          </p:cNvPr>
          <p:cNvSpPr txBox="1"/>
          <p:nvPr/>
        </p:nvSpPr>
        <p:spPr>
          <a:xfrm>
            <a:off x="2971799" y="667762"/>
            <a:ext cx="8272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Причины возникновения буллинга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542925" algn="just"/>
            <a:r>
              <a:rPr lang="ru-BY" sz="3200" dirty="0">
                <a:solidFill>
                  <a:schemeClr val="bg1"/>
                </a:solidFill>
                <a:latin typeface="+mj-lt"/>
              </a:rPr>
              <a:t>Травля возникает там, где отношения построены </a:t>
            </a:r>
            <a:r>
              <a:rPr lang="ru-BY" sz="3200" i="1" dirty="0">
                <a:solidFill>
                  <a:schemeClr val="bg1"/>
                </a:solidFill>
                <a:latin typeface="+mj-lt"/>
              </a:rPr>
              <a:t>на доминировании и подчинении.</a:t>
            </a:r>
            <a:r>
              <a:rPr lang="ru-BY" sz="3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indent="542925" algn="just"/>
            <a:r>
              <a:rPr lang="ru-BY" sz="3200" dirty="0">
                <a:solidFill>
                  <a:schemeClr val="bg1"/>
                </a:solidFill>
                <a:latin typeface="+mj-lt"/>
              </a:rPr>
              <a:t>Причиной буллинга в школе может стать </a:t>
            </a:r>
            <a:r>
              <a:rPr lang="ru-BY" sz="3200" i="1" dirty="0">
                <a:solidFill>
                  <a:schemeClr val="bg1"/>
                </a:solidFill>
                <a:latin typeface="+mj-lt"/>
              </a:rPr>
              <a:t>поведение учителя</a:t>
            </a:r>
            <a:r>
              <a:rPr lang="ru-BY" sz="32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02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C330BD-CCF0-4606-8AB6-9D1E3971E132}"/>
              </a:ext>
            </a:extLst>
          </p:cNvPr>
          <p:cNvSpPr/>
          <p:nvPr/>
        </p:nvSpPr>
        <p:spPr>
          <a:xfrm>
            <a:off x="2876548" y="446623"/>
            <a:ext cx="9158289" cy="315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риска для ребенка стать жертвой буллинга: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1.Особенности воспитания в семье.</a:t>
            </a:r>
            <a:endParaRPr lang="ru-RU" sz="32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BY" sz="3200" dirty="0">
                <a:solidFill>
                  <a:schemeClr val="bg1"/>
                </a:solidFill>
                <a:latin typeface="+mj-lt"/>
              </a:rPr>
              <a:t>2.Взаимоотношения с учителем.</a:t>
            </a:r>
          </a:p>
          <a:p>
            <a:pPr algn="just"/>
            <a:r>
              <a:rPr lang="ru-BY" sz="3200" dirty="0">
                <a:solidFill>
                  <a:schemeClr val="bg1"/>
                </a:solidFill>
                <a:latin typeface="+mj-lt"/>
              </a:rPr>
              <a:t>3.Особенности школьного коллектива </a:t>
            </a:r>
          </a:p>
          <a:p>
            <a:pPr algn="just"/>
            <a:r>
              <a:rPr lang="ru-BY" sz="3200" dirty="0">
                <a:solidFill>
                  <a:schemeClr val="bg1"/>
                </a:solidFill>
                <a:latin typeface="+mj-lt"/>
              </a:rPr>
              <a:t>4.Успешность в учебной деятельности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.</a:t>
            </a:r>
            <a:endParaRPr lang="ru-BY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57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12044D-CD55-4959-8E8A-0FA36B5C51CC}"/>
              </a:ext>
            </a:extLst>
          </p:cNvPr>
          <p:cNvSpPr/>
          <p:nvPr/>
        </p:nvSpPr>
        <p:spPr>
          <a:xfrm>
            <a:off x="1914525" y="299147"/>
            <a:ext cx="9701212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Факторами, способствующими развитию буллинга в школе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32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1.Равнодушие как установка педагогов</a:t>
            </a:r>
            <a:r>
              <a:rPr lang="ru-RU" sz="32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32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2.Позиция безразличия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отношении насилия со стороны сверстников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32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3.Отсутствие контроля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за поведением на переменах и в «горячих точках»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6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4B217-1949-41AD-8BFC-6508D6B1F0D5}"/>
              </a:ext>
            </a:extLst>
          </p:cNvPr>
          <p:cNvSpPr txBox="1"/>
          <p:nvPr/>
        </p:nvSpPr>
        <p:spPr>
          <a:xfrm>
            <a:off x="1871663" y="171450"/>
            <a:ext cx="881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Виды буллинга</a:t>
            </a:r>
            <a:endParaRPr lang="ru-BY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63CD8-F466-4C15-BF66-175D2D47884D}"/>
              </a:ext>
            </a:extLst>
          </p:cNvPr>
          <p:cNvSpPr/>
          <p:nvPr/>
        </p:nvSpPr>
        <p:spPr>
          <a:xfrm>
            <a:off x="1128714" y="817781"/>
            <a:ext cx="10701337" cy="438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24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А. Психологическое (моральное) насилие: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BY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ербальный</a:t>
            </a:r>
            <a:r>
              <a:rPr lang="ru-RU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буллинг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насмешки, унижение в присутствии других детей, угрозы физической расправы, шантаж, клевета на жертву, придирки, оскорбления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пр.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С</a:t>
            </a:r>
            <a:r>
              <a:rPr lang="ru-BY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оциальное исключение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бойкот, отторжение, изоляция, отказ от общения с жертвой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BY" sz="2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ибербуллинг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публикация и распространение в интернете оскорбительных текстов, видео и фотографий, угрозы, выдача себя за «жертву»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-пространстве</a:t>
            </a: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/>
            <a:r>
              <a:rPr lang="ru-BY" sz="2400" b="1" i="1" dirty="0">
                <a:solidFill>
                  <a:schemeClr val="bg1"/>
                </a:solidFill>
                <a:latin typeface="+mj-lt"/>
              </a:rPr>
              <a:t>Б. Физическое насилие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ru-BY" sz="2400" dirty="0">
                <a:solidFill>
                  <a:schemeClr val="bg1"/>
                </a:solidFill>
                <a:latin typeface="+mj-lt"/>
              </a:rPr>
              <a:t>избиение, нанесение удара, подзатыльники, порча и отнимание вещей, воровство и др.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9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34506C-B0C4-45A8-B933-7DB7D1F3BB9C}"/>
              </a:ext>
            </a:extLst>
          </p:cNvPr>
          <p:cNvSpPr/>
          <p:nvPr/>
        </p:nvSpPr>
        <p:spPr>
          <a:xfrm>
            <a:off x="1962149" y="307208"/>
            <a:ext cx="9110664" cy="462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Коррекция буллинга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indent="357188" algn="just"/>
            <a:r>
              <a:rPr lang="ru-RU" sz="2800" dirty="0">
                <a:solidFill>
                  <a:schemeClr val="bg1"/>
                </a:solidFill>
                <a:latin typeface="+mj-lt"/>
              </a:rPr>
              <a:t>Б</a:t>
            </a:r>
            <a:r>
              <a:rPr lang="ru-BY" sz="2800" dirty="0" err="1">
                <a:solidFill>
                  <a:schemeClr val="bg1"/>
                </a:solidFill>
                <a:latin typeface="+mj-lt"/>
              </a:rPr>
              <a:t>уллинг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+mj-lt"/>
              </a:rPr>
              <a:t>следует выявлять</a:t>
            </a:r>
            <a:r>
              <a:rPr lang="ru-BY" sz="2800" i="1" dirty="0">
                <a:solidFill>
                  <a:schemeClr val="bg1"/>
                </a:solidFill>
                <a:latin typeface="+mj-lt"/>
              </a:rPr>
              <a:t> еще на стадии зарождения,</a:t>
            </a:r>
            <a:r>
              <a:rPr lang="ru-BY" sz="2800" dirty="0">
                <a:solidFill>
                  <a:schemeClr val="bg1"/>
                </a:solidFill>
                <a:latin typeface="+mj-lt"/>
              </a:rPr>
              <a:t> меняя установки, кажущиеся безобидными: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Опыт травли закаляет характер, способствует извлечению уроков, приобретению полезных навыков взаимодействия.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Есть такие дети, которых непременно будут травить в любом коллективе.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Помощь необходима только жертве буллинга.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6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43830B-EB40-4F8B-87CB-6EB3C842DB54}"/>
              </a:ext>
            </a:extLst>
          </p:cNvPr>
          <p:cNvSpPr/>
          <p:nvPr/>
        </p:nvSpPr>
        <p:spPr>
          <a:xfrm>
            <a:off x="928688" y="426101"/>
            <a:ext cx="10572749" cy="5209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профилактики буллинга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 для работы с трудными детьми и разрешение ситуаций буллинга;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социального самочувствия обучающихся;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устранение психотравмирующей и социально опасной ситуации;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толерантности и социальной компетентности у обучающихся;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81026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представлений обучающихся о сам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себе и об отношениях с окружающими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9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F5A333-DDDD-4EF0-9046-30CA0C4BE6D3}"/>
              </a:ext>
            </a:extLst>
          </p:cNvPr>
          <p:cNvSpPr/>
          <p:nvPr/>
        </p:nvSpPr>
        <p:spPr>
          <a:xfrm>
            <a:off x="1571626" y="395484"/>
            <a:ext cx="10244138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проведения профилактики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Д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иагностика</a:t>
            </a:r>
            <a:r>
              <a:rPr lang="ru-RU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опросы, анкетирования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социометрия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рофилактика 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классные часы на определенные темы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 по сплочению, беседы, воспитывающие ситуации</a:t>
            </a:r>
            <a:endParaRPr lang="ru-RU" sz="32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Р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ефлексия</a:t>
            </a:r>
            <a:r>
              <a:rPr lang="ru-RU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групповая рефлексия с классом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261287-21C2-49F3-B2C4-F3BD023A02E3}"/>
              </a:ext>
            </a:extLst>
          </p:cNvPr>
          <p:cNvSpPr/>
          <p:nvPr/>
        </p:nvSpPr>
        <p:spPr>
          <a:xfrm>
            <a:off x="388143" y="324862"/>
            <a:ext cx="1141571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r>
              <a:rPr lang="ru-BY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собенности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поведения и </a:t>
            </a:r>
            <a:r>
              <a:rPr lang="ru-BY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психоэмоциональн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ого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состояния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жертвы буллинга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357188" algn="ctr"/>
            <a:endParaRPr lang="ru-B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Резкий спад успеваемости, рассеянность, неустойчивое настроение;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Беспричинный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</a:rPr>
              <a:t>(внешне) отказ идти в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учебное заведение </a:t>
            </a:r>
            <a:r>
              <a:rPr lang="ru-BY" sz="2600" dirty="0">
                <a:solidFill>
                  <a:schemeClr val="bg1"/>
                </a:solidFill>
                <a:latin typeface="+mj-lt"/>
              </a:rPr>
              <a:t>и подавленность после возвращения с учебы;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Отстраненность от контактов со взрослыми и ровесниками;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Тревога, напряжение и страх при появлении сверстников;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Негативизм при упоминании кого-либо из одноклассников/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</a:rPr>
              <a:t>одногруппников или при обсуждении темы взаимодействия с другими в школе/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</a:rPr>
              <a:t>классе/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</a:rPr>
              <a:t>группе;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Одиночество, узкий круг общения;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BY" sz="2600" dirty="0">
                <a:solidFill>
                  <a:schemeClr val="bg1"/>
                </a:solidFill>
                <a:latin typeface="+mj-lt"/>
              </a:rPr>
              <a:t>Депрессивные проявления, самоповреждение, бессонница (или кошмары), боли в теле, плаксивость, раздражительность.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98437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E79F91-488D-4917-B8CE-4F0874BF1020}"/>
              </a:ext>
            </a:extLst>
          </p:cNvPr>
          <p:cNvSpPr/>
          <p:nvPr/>
        </p:nvSpPr>
        <p:spPr>
          <a:xfrm>
            <a:off x="2071686" y="604900"/>
            <a:ext cx="9315449" cy="257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вмешиваться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BY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BY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азвать</a:t>
            </a:r>
            <a:r>
              <a:rPr lang="ru-BY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явление по имени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дать ему оценку, выявить буллинг.  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О</a:t>
            </a:r>
            <a:r>
              <a:rPr lang="ru-BY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бсудить</a:t>
            </a:r>
            <a:r>
              <a:rPr lang="ru-BY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травлю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проблему группы. 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9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3D97FB-9BBE-42E5-A288-702E7DC2498C}"/>
              </a:ext>
            </a:extLst>
          </p:cNvPr>
          <p:cNvSpPr/>
          <p:nvPr/>
        </p:nvSpPr>
        <p:spPr>
          <a:xfrm>
            <a:off x="3128963" y="572242"/>
            <a:ext cx="8303419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обнаружении в коллективе учащихся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практикующих насильственные действия по отношению к другим детям, необходимо определить причины такого поступка, чем он был вызван, как вели себя провинившийся и жертва, почему действия школьника-агрессора были направлены именно на этого ученика.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2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B91157-3AA6-47BA-8FEE-5B5E311BCE8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BY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8B564D-F5EC-45CA-9B01-87420C186D14}"/>
              </a:ext>
            </a:extLst>
          </p:cNvPr>
          <p:cNvSpPr/>
          <p:nvPr/>
        </p:nvSpPr>
        <p:spPr>
          <a:xfrm>
            <a:off x="1005862" y="566678"/>
            <a:ext cx="101802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2925" algn="just"/>
            <a:r>
              <a:rPr lang="ru-BY" sz="3600" b="1" dirty="0">
                <a:solidFill>
                  <a:schemeClr val="bg1"/>
                </a:solidFill>
                <a:latin typeface="+mj-lt"/>
              </a:rPr>
              <a:t>Буллинг</a:t>
            </a:r>
            <a:r>
              <a:rPr lang="ru-BY" sz="3600" dirty="0">
                <a:solidFill>
                  <a:schemeClr val="bg1"/>
                </a:solidFill>
                <a:latin typeface="+mj-lt"/>
              </a:rPr>
              <a:t> (от английского bullying — «запугивание», «издевательство», «травля») –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BY" sz="3600" dirty="0">
                <a:solidFill>
                  <a:schemeClr val="bg1"/>
                </a:solidFill>
                <a:latin typeface="+mj-lt"/>
              </a:rPr>
              <a:t>это </a:t>
            </a:r>
            <a:r>
              <a:rPr lang="ru-BY" sz="3600" b="1" i="1" dirty="0">
                <a:solidFill>
                  <a:schemeClr val="bg1"/>
                </a:solidFill>
                <a:latin typeface="+mj-lt"/>
              </a:rPr>
              <a:t>систематические акты агрессии </a:t>
            </a:r>
            <a:r>
              <a:rPr lang="ru-BY" sz="3600" dirty="0">
                <a:solidFill>
                  <a:schemeClr val="bg1"/>
                </a:solidFill>
                <a:latin typeface="+mj-lt"/>
              </a:rPr>
              <a:t>(словесной, психологической или физической), направленные против одной или нескольких жертв. </a:t>
            </a:r>
          </a:p>
        </p:txBody>
      </p:sp>
    </p:spTree>
    <p:extLst>
      <p:ext uri="{BB962C8B-B14F-4D97-AF65-F5344CB8AC3E}">
        <p14:creationId xmlns:p14="http://schemas.microsoft.com/office/powerpoint/2010/main" val="193627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F12EF7-A99F-4CC6-97D3-FC1C9C16B3F0}"/>
              </a:ext>
            </a:extLst>
          </p:cNvPr>
          <p:cNvSpPr/>
          <p:nvPr/>
        </p:nvSpPr>
        <p:spPr>
          <a:xfrm>
            <a:off x="2914651" y="543667"/>
            <a:ext cx="8801099" cy="352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буллинга в образовательной организации реализуется на следующих уровнях: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личностном,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групповом,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общешкольном,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социальном.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5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4DB9F0-F577-4023-8234-A1AD10AF3155}"/>
              </a:ext>
            </a:extLst>
          </p:cNvPr>
          <p:cNvSpPr/>
          <p:nvPr/>
        </p:nvSpPr>
        <p:spPr>
          <a:xfrm>
            <a:off x="1285875" y="386913"/>
            <a:ext cx="10501312" cy="464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п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работ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детей способам выражения гнева в социально приемлемой форме;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детей приемам саморегуляции и умениям владеть собой, отработка навыков общения в возможных конфликтных ситуациях;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таких личностных качеств подростков, как эмпатия и доверие к людям.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D74D1-2942-4B02-9208-53A8005F08DB}"/>
              </a:ext>
            </a:extLst>
          </p:cNvPr>
          <p:cNvSpPr/>
          <p:nvPr/>
        </p:nvSpPr>
        <p:spPr>
          <a:xfrm>
            <a:off x="957263" y="656333"/>
            <a:ext cx="10629899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процессе профилактической и коррекционной работы целесообразно освоение 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изменения поведения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позволяющей: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осознание и принятие ребенком себя, своих потребностей, эмоциональных состояний;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принять эмоции и потребности других людей в сочетании с развитием навыков выражения негативных эмоций и удовлетворения потребностей в социально-приемлемых формах.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8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0B7C76-FC97-4085-AEA1-300E81C7023A}"/>
              </a:ext>
            </a:extLst>
          </p:cNvPr>
          <p:cNvSpPr/>
          <p:nvPr/>
        </p:nvSpPr>
        <p:spPr>
          <a:xfrm>
            <a:off x="938212" y="439168"/>
            <a:ext cx="11006137" cy="488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для 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ослабления детской агрессивности: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переключение внимания и активности ребят в конструктивное русло;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беседы, направленные на осознание детьми необходимости мирного разрешения конфликтов;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ролевые игры, позволяющие воспроизвести реальные ситуации и обучить детей социально приемлемому поведению в различных обстоятельствах;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поручения, помогающие приучить детей к чуткому и внимательному отношению друг к другу и окружающим людям;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на выполнение действий по образцу, соблюдение правил, изобразительная и физическая деятельность;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 психологического характера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047577-F385-4288-A65A-0FBD7C4BA73B}"/>
              </a:ext>
            </a:extLst>
          </p:cNvPr>
          <p:cNvSpPr/>
          <p:nvPr/>
        </p:nvSpPr>
        <p:spPr>
          <a:xfrm>
            <a:off x="3000375" y="422428"/>
            <a:ext cx="862965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н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 этапе рефлексии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57213" algn="just" fontAlgn="base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в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субъект</a:t>
            </a:r>
            <a:r>
              <a:rPr lang="ru-RU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профилактики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57213" algn="just" fontAlgn="base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BY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оотн</a:t>
            </a:r>
            <a:r>
              <a:rPr lang="ru-RU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есение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  <a:r>
              <a:rPr lang="ru-RU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 необходимыми. </a:t>
            </a:r>
            <a:endParaRPr lang="ru-RU" sz="32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57213" algn="just" fontAlgn="base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дальнейшей работы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новы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цел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7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01CC83-CA6F-4BE1-9078-CEC662F27C06}"/>
              </a:ext>
            </a:extLst>
          </p:cNvPr>
          <p:cNvSpPr/>
          <p:nvPr/>
        </p:nvSpPr>
        <p:spPr>
          <a:xfrm>
            <a:off x="1678204" y="258246"/>
            <a:ext cx="891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сновны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направления профилактической работы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: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E31C8B-0361-403D-8BF7-E9FC61440B29}"/>
              </a:ext>
            </a:extLst>
          </p:cNvPr>
          <p:cNvSpPr/>
          <p:nvPr/>
        </p:nvSpPr>
        <p:spPr>
          <a:xfrm>
            <a:off x="3047421" y="1414521"/>
            <a:ext cx="7668204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Организационное: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зон риска и усиление контроля за этими зонами, с привлечением дежурных учащихся.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  <a:tab pos="91440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школьной службы примирения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8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01CC83-CA6F-4BE1-9078-CEC662F27C06}"/>
              </a:ext>
            </a:extLst>
          </p:cNvPr>
          <p:cNvSpPr/>
          <p:nvPr/>
        </p:nvSpPr>
        <p:spPr>
          <a:xfrm>
            <a:off x="1678204" y="258246"/>
            <a:ext cx="891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сновны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направления профилактической работы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: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642580-2D83-4E0B-B573-D85DDD1F1B39}"/>
              </a:ext>
            </a:extLst>
          </p:cNvPr>
          <p:cNvSpPr/>
          <p:nvPr/>
        </p:nvSpPr>
        <p:spPr>
          <a:xfrm>
            <a:off x="3809421" y="1513026"/>
            <a:ext cx="6096000" cy="19159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BY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Просветительск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2.1 Для классных руководителей </a:t>
            </a: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2.2 Для родителей</a:t>
            </a: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</a:pPr>
            <a:r>
              <a:rPr lang="ru-BY" sz="2800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.3</a:t>
            </a:r>
            <a:r>
              <a:rPr lang="ru-BY" sz="2800" dirty="0">
                <a:solidFill>
                  <a:schemeClr val="bg1"/>
                </a:solidFill>
                <a:latin typeface="+mj-lt"/>
              </a:rPr>
              <a:t>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3743478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01CC83-CA6F-4BE1-9078-CEC662F27C06}"/>
              </a:ext>
            </a:extLst>
          </p:cNvPr>
          <p:cNvSpPr/>
          <p:nvPr/>
        </p:nvSpPr>
        <p:spPr>
          <a:xfrm>
            <a:off x="1678204" y="258246"/>
            <a:ext cx="891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сновны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направления профилактической работы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: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AC2035-7712-48A1-ABC8-572BFD3460F3}"/>
              </a:ext>
            </a:extLst>
          </p:cNvPr>
          <p:cNvSpPr/>
          <p:nvPr/>
        </p:nvSpPr>
        <p:spPr>
          <a:xfrm>
            <a:off x="2671763" y="1270697"/>
            <a:ext cx="9101137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психоэмоционального климата в коллективе путем профилактики психоэмоционального выгорания и </a:t>
            </a:r>
            <a:r>
              <a:rPr lang="ru-BY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профдеформаций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.1 Тренинг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.2 Информационные стенды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.3 Сеансы 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цветотерапии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0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01CC83-CA6F-4BE1-9078-CEC662F27C06}"/>
              </a:ext>
            </a:extLst>
          </p:cNvPr>
          <p:cNvSpPr/>
          <p:nvPr/>
        </p:nvSpPr>
        <p:spPr>
          <a:xfrm>
            <a:off x="1678204" y="258246"/>
            <a:ext cx="891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</a:t>
            </a:r>
            <a:r>
              <a:rPr lang="ru-BY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сновны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направления профилактической работы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: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4B255D-1CA8-4725-8B57-D4220D358455}"/>
              </a:ext>
            </a:extLst>
          </p:cNvPr>
          <p:cNvSpPr/>
          <p:nvPr/>
        </p:nvSpPr>
        <p:spPr>
          <a:xfrm>
            <a:off x="2328863" y="1295597"/>
            <a:ext cx="9429749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эффективности проведенных мероприятий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4.1 О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ценка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эффективности индивидуально-коррекционной работы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тестирования</a:t>
            </a: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4.2 Р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езультаты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наблюдения </a:t>
            </a: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4.3 Ф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иксирование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случаев обращения по вопросам буллинга, разрешения конфликтных ситуаций</a:t>
            </a: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4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F94325-4829-4888-8033-2E1C5CB226FA}"/>
              </a:ext>
            </a:extLst>
          </p:cNvPr>
          <p:cNvSpPr/>
          <p:nvPr/>
        </p:nvSpPr>
        <p:spPr>
          <a:xfrm>
            <a:off x="871537" y="478765"/>
            <a:ext cx="11101388" cy="4782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родителям жертвы буллинга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закрывать глаза на проблему. 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Поговорить с ребёнком о том, что происходит.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Позвонить на линию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службы «Телефон доверия»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доказательства травли для подкрепления своей позиции.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Подключить к решению проблемы классного руководителя, директора школы, школьного психолога, других родителей. 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Инициировать обсуждение проблемы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перехода ребёнка в другой класс или другую школу.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D0CDC2-ABB1-4B4D-A34F-D7FEAC71E939}"/>
              </a:ext>
            </a:extLst>
          </p:cNvPr>
          <p:cNvSpPr/>
          <p:nvPr/>
        </p:nvSpPr>
        <p:spPr>
          <a:xfrm>
            <a:off x="1343024" y="278330"/>
            <a:ext cx="10444163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Чем буллинг отличается от конфликтов?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— это разовая попытка с помощью агрессии разрешить проблему или спор. </a:t>
            </a: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— это протяжённый во времени социальный акт, цель которого — поднять статус и самооценку агрессоров за счёт унижения жертвы.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конфликта </a:t>
            </a: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понимают и признают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 они конфликтуют. Участники травли часто</a:t>
            </a: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оправдывают свои действия</a:t>
            </a:r>
            <a:r>
              <a:rPr lang="ru-RU" sz="28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 предполагает </a:t>
            </a: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равные силы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его участников. В травле жертва всегда ощущает себя </a:t>
            </a: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одинокой и беспомощной</a:t>
            </a: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8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18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C3CAC0-03FB-4584-A3E6-807CCD6D0663}"/>
              </a:ext>
            </a:extLst>
          </p:cNvPr>
          <p:cNvSpPr/>
          <p:nvPr/>
        </p:nvSpPr>
        <p:spPr>
          <a:xfrm>
            <a:off x="1685925" y="546528"/>
            <a:ext cx="9886950" cy="3564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родителям агрессора (инициатора буллинга)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руга</a:t>
            </a:r>
            <a:r>
              <a:rPr lang="ru-RU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а начать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 из позиции «Я вижу проблему и хочу помочь тебе».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проявлять себя в позитивном ключе.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ребёнок проявляет явные лидерские качества,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BY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помо</a:t>
            </a:r>
            <a:r>
              <a:rPr lang="ru-RU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чь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ему реализовать свой талант позитивно.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BY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азвива</a:t>
            </a:r>
            <a:r>
              <a:rPr lang="ru-RU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у ребёнка эмпатию и </a:t>
            </a:r>
            <a:r>
              <a:rPr lang="ru-BY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объясня</a:t>
            </a:r>
            <a:r>
              <a:rPr lang="ru-RU" sz="26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 чувствует жертва.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8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343F2-CE09-4D54-84E7-EB350989B1B6}"/>
              </a:ext>
            </a:extLst>
          </p:cNvPr>
          <p:cNvSpPr/>
          <p:nvPr/>
        </p:nvSpPr>
        <p:spPr>
          <a:xfrm>
            <a:off x="1385889" y="505435"/>
            <a:ext cx="10086975" cy="422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наблюдателя (свидетеля буллинга)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BY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7188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Травля и насилие — это ненормально и недопустимо.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необходимо о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созна</a:t>
            </a:r>
            <a:r>
              <a:rPr lang="ru-RU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как родителю, так 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донес</a:t>
            </a:r>
            <a:r>
              <a:rPr lang="ru-RU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 ребёнка.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7188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асска</a:t>
            </a:r>
            <a:r>
              <a:rPr lang="ru-RU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зать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ребёнку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 заступиться — это хороший поступок, который, вероятно, одобрят и поддержат одноклассники.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7188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Можно п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ригласит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других детей-наблюдателей и их родителей к диалогу и 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попроб</a:t>
            </a:r>
            <a:r>
              <a:rPr lang="ru-RU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овать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решить, как помочь классу в этой ситуации.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6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90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1937D5-A5C3-48B2-95BD-E197A0A95E25}"/>
              </a:ext>
            </a:extLst>
          </p:cNvPr>
          <p:cNvSpPr/>
          <p:nvPr/>
        </p:nvSpPr>
        <p:spPr>
          <a:xfrm>
            <a:off x="2228850" y="2967334"/>
            <a:ext cx="7256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3755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D280DA-845D-437C-9F3E-ECA8D38C192F}"/>
              </a:ext>
            </a:extLst>
          </p:cNvPr>
          <p:cNvSpPr/>
          <p:nvPr/>
        </p:nvSpPr>
        <p:spPr>
          <a:xfrm>
            <a:off x="2800351" y="349358"/>
            <a:ext cx="8515349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Чем буллинг отличается от розыгрышей?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Розыгрыш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— это когда смешно обеим сторонам. В 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травле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одна из сторон переживает обиду и злость, ей вовсе не смешно.</a:t>
            </a:r>
            <a:endParaRPr lang="ru-BY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Розыгрыш может исходить от 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обеих сторон</a:t>
            </a:r>
            <a:r>
              <a:rPr lang="ru-BY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а буллинг — это </a:t>
            </a:r>
            <a:r>
              <a:rPr lang="ru-BY" sz="32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односторонний процесс</a:t>
            </a:r>
            <a:r>
              <a:rPr lang="ru-BY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8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4C0791-F6B7-4D21-9C81-1034BE9A394E}"/>
              </a:ext>
            </a:extLst>
          </p:cNvPr>
          <p:cNvSpPr/>
          <p:nvPr/>
        </p:nvSpPr>
        <p:spPr>
          <a:xfrm>
            <a:off x="1943099" y="404466"/>
            <a:ext cx="9758363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выглядит буллинг в школе?</a:t>
            </a:r>
            <a:endParaRPr lang="ru-B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 может выглядеть самым разным образом, но в нём всегда есть три действующих лица: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Агрессор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— тот, кто инициирует насилие или подключается к нему.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Жертва —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тот, на кого направлено насилие.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— те, кто не участвует в травле, но и не останавливает её.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E77787-5847-4CEC-AF02-9325957E67D7}"/>
              </a:ext>
            </a:extLst>
          </p:cNvPr>
          <p:cNvSpPr/>
          <p:nvPr/>
        </p:nvSpPr>
        <p:spPr>
          <a:xfrm>
            <a:off x="1185863" y="265265"/>
            <a:ext cx="10258425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BY" sz="2800" b="1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 агрессоров 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 не один раз обидеть жертву, а изводить её системно, поэтому они выбирают непрямые формы агрессии, чаще всего — психологическое унижение, например: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словесные оскорбления;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изоляцию </a:t>
            </a:r>
            <a:r>
              <a:rPr lang="ru-BY" sz="280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бойкот;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отбирают или портят вещи жертвы;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заставляют совершать неприятные для жертвы действия;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толкают жертву, кидают в неё предметы.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32B2F4-EE6A-4CF3-B5C6-65BBA2251B6F}"/>
              </a:ext>
            </a:extLst>
          </p:cNvPr>
          <p:cNvSpPr/>
          <p:nvPr/>
        </p:nvSpPr>
        <p:spPr>
          <a:xfrm>
            <a:off x="759618" y="250047"/>
            <a:ext cx="10672763" cy="511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Чаще всего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инициаторами</a:t>
            </a:r>
            <a:r>
              <a:rPr lang="ru-B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выступают лица, которые: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уверены, что добиваться своего можно посредством власти и подчинения;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имеют высокий уровень притязаний и претендуют на роль лидера или стремятся любой ценой быть в центре внимания;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физически сильны, легко возбудимы и агрессивны.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эгоцентричны и </a:t>
            </a:r>
            <a:r>
              <a:rPr lang="ru-BY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низкоэмпатийны</a:t>
            </a: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не способные поставить себя на место другого и проявить сочувствие;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испытывают зависть, нуждаются в самоутверждении;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бескомпромиссны, не умеют или не привыкли договариваться, обсуждать, не признают отказа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4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FB246-8DB1-4374-9222-F1A7D1390BF0}"/>
              </a:ext>
            </a:extLst>
          </p:cNvPr>
          <p:cNvSpPr/>
          <p:nvPr/>
        </p:nvSpPr>
        <p:spPr>
          <a:xfrm>
            <a:off x="371475" y="272384"/>
            <a:ext cx="11429999" cy="6011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Союзниками агрессора, т.е. </a:t>
            </a:r>
            <a:r>
              <a:rPr lang="ru-BY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преследователями</a:t>
            </a:r>
            <a:r>
              <a:rPr lang="ru-BY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становятся люди, за которыми замечается: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неуверенность, стремление получить одобрение и высокую оценку себя извне;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автономности; 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BY" sz="26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онформность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следование правилам, готовность быть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удобным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соответствие ожиданиям;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склонны принимать на себя ответственность за собственную деятельность;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ведомость, подверженность контролю со стороны стар­ших (отголоски взаимодействия в семье).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выше среднего или высокий эмоциональный интеллект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(распознают эмоции других, что позволяет успешно ими манипулировать)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озлобленность и малодушие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6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2F9AA6-C103-4FF1-A5DD-52336EC376FE}"/>
              </a:ext>
            </a:extLst>
          </p:cNvPr>
          <p:cNvSpPr/>
          <p:nvPr/>
        </p:nvSpPr>
        <p:spPr>
          <a:xfrm>
            <a:off x="178594" y="465470"/>
            <a:ext cx="11834812" cy="521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Жертв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ы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«</a:t>
            </a:r>
            <a:r>
              <a:rPr lang="ru-BY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не такие, как все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»</a:t>
            </a:r>
            <a:r>
              <a:rPr lang="ru-BY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ru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а именно: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отличник, вундеркинд или круглый двоечник;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имеющий заболевание,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изъяны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внешности или дефекты речи;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чрезмерно опекаемый родителями;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дети из малообеспеченных и/или неполных семей;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сексуальной ориентации или гендерной идентичности, отличающейся от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общепринятых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проявляющий другое мировоззрение и нестандартность мышления;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физической подготовки, 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тихоня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младше по возрасту;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этнически/расово и религиозно выделяющийся на фоне окружающих;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обладает низкой самооценкой и повышенной чувствительностью;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любимчики учителей, ябеды, прилипалы, не</a:t>
            </a:r>
            <a:r>
              <a:rPr lang="ru-RU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BY" sz="2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популярные и т.д.</a:t>
            </a:r>
            <a:endParaRPr lang="ru-B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4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1650</Words>
  <Application>Microsoft Office PowerPoint</Application>
  <PresentationFormat>Широкоэкранный</PresentationFormat>
  <Paragraphs>169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Тема Office</vt:lpstr>
      <vt:lpstr>БУЛЛИНГ:  ПРИЧИНЫ ВОЗНИКНОВЕНИЯ, ВИДЫ. РОЛЬ ПСИХОЛОГА  В ПРОФИЛАКТИКЕ И КОРРЕКЦИИ БУЛЛИНГА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И Даша</dc:creator>
  <cp:lastModifiedBy>Дима И Даша</cp:lastModifiedBy>
  <cp:revision>20</cp:revision>
  <dcterms:created xsi:type="dcterms:W3CDTF">2023-02-15T15:33:27Z</dcterms:created>
  <dcterms:modified xsi:type="dcterms:W3CDTF">2023-02-15T18:52:55Z</dcterms:modified>
</cp:coreProperties>
</file>