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5"/>
  </p:notesMasterIdLst>
  <p:sldIdLst>
    <p:sldId id="256" r:id="rId2"/>
    <p:sldId id="284" r:id="rId3"/>
    <p:sldId id="285" r:id="rId4"/>
    <p:sldId id="257" r:id="rId5"/>
    <p:sldId id="275" r:id="rId6"/>
    <p:sldId id="277" r:id="rId7"/>
    <p:sldId id="260" r:id="rId8"/>
    <p:sldId id="270" r:id="rId9"/>
    <p:sldId id="258" r:id="rId10"/>
    <p:sldId id="259" r:id="rId11"/>
    <p:sldId id="261" r:id="rId12"/>
    <p:sldId id="263" r:id="rId13"/>
    <p:sldId id="262" r:id="rId14"/>
    <p:sldId id="264" r:id="rId15"/>
    <p:sldId id="265" r:id="rId16"/>
    <p:sldId id="266" r:id="rId17"/>
    <p:sldId id="267" r:id="rId18"/>
    <p:sldId id="268" r:id="rId19"/>
    <p:sldId id="278" r:id="rId20"/>
    <p:sldId id="279" r:id="rId21"/>
    <p:sldId id="280" r:id="rId22"/>
    <p:sldId id="272" r:id="rId23"/>
    <p:sldId id="273" r:id="rId24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5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9EE493E-776A-44C5-A634-A32401265058}" type="datetimeFigureOut">
              <a:rPr lang="ru-RU"/>
              <a:pPr>
                <a:defRPr/>
              </a:pPr>
              <a:t>17.01.2015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E4B61B2-5E4B-4917-BA94-6DA241771E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13013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457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BD1ECFF-9330-43A2-BDF5-22F3D4E3485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2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23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24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25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26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1" name="Скругленный прямоугольник 29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2" name="Скругленный прямоугольник 30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Прямоугольник 6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Прямоугольник 9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10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Прямоугольник 18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6A2D6D-D50C-4D4D-B334-C375571F5017}" type="datetimeFigureOut">
              <a:rPr lang="ru-RU"/>
              <a:pPr>
                <a:defRPr/>
              </a:pPr>
              <a:t>17.01.2015</a:t>
            </a:fld>
            <a:endParaRPr lang="ru-RU"/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DF342E0-4520-4B56-8B95-7A1A882BF4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1CC11-4F38-4C0E-B65B-41FF196785A9}" type="datetimeFigureOut">
              <a:rPr lang="ru-RU"/>
              <a:pPr>
                <a:defRPr/>
              </a:pPr>
              <a:t>17.01.2015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9D9A8-C029-4576-A98C-D7ACB9244C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6C71E-DB69-4A46-B222-98D1BA017D1C}" type="datetimeFigureOut">
              <a:rPr lang="ru-RU"/>
              <a:pPr>
                <a:defRPr/>
              </a:pPr>
              <a:t>17.01.2015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0BC77-A353-4C65-8979-1CB8B9DA0D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4A814-10A5-43C5-8C5E-F75A7054ABC2}" type="datetimeFigureOut">
              <a:rPr lang="ru-RU"/>
              <a:pPr>
                <a:defRPr/>
              </a:pPr>
              <a:t>17.01.2015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45438-F855-4CE3-82A4-1F0FB11237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EA2A7-8563-4DAA-A365-9AAC1C35B6CE}" type="datetimeFigureOut">
              <a:rPr lang="ru-RU"/>
              <a:pPr>
                <a:defRPr/>
              </a:pPr>
              <a:t>17.01.2015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0FE72-FBA7-4D34-95F7-BA472906C7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F6FA0-8FA2-4D14-B4A5-282A4EEDBF7A}" type="datetimeFigureOut">
              <a:rPr lang="ru-RU"/>
              <a:pPr>
                <a:defRPr/>
              </a:pPr>
              <a:t>17.01.2015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2E69F-E399-4238-B64A-161E077059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44963F4-3AA3-4372-9FDB-2D235A6D5B1C}" type="datetimeFigureOut">
              <a:rPr lang="ru-RU"/>
              <a:pPr>
                <a:defRPr/>
              </a:pPr>
              <a:t>17.01.2015</a:t>
            </a:fld>
            <a:endParaRPr lang="ru-RU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AF0398C-660E-465E-8764-922577AA89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84556-9195-4B5C-B849-12E30DAEF4DB}" type="datetimeFigureOut">
              <a:rPr lang="ru-RU"/>
              <a:pPr>
                <a:defRPr/>
              </a:pPr>
              <a:t>17.01.2015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B188A-477D-4A19-8F3D-CA49069457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57E3B-58A8-49D5-B4ED-11D2BBEE611B}" type="datetimeFigureOut">
              <a:rPr lang="ru-RU"/>
              <a:pPr>
                <a:defRPr/>
              </a:pPr>
              <a:t>17.01.2015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E18C3-3D8B-4942-82EB-2A05F3BC11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D45E6-0AFC-4A40-AD3C-685885F3B5B9}" type="datetimeFigureOut">
              <a:rPr lang="ru-RU"/>
              <a:pPr>
                <a:defRPr/>
              </a:pPr>
              <a:t>17.01.2015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38C07-1FF4-4AEB-8CE5-849CAF474C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6C615-3317-4898-87A5-68AB043CC9D3}" type="datetimeFigureOut">
              <a:rPr lang="ru-RU"/>
              <a:pPr>
                <a:defRPr/>
              </a:pPr>
              <a:t>17.01.2015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420BE-D7EC-41D2-837C-2C4ADF95F8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39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4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 smtClean="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fld id="{128F16CF-CB30-45AF-8D6D-58E7CD0CEFB3}" type="datetimeFigureOut">
              <a:rPr lang="ru-RU"/>
              <a:pPr>
                <a:defRPr/>
              </a:pPr>
              <a:t>17.01.2015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00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1A52BFA8-BC5F-4CF3-AD92-23CF4B3278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7" r:id="rId2"/>
    <p:sldLayoutId id="2147483706" r:id="rId3"/>
    <p:sldLayoutId id="2147483705" r:id="rId4"/>
    <p:sldLayoutId id="2147483709" r:id="rId5"/>
    <p:sldLayoutId id="2147483710" r:id="rId6"/>
    <p:sldLayoutId id="2147483704" r:id="rId7"/>
    <p:sldLayoutId id="2147483703" r:id="rId8"/>
    <p:sldLayoutId id="2147483702" r:id="rId9"/>
    <p:sldLayoutId id="2147483701" r:id="rId10"/>
    <p:sldLayoutId id="2147483700" r:id="rId11"/>
  </p:sldLayoutIdLst>
  <mc:AlternateContent xmlns:mc="http://schemas.openxmlformats.org/markup-compatibility/2006">
    <mc:Choice xmlns:p14="http://schemas.microsoft.com/office/powerpoint/2010/main" Requires="p14">
      <p:transition spd="slow" p14:dur="7000"/>
    </mc:Choice>
    <mc:Fallback>
      <p:transition spd="slow"/>
    </mc:Fallback>
  </mc:AlternateContent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urdastyle.ru/" TargetMode="External"/><Relationship Id="rId2" Type="http://schemas.openxmlformats.org/officeDocument/2006/relationships/hyperlink" Target="http://razuznai.ru/zhurnal_burda_moden_burda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journals-online.net/757-burda-12-dekabr-2013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ctrTitle"/>
          </p:nvPr>
        </p:nvSpPr>
        <p:spPr>
          <a:xfrm>
            <a:off x="457200" y="476673"/>
            <a:ext cx="8458200" cy="3024336"/>
          </a:xfrm>
        </p:spPr>
        <p:txBody>
          <a:bodyPr/>
          <a:lstStyle/>
          <a:p>
            <a:r>
              <a:rPr lang="ru-RU" sz="7200" dirty="0"/>
              <a:t>Готовая выкройка и её применение</a:t>
            </a:r>
            <a:endParaRPr lang="ru-RU" sz="7200" dirty="0" smtClean="0"/>
          </a:p>
        </p:txBody>
      </p:sp>
      <p:sp>
        <p:nvSpPr>
          <p:cNvPr id="1433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3900488"/>
            <a:ext cx="4953000" cy="1752600"/>
          </a:xfrm>
        </p:spPr>
        <p:txBody>
          <a:bodyPr/>
          <a:lstStyle/>
          <a:p>
            <a:pPr marL="63500"/>
            <a:r>
              <a:rPr lang="ru-RU" dirty="0" smtClean="0"/>
              <a:t> 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84663" y="414972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 smtClean="0">
              <a:latin typeface="+mj-lt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err="1" smtClean="0">
                <a:latin typeface="+mj-lt"/>
                <a:cs typeface="Times New Roman" pitchFamily="18" charset="0"/>
              </a:rPr>
              <a:t>Халько</a:t>
            </a:r>
            <a:r>
              <a:rPr lang="ru-RU" sz="2400" dirty="0" smtClean="0">
                <a:latin typeface="+mj-lt"/>
                <a:cs typeface="Times New Roman" pitchFamily="18" charset="0"/>
              </a:rPr>
              <a:t> Наталья Анатольевна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0" advClick="0" advTm="13000"/>
    </mc:Choice>
    <mc:Fallback>
      <p:transition spd="slow" advClick="0" advTm="13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2250" y="1341438"/>
            <a:ext cx="4494213" cy="504031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/>
              <a:t>2. Найди в журнале страницу «ИНСТРУКЦИИ».</a:t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На следующей  странице «КАК СНИМАТЬ МЕРКИ» в таблице размеров найди свой размер (например размер 38).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3554" name="Picture 2" descr="C:\Users\PC\Desktop\фотки\УРОКИ\выкройки\IMG_3561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284663" y="188913"/>
            <a:ext cx="3243262" cy="4324350"/>
          </a:xfrm>
        </p:spPr>
      </p:pic>
      <p:pic>
        <p:nvPicPr>
          <p:cNvPr id="23555" name="Picture 3" descr="C:\Users\PC\Desktop\фотки\УРОКИ\выкройки\IMG_356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1863" y="2609850"/>
            <a:ext cx="3132137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>
          <a:xfrm>
            <a:off x="0" y="1143000"/>
            <a:ext cx="3779838" cy="5022850"/>
          </a:xfrm>
        </p:spPr>
        <p:txBody>
          <a:bodyPr/>
          <a:lstStyle/>
          <a:p>
            <a:r>
              <a:rPr lang="ru-RU" smtClean="0"/>
              <a:t>3. Найди в инструкциях выбранную модель 127(размер 38 здесь есть).</a:t>
            </a:r>
          </a:p>
        </p:txBody>
      </p:sp>
      <p:pic>
        <p:nvPicPr>
          <p:cNvPr id="25602" name="Picture 2" descr="C:\Users\PC\Desktop\фотки\УРОКИ\выкройки\IMG_356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708400" y="188913"/>
            <a:ext cx="5184775" cy="6484937"/>
          </a:xfrm>
        </p:spPr>
      </p:pic>
      <p:sp>
        <p:nvSpPr>
          <p:cNvPr id="6" name="Двойные круглые скобки 5"/>
          <p:cNvSpPr/>
          <p:nvPr/>
        </p:nvSpPr>
        <p:spPr>
          <a:xfrm>
            <a:off x="5003800" y="908050"/>
            <a:ext cx="288925" cy="288925"/>
          </a:xfrm>
          <a:prstGeom prst="bracketPair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3898900" cy="531018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4. В инструкциях ознакомиться с разделом «Бумажная выкройка» </a:t>
            </a:r>
            <a:r>
              <a:rPr lang="ru-RU" sz="2700" dirty="0" smtClean="0"/>
              <a:t>(Переснять детали выкройки. Обратите внимание на линии и данные именно для модели 127).</a:t>
            </a:r>
            <a:endParaRPr lang="ru-RU" sz="2700" dirty="0"/>
          </a:p>
        </p:txBody>
      </p:sp>
      <p:pic>
        <p:nvPicPr>
          <p:cNvPr id="26626" name="Picture 2" descr="C:\Users\PC\Desktop\фотки\УРОКИ\выкройки\IMG_356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4663" y="476250"/>
            <a:ext cx="4683125" cy="6165850"/>
          </a:xfrm>
        </p:spPr>
      </p:pic>
      <p:sp>
        <p:nvSpPr>
          <p:cNvPr id="6" name="Двойные круглые скобки 5"/>
          <p:cNvSpPr/>
          <p:nvPr/>
        </p:nvSpPr>
        <p:spPr>
          <a:xfrm>
            <a:off x="4427538" y="2492375"/>
            <a:ext cx="2305050" cy="720725"/>
          </a:xfrm>
          <a:prstGeom prst="bracketPair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>
          <a:xfrm>
            <a:off x="0" y="692150"/>
            <a:ext cx="4067175" cy="5761038"/>
          </a:xfrm>
        </p:spPr>
        <p:txBody>
          <a:bodyPr/>
          <a:lstStyle/>
          <a:p>
            <a:r>
              <a:rPr lang="ru-RU" smtClean="0"/>
              <a:t>5. Обратите внимание на выделенный квадрат для данной модели</a:t>
            </a:r>
            <a:br>
              <a:rPr lang="ru-RU" smtClean="0"/>
            </a:br>
            <a:r>
              <a:rPr lang="ru-RU" sz="2700" smtClean="0"/>
              <a:t>(выкройки с красными контурами на листе выкроек В. Детали 21 и 22.) </a:t>
            </a:r>
          </a:p>
        </p:txBody>
      </p:sp>
      <p:pic>
        <p:nvPicPr>
          <p:cNvPr id="27650" name="Picture 2" descr="C:\Users\PC\Desktop\фотки\УРОКИ\выкройки\IMG_356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140200" y="476250"/>
            <a:ext cx="4824413" cy="6381750"/>
          </a:xfr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6732588" y="2133600"/>
            <a:ext cx="0" cy="23749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6732588" y="4508500"/>
            <a:ext cx="208756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8820150" y="2205038"/>
            <a:ext cx="0" cy="2303462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6732588" y="2205038"/>
            <a:ext cx="208756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>
          <a:xfrm>
            <a:off x="179388" y="1143000"/>
            <a:ext cx="3240087" cy="4589463"/>
          </a:xfrm>
        </p:spPr>
        <p:txBody>
          <a:bodyPr/>
          <a:lstStyle/>
          <a:p>
            <a:r>
              <a:rPr lang="ru-RU" sz="4400" smtClean="0"/>
              <a:t>6. Найди в выкройках лист</a:t>
            </a:r>
            <a:r>
              <a:rPr lang="ru-RU" sz="7200" smtClean="0">
                <a:solidFill>
                  <a:srgbClr val="FF0000"/>
                </a:solidFill>
              </a:rPr>
              <a:t> В</a:t>
            </a:r>
          </a:p>
        </p:txBody>
      </p:sp>
      <p:pic>
        <p:nvPicPr>
          <p:cNvPr id="28674" name="Picture 2" descr="C:\Users\PC\Desktop\фотки\УРОКИ\выкройки\IMG_356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11638" y="0"/>
            <a:ext cx="4932362" cy="2924175"/>
          </a:xfrm>
        </p:spPr>
      </p:pic>
      <p:pic>
        <p:nvPicPr>
          <p:cNvPr id="28675" name="Picture 3" descr="C:\Users\PC\Desktop\фотки\УРОКИ\выкройки\IMG_356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2514600"/>
            <a:ext cx="5867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1223963"/>
          </a:xfrm>
        </p:spPr>
        <p:txBody>
          <a:bodyPr/>
          <a:lstStyle/>
          <a:p>
            <a:r>
              <a:rPr lang="ru-RU" sz="3200" smtClean="0"/>
              <a:t>7. Приглядись внимательно к выкройкам, найди необходимые детали 21 и 22</a:t>
            </a:r>
          </a:p>
        </p:txBody>
      </p:sp>
      <p:pic>
        <p:nvPicPr>
          <p:cNvPr id="29698" name="Picture 3" descr="C:\Users\PC\Desktop\фотки\УРОКИ\выкройки\IMG_356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1484313"/>
            <a:ext cx="8964612" cy="5373687"/>
          </a:xfrm>
        </p:spPr>
      </p:pic>
      <p:sp>
        <p:nvSpPr>
          <p:cNvPr id="6" name="Двойные круглые скобки 5"/>
          <p:cNvSpPr/>
          <p:nvPr/>
        </p:nvSpPr>
        <p:spPr>
          <a:xfrm>
            <a:off x="7235825" y="1484313"/>
            <a:ext cx="215900" cy="288925"/>
          </a:xfrm>
          <a:prstGeom prst="bracketPair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Двойные круглые скобки 6"/>
          <p:cNvSpPr/>
          <p:nvPr/>
        </p:nvSpPr>
        <p:spPr>
          <a:xfrm>
            <a:off x="8101013" y="1557338"/>
            <a:ext cx="287337" cy="215900"/>
          </a:xfrm>
          <a:prstGeom prst="bracketPair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Двойные круглые скобки 7"/>
          <p:cNvSpPr/>
          <p:nvPr/>
        </p:nvSpPr>
        <p:spPr>
          <a:xfrm>
            <a:off x="7164388" y="4797425"/>
            <a:ext cx="287337" cy="287338"/>
          </a:xfrm>
          <a:prstGeom prst="bracketPair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Двойные круглые скобки 9"/>
          <p:cNvSpPr/>
          <p:nvPr/>
        </p:nvSpPr>
        <p:spPr>
          <a:xfrm>
            <a:off x="8027988" y="6524625"/>
            <a:ext cx="288925" cy="333375"/>
          </a:xfrm>
          <a:prstGeom prst="bracketPair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>
          <a:xfrm>
            <a:off x="395288" y="476250"/>
            <a:ext cx="8229600" cy="1008063"/>
          </a:xfrm>
        </p:spPr>
        <p:txBody>
          <a:bodyPr/>
          <a:lstStyle/>
          <a:p>
            <a:r>
              <a:rPr lang="ru-RU" sz="3200" smtClean="0"/>
              <a:t>8.На лист наложить кальку или пленку и переснять выкройку необходимого размера.</a:t>
            </a:r>
          </a:p>
        </p:txBody>
      </p:sp>
      <p:pic>
        <p:nvPicPr>
          <p:cNvPr id="30722" name="Picture 3" descr="C:\Users\PC\Desktop\фотки\УРОКИ\выкройки\IMG_356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1916113"/>
            <a:ext cx="8280400" cy="4941887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>
          <a:xfrm>
            <a:off x="179388" y="476250"/>
            <a:ext cx="8964612" cy="1439863"/>
          </a:xfrm>
        </p:spPr>
        <p:txBody>
          <a:bodyPr/>
          <a:lstStyle/>
          <a:p>
            <a:r>
              <a:rPr lang="ru-RU" sz="3200" smtClean="0"/>
              <a:t>9. Выкройки готовы к сборке, в журнале расписан весь пошив изделия от начала до конца.</a:t>
            </a:r>
          </a:p>
        </p:txBody>
      </p:sp>
      <p:pic>
        <p:nvPicPr>
          <p:cNvPr id="31746" name="Picture 2" descr="C:\Users\PC\Desktop\фотки\УРОКИ\выкройки\IMG_357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42988" y="2060575"/>
            <a:ext cx="7454900" cy="4797425"/>
          </a:xfr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1660525"/>
          </a:xfrm>
        </p:spPr>
        <p:txBody>
          <a:bodyPr/>
          <a:lstStyle/>
          <a:p>
            <a:endParaRPr lang="ru-RU" sz="4800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ru-RU" sz="4400" dirty="0" smtClean="0">
              <a:latin typeface="+mj-lt"/>
            </a:endParaRPr>
          </a:p>
          <a:p>
            <a:pPr marL="624078" indent="-514350" fontAlgn="auto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endParaRPr lang="ru-RU" dirty="0"/>
          </a:p>
        </p:txBody>
      </p:sp>
      <p:pic>
        <p:nvPicPr>
          <p:cNvPr id="4" name="Picture 2" descr="C:\Documents and Settings\Елена\Рабочий стол\мой урок\p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1571625"/>
            <a:ext cx="828675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>
                <a:solidFill>
                  <a:prstClr val="black"/>
                </a:solidFill>
                <a:latin typeface="Calibri"/>
              </a:rPr>
              <a:t>В последнее время появились такие программные средства,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</a:t>
            </a:r>
            <a:r>
              <a:rPr lang="ru-RU" sz="2400" dirty="0">
                <a:solidFill>
                  <a:prstClr val="black"/>
                </a:solidFill>
                <a:latin typeface="Calibri"/>
              </a:rPr>
              <a:t> помогают не только найти нужную модель одежды за несколько минут, но и получить готовую выкройку по соответствующим размерам, например программное средство, разработанное фирмой «ЛЕКО»</a:t>
            </a:r>
            <a:r>
              <a:rPr lang="ru-RU" sz="2400" b="1" dirty="0">
                <a:solidFill>
                  <a:prstClr val="black"/>
                </a:solidFill>
                <a:latin typeface="Calibri"/>
              </a:rPr>
              <a:t/>
            </a:r>
            <a:br>
              <a:rPr lang="ru-RU" sz="2400" b="1" dirty="0">
                <a:solidFill>
                  <a:prstClr val="black"/>
                </a:solidFill>
                <a:latin typeface="Calibri"/>
              </a:rPr>
            </a:br>
            <a:endParaRPr lang="ru-RU" dirty="0"/>
          </a:p>
        </p:txBody>
      </p:sp>
      <p:pic>
        <p:nvPicPr>
          <p:cNvPr id="4" name="Picture 6" descr="C:\Documents and Settings\Елена\Рабочий стол\мой урок\i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271967"/>
            <a:ext cx="3682752" cy="4279392"/>
          </a:xfrm>
        </p:spPr>
      </p:pic>
      <p:pic>
        <p:nvPicPr>
          <p:cNvPr id="5" name="Picture 7" descr="C:\Documents and Settings\Елена\Рабочий стол\мой урок\i-leko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9992" y="2492896"/>
            <a:ext cx="3643313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96653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363272" cy="1066800"/>
          </a:xfrm>
        </p:spPr>
        <p:txBody>
          <a:bodyPr/>
          <a:lstStyle/>
          <a:p>
            <a:r>
              <a:rPr lang="ru-RU" sz="4800" dirty="0" smtClean="0"/>
              <a:t>Художник - модельер</a:t>
            </a:r>
            <a:endParaRPr lang="ru-RU" sz="4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368" y="3140993"/>
            <a:ext cx="2604415" cy="1740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635896" y="2249424"/>
            <a:ext cx="5050904" cy="4525963"/>
          </a:xfrm>
        </p:spPr>
        <p:txBody>
          <a:bodyPr/>
          <a:lstStyle/>
          <a:p>
            <a:r>
              <a:rPr lang="ru-RU" sz="2800" b="1" dirty="0" smtClean="0"/>
              <a:t>Кутюрье</a:t>
            </a:r>
          </a:p>
          <a:p>
            <a:pPr marL="109537" indent="0"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r>
              <a:rPr lang="ru-RU" sz="2800" b="1" dirty="0" smtClean="0"/>
              <a:t>Дизайнер</a:t>
            </a:r>
          </a:p>
          <a:p>
            <a:endParaRPr lang="ru-RU" dirty="0" smtClean="0"/>
          </a:p>
          <a:p>
            <a:pPr marL="109537" indent="0">
              <a:buNone/>
            </a:pPr>
            <a:endParaRPr lang="ru-RU" dirty="0" smtClean="0"/>
          </a:p>
          <a:p>
            <a:pPr marL="109537" indent="0">
              <a:buNone/>
            </a:pPr>
            <a:endParaRPr lang="ru-RU" sz="2800" b="1" dirty="0" smtClean="0"/>
          </a:p>
          <a:p>
            <a:r>
              <a:rPr lang="ru-RU" sz="2800" b="1" dirty="0" smtClean="0"/>
              <a:t>  Стилист</a:t>
            </a:r>
            <a:endParaRPr lang="ru-RU" sz="2800" b="1" dirty="0"/>
          </a:p>
        </p:txBody>
      </p:sp>
      <p:pic>
        <p:nvPicPr>
          <p:cNvPr id="5" name="Picture 3" descr="C:\Documents and Settings\Елена\Рабочий стол\мой урок\model_n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95536" y="2204865"/>
            <a:ext cx="2160240" cy="2692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556792"/>
            <a:ext cx="2816357" cy="1584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479" y="4437112"/>
            <a:ext cx="1609718" cy="2253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696174"/>
            <a:ext cx="2745578" cy="1994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1691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0" advTm="60000"/>
    </mc:Choice>
    <mc:Fallback>
      <p:transition spd="slow" advTm="60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Documents and Settings\Елена\Рабочий стол\мой урок\6408_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50"/>
            <a:ext cx="3000375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C:\Documents and Settings\Елена\Рабочий стол\мой урок\5637_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3381375"/>
            <a:ext cx="3214688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C:\Documents and Settings\Елена\Рабочий стол\мой урок\5641_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31840" y="1556792"/>
            <a:ext cx="2928938" cy="304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C:\Documents and Settings\Елена\Рабочий стол\мой урок\6396_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06325" y="404664"/>
            <a:ext cx="3214687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Documents and Settings\Елена\Рабочий стол\мой урок\5638_d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5929313" y="3643313"/>
            <a:ext cx="2935287" cy="2935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182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382000" cy="1637928"/>
          </a:xfrm>
        </p:spPr>
        <p:txBody>
          <a:bodyPr/>
          <a:lstStyle/>
          <a:p>
            <a:pPr algn="ctr"/>
            <a:r>
              <a:rPr lang="ru-RU" sz="3200" dirty="0" err="1" smtClean="0"/>
              <a:t>RedCafe</a:t>
            </a:r>
            <a:r>
              <a:rPr lang="ru-RU" sz="3200" dirty="0" smtClean="0"/>
              <a:t> </a:t>
            </a:r>
            <a:br>
              <a:rPr lang="ru-RU" sz="3200" dirty="0" smtClean="0"/>
            </a:br>
            <a:r>
              <a:rPr lang="ru-RU" sz="3200" dirty="0" smtClean="0"/>
              <a:t>предназначена </a:t>
            </a:r>
            <a:r>
              <a:rPr lang="ru-RU" sz="3200" dirty="0"/>
              <a:t>для автоматического построения выкроек одежды и последующего их редактирования. 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852937"/>
            <a:ext cx="4041775" cy="2298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139" y="2636912"/>
            <a:ext cx="4022068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4692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  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713"/>
            <a:ext cx="8229600" cy="5953125"/>
          </a:xfrm>
        </p:spPr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44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- Что мы сегодня успели сделать за урок?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44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- Как вы думаете вам это дальше в жизни пригодится?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44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- С какими трудностями вы столкнулись? </a:t>
            </a:r>
            <a:endParaRPr lang="ru-RU" sz="44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/>
          </p:nvPr>
        </p:nvSpPr>
        <p:spPr>
          <a:xfrm>
            <a:off x="323850" y="0"/>
            <a:ext cx="8229600" cy="1125538"/>
          </a:xfrm>
        </p:spPr>
        <p:txBody>
          <a:bodyPr/>
          <a:lstStyle/>
          <a:p>
            <a:r>
              <a:rPr lang="ru-RU" smtClean="0">
                <a:cs typeface="Times New Roman" pitchFamily="18" charset="0"/>
              </a:rPr>
              <a:t>Используемая литература.</a:t>
            </a:r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050"/>
            <a:ext cx="8229600" cy="5665788"/>
          </a:xfrm>
        </p:spPr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dirty="0" smtClean="0">
                <a:latin typeface="+mj-lt"/>
              </a:rPr>
              <a:t>С</a:t>
            </a:r>
            <a:r>
              <a:rPr lang="ru-RU" sz="2000" dirty="0" smtClean="0">
                <a:latin typeface="+mj-lt"/>
              </a:rPr>
              <a:t>имоненко В.Д. Технология: </a:t>
            </a:r>
            <a:r>
              <a:rPr lang="ru-RU" sz="2000" b="1" i="1" dirty="0" smtClean="0">
                <a:latin typeface="+mj-lt"/>
              </a:rPr>
              <a:t>учебник </a:t>
            </a:r>
            <a:r>
              <a:rPr lang="ru-RU" sz="2000" i="1" dirty="0" smtClean="0">
                <a:latin typeface="+mj-lt"/>
              </a:rPr>
              <a:t>д</a:t>
            </a:r>
            <a:r>
              <a:rPr lang="ru-RU" sz="2000" dirty="0" smtClean="0">
                <a:latin typeface="+mj-lt"/>
              </a:rPr>
              <a:t>ля </a:t>
            </a:r>
            <a:r>
              <a:rPr lang="ru-RU" sz="2000" smtClean="0">
                <a:latin typeface="+mj-lt"/>
              </a:rPr>
              <a:t>учащихся 9 </a:t>
            </a:r>
            <a:r>
              <a:rPr lang="ru-RU" sz="2000" dirty="0" smtClean="0">
                <a:latin typeface="+mj-lt"/>
              </a:rPr>
              <a:t>класса общеобразовательной школы /В.Д.Симоненко, О.В. </a:t>
            </a:r>
            <a:r>
              <a:rPr lang="ru-RU" sz="2000" dirty="0" err="1" smtClean="0">
                <a:latin typeface="+mj-lt"/>
              </a:rPr>
              <a:t>Табурчак</a:t>
            </a:r>
            <a:r>
              <a:rPr lang="ru-RU" sz="2000" dirty="0" smtClean="0">
                <a:latin typeface="+mj-lt"/>
              </a:rPr>
              <a:t>, О.А. Кожина. и </a:t>
            </a:r>
            <a:r>
              <a:rPr lang="ru-RU" sz="2000" dirty="0" err="1" smtClean="0">
                <a:latin typeface="+mj-lt"/>
              </a:rPr>
              <a:t>др</a:t>
            </a:r>
            <a:r>
              <a:rPr lang="ru-RU" sz="2000" dirty="0" smtClean="0">
                <a:latin typeface="+mj-lt"/>
              </a:rPr>
              <a:t>; под. ред.В.Д. Симоненко – 3-е изд., </a:t>
            </a:r>
            <a:r>
              <a:rPr lang="ru-RU" sz="2000" dirty="0" err="1" smtClean="0">
                <a:latin typeface="+mj-lt"/>
              </a:rPr>
              <a:t>перераб</a:t>
            </a:r>
            <a:r>
              <a:rPr lang="ru-RU" sz="2000" dirty="0" smtClean="0">
                <a:latin typeface="+mj-lt"/>
              </a:rPr>
              <a:t>. - </a:t>
            </a:r>
            <a:r>
              <a:rPr lang="ru-RU" sz="2000" dirty="0" err="1" smtClean="0">
                <a:latin typeface="+mj-lt"/>
              </a:rPr>
              <a:t>М.:Вентана-Граф</a:t>
            </a:r>
            <a:r>
              <a:rPr lang="ru-RU" sz="2000" dirty="0" smtClean="0">
                <a:latin typeface="+mj-lt"/>
              </a:rPr>
              <a:t>, 2009-176 с.: ил.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2000" dirty="0" smtClean="0">
                <a:latin typeface="+mj-lt"/>
              </a:rPr>
              <a:t>Методические рекомендации. Н.В. Синица; под ред. В.Д. Симоненко. – М.: </a:t>
            </a:r>
            <a:r>
              <a:rPr lang="ru-RU" sz="2000" dirty="0" err="1" smtClean="0">
                <a:latin typeface="+mj-lt"/>
              </a:rPr>
              <a:t>Вентана-Граф</a:t>
            </a:r>
            <a:r>
              <a:rPr lang="ru-RU" sz="2000" dirty="0" smtClean="0">
                <a:latin typeface="+mj-lt"/>
              </a:rPr>
              <a:t>, 2008. – 80с.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dirty="0" err="1" smtClean="0">
                <a:latin typeface="+mj-lt"/>
                <a:hlinkClick r:id="rId2"/>
              </a:rPr>
              <a:t>Разузнай.ру</a:t>
            </a:r>
            <a:r>
              <a:rPr lang="ru-RU" dirty="0" smtClean="0">
                <a:latin typeface="+mj-lt"/>
                <a:hlinkClick r:id="rId2"/>
              </a:rPr>
              <a:t> </a:t>
            </a:r>
            <a:r>
              <a:rPr lang="en-US" dirty="0" smtClean="0">
                <a:latin typeface="+mj-lt"/>
                <a:hlinkClick r:id="rId2"/>
              </a:rPr>
              <a:t>http://razuznai.ru/zhurnal_burda_moden_burda.html</a:t>
            </a:r>
            <a:endParaRPr lang="ru-RU" dirty="0" smtClean="0">
              <a:latin typeface="+mj-lt"/>
            </a:endParaRP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dirty="0" smtClean="0">
                <a:latin typeface="+mj-lt"/>
              </a:rPr>
              <a:t>Официальный сайт Бурда </a:t>
            </a:r>
            <a:r>
              <a:rPr lang="en-US" dirty="0" smtClean="0">
                <a:latin typeface="+mj-lt"/>
                <a:hlinkClick r:id="rId3"/>
              </a:rPr>
              <a:t>http://www.burdastyle.ru/</a:t>
            </a:r>
            <a:endParaRPr lang="ru-RU" dirty="0" smtClean="0">
              <a:latin typeface="+mj-lt"/>
            </a:endParaRP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dirty="0" smtClean="0">
                <a:latin typeface="+mj-lt"/>
              </a:rPr>
              <a:t>Журналы 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n-US" dirty="0" smtClean="0">
                <a:latin typeface="+mj-lt"/>
                <a:hlinkClick r:id="rId4"/>
              </a:rPr>
              <a:t>http://journals-online.net/757-burda-12-dekabr-2013.html</a:t>
            </a:r>
            <a:r>
              <a:rPr lang="ru-RU" dirty="0" smtClean="0">
                <a:latin typeface="+mj-lt"/>
              </a:rPr>
              <a:t> </a:t>
            </a:r>
            <a:endParaRPr lang="ru-RU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600" dirty="0" smtClean="0"/>
              <a:t>Конструктор</a:t>
            </a:r>
            <a:endParaRPr lang="ru-RU" sz="66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04864"/>
            <a:ext cx="4608512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204864"/>
            <a:ext cx="4235963" cy="4293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8693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1152525"/>
          </a:xfrm>
        </p:spPr>
        <p:txBody>
          <a:bodyPr/>
          <a:lstStyle/>
          <a:p>
            <a:r>
              <a:rPr lang="ru-RU" sz="6000" smtClean="0"/>
              <a:t>Журналы мод</a:t>
            </a:r>
          </a:p>
        </p:txBody>
      </p:sp>
      <p:pic>
        <p:nvPicPr>
          <p:cNvPr id="15362" name="Picture 2" descr="C:\Users\PC\Desktop\фотки\УРОКИ\выкройки\IMG_354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11188" y="1341438"/>
            <a:ext cx="7635875" cy="52324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1152525"/>
          </a:xfrm>
        </p:spPr>
        <p:txBody>
          <a:bodyPr/>
          <a:lstStyle/>
          <a:p>
            <a:r>
              <a:rPr lang="ru-RU" smtClean="0"/>
              <a:t>Выкройки в журнале Бурда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80975" y="1412875"/>
            <a:ext cx="9324975" cy="5616575"/>
          </a:xfrm>
        </p:spPr>
        <p:txBody>
          <a:bodyPr>
            <a:noAutofit/>
          </a:bodyPr>
          <a:lstStyle/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2400" dirty="0" smtClean="0"/>
              <a:t>    </a:t>
            </a:r>
            <a:r>
              <a:rPr lang="ru-RU" sz="2400" dirty="0" smtClean="0">
                <a:latin typeface="+mj-lt"/>
              </a:rPr>
              <a:t>Начиная с 1952 года каждые 6 месяцев, издательство Бурда издает отдельный каталог с выкройками. Так, в январе и июле выходит компактный каталог, где имеется более 700 моделей с подробнейшими выкройками. Помимо этого, читательницы каждый месяц пополняют свою коллекцию журналов. 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2400" dirty="0" smtClean="0">
                <a:latin typeface="+mj-lt"/>
              </a:rPr>
              <a:t>   Каждая выкройка из журнала «</a:t>
            </a:r>
            <a:r>
              <a:rPr lang="ru-RU" sz="2400" dirty="0" err="1" smtClean="0">
                <a:latin typeface="+mj-lt"/>
              </a:rPr>
              <a:t>Burda</a:t>
            </a:r>
            <a:r>
              <a:rPr lang="ru-RU" sz="2400" dirty="0" smtClean="0">
                <a:latin typeface="+mj-lt"/>
              </a:rPr>
              <a:t> </a:t>
            </a:r>
            <a:r>
              <a:rPr lang="ru-RU" sz="2400" dirty="0" err="1" smtClean="0">
                <a:latin typeface="+mj-lt"/>
              </a:rPr>
              <a:t>moden</a:t>
            </a:r>
            <a:r>
              <a:rPr lang="ru-RU" sz="2400" dirty="0" smtClean="0">
                <a:latin typeface="+mj-lt"/>
              </a:rPr>
              <a:t>» снабжается подробным описанием, включающим сложность конкретной модели, советы по подбору ткани, расчету ее количества для каждого размера.</a:t>
            </a:r>
            <a:endParaRPr lang="ru-RU" sz="2400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smtClean="0"/>
              <a:t>Официальный сайт Бурда</a:t>
            </a:r>
          </a:p>
        </p:txBody>
      </p:sp>
      <p:sp>
        <p:nvSpPr>
          <p:cNvPr id="18434" name="Содержимое 2"/>
          <p:cNvSpPr>
            <a:spLocks noGrp="1"/>
          </p:cNvSpPr>
          <p:nvPr>
            <p:ph idx="1"/>
          </p:nvPr>
        </p:nvSpPr>
        <p:spPr>
          <a:xfrm>
            <a:off x="0" y="2852738"/>
            <a:ext cx="9144000" cy="3721100"/>
          </a:xfrm>
        </p:spPr>
        <p:txBody>
          <a:bodyPr/>
          <a:lstStyle/>
          <a:p>
            <a:r>
              <a:rPr lang="en-US" sz="4800" dirty="0"/>
              <a:t>http://burdastyle.ru/</a:t>
            </a:r>
            <a:endParaRPr lang="ru-RU" sz="4800" dirty="0" smtClean="0"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457200" y="404813"/>
            <a:ext cx="8229600" cy="1152525"/>
          </a:xfrm>
        </p:spPr>
        <p:txBody>
          <a:bodyPr/>
          <a:lstStyle/>
          <a:p>
            <a:r>
              <a:rPr lang="ru-RU" sz="2800" smtClean="0"/>
              <a:t>Просмотреть, какое количество моделей содержит один журнал, полистайте журналы, которые лежат на ваших столах. </a:t>
            </a:r>
          </a:p>
        </p:txBody>
      </p:sp>
      <p:pic>
        <p:nvPicPr>
          <p:cNvPr id="19458" name="Picture 2" descr="C:\Users\PC\Desktop\фотки\УРОКИ\выкройки\IMG_355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11188" y="1700213"/>
            <a:ext cx="7851775" cy="4945062"/>
          </a:xfr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29600" cy="6477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Алгоритм действий по работе с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36613"/>
            <a:ext cx="9144000" cy="5876925"/>
          </a:xfrm>
        </p:spPr>
        <p:txBody>
          <a:bodyPr>
            <a:normAutofit lnSpcReduction="10000"/>
          </a:bodyPr>
          <a:lstStyle/>
          <a:p>
            <a:pPr marL="642938" indent="-533400">
              <a:lnSpc>
                <a:spcPct val="80000"/>
              </a:lnSpc>
              <a:buFont typeface="Georgia" pitchFamily="18" charset="0"/>
              <a:buAutoNum type="arabicPeriod"/>
            </a:pPr>
            <a:r>
              <a:rPr lang="ru-RU" sz="2400" dirty="0" smtClean="0">
                <a:latin typeface="Trebuchet MS" pitchFamily="34" charset="0"/>
              </a:rPr>
              <a:t>Выбрать понравившуюся модель, например: 127</a:t>
            </a:r>
            <a:endParaRPr lang="ru-RU" sz="2400" dirty="0" smtClean="0">
              <a:latin typeface="Arial" charset="0"/>
            </a:endParaRPr>
          </a:p>
          <a:p>
            <a:pPr marL="642938" indent="-533400">
              <a:lnSpc>
                <a:spcPct val="80000"/>
              </a:lnSpc>
              <a:buFont typeface="Georgia" pitchFamily="18" charset="0"/>
              <a:buAutoNum type="arabicPeriod"/>
            </a:pPr>
            <a:r>
              <a:rPr lang="ru-RU" sz="2400" dirty="0" smtClean="0">
                <a:latin typeface="Trebuchet MS" pitchFamily="34" charset="0"/>
              </a:rPr>
              <a:t>Найди в журнале страницу «ИНСТРУКЦИИ».</a:t>
            </a:r>
            <a:br>
              <a:rPr lang="ru-RU" sz="2400" dirty="0" smtClean="0">
                <a:latin typeface="Trebuchet MS" pitchFamily="34" charset="0"/>
              </a:rPr>
            </a:br>
            <a:r>
              <a:rPr lang="ru-RU" sz="2400" dirty="0" smtClean="0">
                <a:latin typeface="Trebuchet MS" pitchFamily="34" charset="0"/>
              </a:rPr>
              <a:t>На следующей  странице «КАК СНИМАТЬ МЕРКИ» в таблице размеров найди свой размер </a:t>
            </a:r>
            <a:endParaRPr lang="ru-RU" sz="2400" dirty="0" smtClean="0">
              <a:latin typeface="Arial" charset="0"/>
            </a:endParaRPr>
          </a:p>
          <a:p>
            <a:pPr marL="642938" indent="-533400">
              <a:lnSpc>
                <a:spcPct val="80000"/>
              </a:lnSpc>
              <a:buFont typeface="Georgia" pitchFamily="18" charset="0"/>
              <a:buAutoNum type="arabicPeriod"/>
            </a:pPr>
            <a:r>
              <a:rPr lang="ru-RU" sz="2400" dirty="0" smtClean="0">
                <a:latin typeface="Trebuchet MS" pitchFamily="34" charset="0"/>
              </a:rPr>
              <a:t>Найди в инструкциях выбранную модель 127</a:t>
            </a:r>
            <a:endParaRPr lang="ru-RU" sz="2400" dirty="0" smtClean="0">
              <a:latin typeface="Arial" charset="0"/>
            </a:endParaRPr>
          </a:p>
          <a:p>
            <a:pPr marL="642938" indent="-533400">
              <a:lnSpc>
                <a:spcPct val="80000"/>
              </a:lnSpc>
              <a:buFont typeface="Georgia" pitchFamily="18" charset="0"/>
              <a:buAutoNum type="arabicPeriod"/>
            </a:pPr>
            <a:r>
              <a:rPr lang="ru-RU" sz="2400" dirty="0" smtClean="0">
                <a:latin typeface="Trebuchet MS" pitchFamily="34" charset="0"/>
              </a:rPr>
              <a:t>В инструкциях ознакомиться с разделом «Бумажная выкройка».  (Переснять детали выкройки. Обратите внимание на линии и данные именно для </a:t>
            </a:r>
            <a:r>
              <a:rPr lang="ru-RU" sz="2400" dirty="0" smtClean="0">
                <a:latin typeface="Arial" charset="0"/>
              </a:rPr>
              <a:t>выбранной </a:t>
            </a:r>
            <a:r>
              <a:rPr lang="ru-RU" sz="2400" dirty="0" smtClean="0">
                <a:latin typeface="Trebuchet MS" pitchFamily="34" charset="0"/>
              </a:rPr>
              <a:t>модели).</a:t>
            </a:r>
          </a:p>
          <a:p>
            <a:pPr marL="642938" indent="-533400">
              <a:lnSpc>
                <a:spcPct val="80000"/>
              </a:lnSpc>
              <a:buFont typeface="Georgia" pitchFamily="18" charset="0"/>
              <a:buAutoNum type="arabicPeriod"/>
            </a:pPr>
            <a:r>
              <a:rPr lang="ru-RU" sz="2400" dirty="0" smtClean="0">
                <a:latin typeface="Trebuchet MS" pitchFamily="34" charset="0"/>
              </a:rPr>
              <a:t>Обратите внимание на выделенный квадрат для данной модели</a:t>
            </a:r>
            <a:br>
              <a:rPr lang="ru-RU" sz="2400" dirty="0" smtClean="0">
                <a:latin typeface="Trebuchet MS" pitchFamily="34" charset="0"/>
              </a:rPr>
            </a:br>
            <a:r>
              <a:rPr lang="ru-RU" sz="2400" dirty="0" smtClean="0">
                <a:latin typeface="Trebuchet MS" pitchFamily="34" charset="0"/>
              </a:rPr>
              <a:t>(выкройки с красными контурами на листе выкроек В.</a:t>
            </a:r>
            <a:r>
              <a:rPr lang="ru-RU" sz="2400" dirty="0" smtClean="0">
                <a:latin typeface="Arial" charset="0"/>
              </a:rPr>
              <a:t>)</a:t>
            </a:r>
          </a:p>
          <a:p>
            <a:pPr marL="642938" indent="-533400">
              <a:lnSpc>
                <a:spcPct val="80000"/>
              </a:lnSpc>
              <a:buFont typeface="Georgia" pitchFamily="18" charset="0"/>
              <a:buAutoNum type="arabicPeriod"/>
            </a:pPr>
            <a:r>
              <a:rPr lang="ru-RU" sz="2400" dirty="0" smtClean="0">
                <a:latin typeface="Trebuchet MS" pitchFamily="34" charset="0"/>
              </a:rPr>
              <a:t>Найди в выкройках лист В.</a:t>
            </a:r>
            <a:endParaRPr lang="ru-RU" sz="2400" dirty="0" smtClean="0">
              <a:latin typeface="Arial" charset="0"/>
            </a:endParaRPr>
          </a:p>
          <a:p>
            <a:pPr marL="642938" indent="-533400">
              <a:lnSpc>
                <a:spcPct val="80000"/>
              </a:lnSpc>
              <a:buFont typeface="Georgia" pitchFamily="18" charset="0"/>
              <a:buAutoNum type="arabicPeriod"/>
            </a:pPr>
            <a:r>
              <a:rPr lang="ru-RU" sz="2400" dirty="0" smtClean="0">
                <a:latin typeface="Trebuchet MS" pitchFamily="34" charset="0"/>
              </a:rPr>
              <a:t>Приглядись внимательно к выкройкам, найди необходимые детали</a:t>
            </a:r>
            <a:r>
              <a:rPr lang="ru-RU" sz="2400" dirty="0" smtClean="0">
                <a:latin typeface="Arial" charset="0"/>
              </a:rPr>
              <a:t>.</a:t>
            </a:r>
          </a:p>
          <a:p>
            <a:pPr marL="642938" indent="-533400">
              <a:lnSpc>
                <a:spcPct val="80000"/>
              </a:lnSpc>
              <a:buFont typeface="Georgia" pitchFamily="18" charset="0"/>
              <a:buAutoNum type="arabicPeriod"/>
            </a:pPr>
            <a:r>
              <a:rPr lang="ru-RU" sz="2400" dirty="0" smtClean="0">
                <a:latin typeface="Trebuchet MS" pitchFamily="34" charset="0"/>
              </a:rPr>
              <a:t>На лист наложить кальку и переснять выкройку необходимого размера.</a:t>
            </a:r>
            <a:endParaRPr lang="ru-RU" sz="2400" dirty="0" smtClean="0">
              <a:latin typeface="Arial" charset="0"/>
            </a:endParaRPr>
          </a:p>
          <a:p>
            <a:pPr marL="642938" indent="-533400">
              <a:lnSpc>
                <a:spcPct val="80000"/>
              </a:lnSpc>
              <a:buFont typeface="Georgia" pitchFamily="18" charset="0"/>
              <a:buAutoNum type="arabicPeriod"/>
            </a:pPr>
            <a:r>
              <a:rPr lang="ru-RU" sz="2400" dirty="0" smtClean="0">
                <a:latin typeface="Trebuchet MS" pitchFamily="34" charset="0"/>
              </a:rPr>
              <a:t>Выкройки готовы к сборке, в журнале расписан весь пошив изделия от начала до конца.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0" y="188913"/>
            <a:ext cx="4140200" cy="6192837"/>
          </a:xfrm>
        </p:spPr>
        <p:txBody>
          <a:bodyPr/>
          <a:lstStyle/>
          <a:p>
            <a:r>
              <a:rPr lang="ru-RU" dirty="0" smtClean="0"/>
              <a:t>1. Выбрать понравившуюся модель, например: 127</a:t>
            </a:r>
            <a:endParaRPr lang="ru-RU" sz="2800" dirty="0" smtClean="0"/>
          </a:p>
        </p:txBody>
      </p:sp>
      <p:pic>
        <p:nvPicPr>
          <p:cNvPr id="22530" name="Picture 2" descr="C:\Users\PC\Desktop\фотки\УРОКИ\выкройки\IMG_355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259513" y="0"/>
            <a:ext cx="2884487" cy="4248150"/>
          </a:xfrm>
        </p:spPr>
      </p:pic>
      <p:pic>
        <p:nvPicPr>
          <p:cNvPr id="22531" name="Picture 3" descr="C:\Users\PC\Desktop\фотки\УРОКИ\выкройки\IMG_355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95738" y="2708275"/>
            <a:ext cx="3024187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380</TotalTime>
  <Words>337</Words>
  <Application>Microsoft Office PowerPoint</Application>
  <PresentationFormat>Экран (4:3)</PresentationFormat>
  <Paragraphs>56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Городская</vt:lpstr>
      <vt:lpstr>Готовая выкройка и её применение</vt:lpstr>
      <vt:lpstr>Художник - модельер</vt:lpstr>
      <vt:lpstr>Конструктор</vt:lpstr>
      <vt:lpstr>Журналы мод</vt:lpstr>
      <vt:lpstr>Выкройки в журнале Бурда</vt:lpstr>
      <vt:lpstr>Официальный сайт Бурда</vt:lpstr>
      <vt:lpstr>Просмотреть, какое количество моделей содержит один журнал, полистайте журналы, которые лежат на ваших столах. </vt:lpstr>
      <vt:lpstr>Алгоритм действий по работе с </vt:lpstr>
      <vt:lpstr>1. Выбрать понравившуюся модель, например: 127</vt:lpstr>
      <vt:lpstr>2. Найди в журнале страницу «ИНСТРУКЦИИ».  На следующей  странице «КАК СНИМАТЬ МЕРКИ» в таблице размеров найди свой размер (например размер 38). </vt:lpstr>
      <vt:lpstr>3. Найди в инструкциях выбранную модель 127(размер 38 здесь есть).</vt:lpstr>
      <vt:lpstr>4. В инструкциях ознакомиться с разделом «Бумажная выкройка» (Переснять детали выкройки. Обратите внимание на линии и данные именно для модели 127).</vt:lpstr>
      <vt:lpstr>5. Обратите внимание на выделенный квадрат для данной модели (выкройки с красными контурами на листе выкроек В. Детали 21 и 22.) </vt:lpstr>
      <vt:lpstr>6. Найди в выкройках лист В</vt:lpstr>
      <vt:lpstr>7. Приглядись внимательно к выкройкам, найди необходимые детали 21 и 22</vt:lpstr>
      <vt:lpstr>8.На лист наложить кальку или пленку и переснять выкройку необходимого размера.</vt:lpstr>
      <vt:lpstr>9. Выкройки готовы к сборке, в журнале расписан весь пошив изделия от начала до конца.</vt:lpstr>
      <vt:lpstr>Презентация PowerPoint</vt:lpstr>
      <vt:lpstr>В последнее время появились такие программные средства, которые помогают не только найти нужную модель одежды за несколько минут, но и получить готовую выкройку по соответствующим размерам, например программное средство, разработанное фирмой «ЛЕКО» </vt:lpstr>
      <vt:lpstr>Презентация PowerPoint</vt:lpstr>
      <vt:lpstr>RedCafe  предназначена для автоматического построения выкроек одежды и последующего их редактирования. </vt:lpstr>
      <vt:lpstr>   </vt:lpstr>
      <vt:lpstr>Используемая литература.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Получение выкройки швейного изделия из журналов мод.</dc:title>
  <dc:creator>PC</dc:creator>
  <cp:lastModifiedBy>LIDER</cp:lastModifiedBy>
  <cp:revision>30</cp:revision>
  <cp:lastPrinted>2015-01-17T17:16:52Z</cp:lastPrinted>
  <dcterms:created xsi:type="dcterms:W3CDTF">2013-12-20T13:32:22Z</dcterms:created>
  <dcterms:modified xsi:type="dcterms:W3CDTF">2015-01-17T17:17:09Z</dcterms:modified>
</cp:coreProperties>
</file>