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3" r:id="rId3"/>
    <p:sldId id="289" r:id="rId4"/>
    <p:sldId id="265" r:id="rId5"/>
    <p:sldId id="284" r:id="rId6"/>
    <p:sldId id="285" r:id="rId7"/>
    <p:sldId id="288" r:id="rId8"/>
    <p:sldId id="286" r:id="rId9"/>
    <p:sldId id="290" r:id="rId10"/>
    <p:sldId id="287" r:id="rId11"/>
    <p:sldId id="261" r:id="rId12"/>
    <p:sldId id="260" r:id="rId13"/>
    <p:sldId id="276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2147483647 w 10000"/>
                <a:gd name="T1" fmla="*/ 0 h 10000"/>
                <a:gd name="T2" fmla="*/ 2147483647 w 10000"/>
                <a:gd name="T3" fmla="*/ 0 h 10000"/>
                <a:gd name="T4" fmla="*/ 2147483647 w 10000"/>
                <a:gd name="T5" fmla="*/ 2147483647 h 10000"/>
                <a:gd name="T6" fmla="*/ 0 w 10000"/>
                <a:gd name="T7" fmla="*/ 2147483647 h 10000"/>
                <a:gd name="T8" fmla="*/ 0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2147483647 w 10002"/>
                <a:gd name="T1" fmla="*/ 0 h 10000"/>
                <a:gd name="T2" fmla="*/ 2147483647 w 10002"/>
                <a:gd name="T3" fmla="*/ 0 h 10000"/>
                <a:gd name="T4" fmla="*/ 2147483647 w 10002"/>
                <a:gd name="T5" fmla="*/ 2147483647 h 10000"/>
                <a:gd name="T6" fmla="*/ 2147483647 w 10002"/>
                <a:gd name="T7" fmla="*/ 2147483647 h 10000"/>
                <a:gd name="T8" fmla="*/ 0 w 10002"/>
                <a:gd name="T9" fmla="*/ 2147483647 h 10000"/>
                <a:gd name="T10" fmla="*/ 2147483647 w 10002"/>
                <a:gd name="T11" fmla="*/ 2147483647 h 10000"/>
                <a:gd name="T12" fmla="*/ 2147483647 w 10002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6258C2-7658-425E-B5AD-C6F14178B390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08551-1527-475D-AF4A-C2D5A73AE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94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B72D-C6D4-4D96-BF8A-2E799C62A7A1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9B2E-5940-4856-8F7F-D72B45139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E619-7296-44A4-AC83-67CBDA420481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1619-6484-4735-886B-440E4914E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9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1F2A-07CA-49D0-BF9B-F6D832D19DA0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6DF38-4481-4E2B-BA48-3DBCA3E2E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6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Crop Mark">
            <a:extLst>
              <a:ext uri="{FF2B5EF4-FFF2-40B4-BE49-F238E27FC236}"/>
            </a:extLst>
          </p:cNvPr>
          <p:cNvSpPr/>
          <p:nvPr/>
        </p:nvSpPr>
        <p:spPr bwMode="auto">
          <a:xfrm>
            <a:off x="8151813" y="1685925"/>
            <a:ext cx="3275012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2048702-F568-4BBF-9071-8A42D9CBD0F9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02395-8213-4A7A-A495-AD9F6F5B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22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2CBD-536C-486A-9133-B74C11C0809B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E3F7-C928-48F9-861A-3556A7EA0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5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773F-83D3-46EF-9B61-BAC952A99AE6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C1751-33DA-4EB4-BA35-F983618F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2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3CFF-FE90-4019-9858-F8EA891F06BC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F62E4-9842-46E4-B002-FF4458762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1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4326-7320-4ABA-88B6-EBF0CDD944C4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63EC-CA5A-4146-B229-658598054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3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 title="Divider Bar">
            <a:extLst>
              <a:ext uri="{FF2B5EF4-FFF2-40B4-BE49-F238E27FC236}"/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76C6D1-E98B-461B-8884-947D0FA024BC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A5BE1-D981-4E17-943B-E9913A1CE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9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 title="Divider Bar">
            <a:extLst>
              <a:ext uri="{FF2B5EF4-FFF2-40B4-BE49-F238E27FC236}"/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941FC2-0869-4337-9C39-22B62962217B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E7EC-5A4E-42B0-B322-E639641E7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5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B037348-6FAF-4974-8438-B0942973EE3D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88E4CF-765D-4D00-811A-F8C57DD39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 title="Side bar">
            <a:extLst>
              <a:ext uri="{FF2B5EF4-FFF2-40B4-BE49-F238E27FC236}"/>
            </a:extLst>
          </p:cNvPr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4" r:id="rId2"/>
    <p:sldLayoutId id="2147483732" r:id="rId3"/>
    <p:sldLayoutId id="2147483725" r:id="rId4"/>
    <p:sldLayoutId id="2147483726" r:id="rId5"/>
    <p:sldLayoutId id="2147483727" r:id="rId6"/>
    <p:sldLayoutId id="2147483728" r:id="rId7"/>
    <p:sldLayoutId id="2147483733" r:id="rId8"/>
    <p:sldLayoutId id="2147483734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604020202020204" pitchFamily="34" charset="0"/>
        </a:defRPr>
      </a:lvl2pPr>
      <a:lvl3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604020202020204" pitchFamily="34" charset="0"/>
        </a:defRPr>
      </a:lvl3pPr>
      <a:lvl4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604020202020204" pitchFamily="34" charset="0"/>
        </a:defRPr>
      </a:lvl4pPr>
      <a:lvl5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604020202020204" pitchFamily="34" charset="0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604020202020204" pitchFamily="34" charset="0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604020202020204" pitchFamily="34" charset="0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604020202020204" pitchFamily="34" charset="0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604020202020204" pitchFamily="34" charset="0"/>
        </a:defRPr>
      </a:lvl9pPr>
    </p:titleStyle>
    <p:bodyStyle>
      <a:lvl1pPr marL="382588" indent="-382588" algn="l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_____Microsoft_Excel_97-20032.xls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533" y="3175001"/>
            <a:ext cx="8801100" cy="162030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«основные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правила цифровой гигиены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x-none" sz="4400" b="1" dirty="0"/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466850" y="4914900"/>
            <a:ext cx="6353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dirty="0"/>
              <a:t>Старший оперуполномоченный по особо важным делам главного управления по противодействию киберпреступности криминальной милиции МВД Республики Беларусь</a:t>
            </a:r>
          </a:p>
          <a:p>
            <a:r>
              <a:rPr lang="ru-RU" dirty="0"/>
              <a:t>подполковник милиции </a:t>
            </a:r>
            <a:r>
              <a:rPr lang="ru-RU" b="1" dirty="0"/>
              <a:t>Ластовский Александр Андреевич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7774" y="350788"/>
            <a:ext cx="9286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3. Киберпреступления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38225" y="1266825"/>
            <a:ext cx="105441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sz="2000" dirty="0" smtClean="0"/>
              <a:t>                                              </a:t>
            </a:r>
            <a:r>
              <a:rPr lang="ru-RU" sz="2800" dirty="0" err="1" smtClean="0"/>
              <a:t>вишинг</a:t>
            </a:r>
            <a:r>
              <a:rPr lang="ru-RU" sz="2800" dirty="0" smtClean="0"/>
              <a:t>, </a:t>
            </a:r>
            <a:r>
              <a:rPr lang="ru-RU" sz="2800" dirty="0" err="1" smtClean="0"/>
              <a:t>фишинг</a:t>
            </a:r>
            <a:r>
              <a:rPr lang="ru-RU" sz="2800" dirty="0" smtClean="0"/>
              <a:t>, иные хищения</a:t>
            </a:r>
          </a:p>
          <a:p>
            <a:endParaRPr lang="ru-RU" sz="2800" dirty="0" smtClean="0"/>
          </a:p>
          <a:p>
            <a:r>
              <a:rPr lang="ru-RU" sz="2800" dirty="0" smtClean="0"/>
              <a:t>                            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подставные лица («</a:t>
            </a:r>
            <a:r>
              <a:rPr lang="ru-RU" sz="2800" dirty="0" err="1" smtClean="0"/>
              <a:t>дропы</a:t>
            </a:r>
            <a:r>
              <a:rPr lang="ru-RU" sz="2800" dirty="0" smtClean="0"/>
              <a:t>»)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                                вымогательства</a:t>
            </a:r>
          </a:p>
          <a:p>
            <a:r>
              <a:rPr lang="ru-RU" sz="2800" dirty="0" smtClean="0"/>
              <a:t>                                                               </a:t>
            </a:r>
          </a:p>
          <a:p>
            <a:r>
              <a:rPr lang="ru-RU" sz="2800" dirty="0" smtClean="0"/>
              <a:t>                                                                         </a:t>
            </a:r>
            <a:r>
              <a:rPr lang="ru-RU" sz="2800" dirty="0" err="1" smtClean="0"/>
              <a:t>сваттинг</a:t>
            </a:r>
            <a:r>
              <a:rPr lang="ru-RU" sz="2800" dirty="0" smtClean="0"/>
              <a:t> </a:t>
            </a:r>
            <a:r>
              <a:rPr lang="ru-RU" sz="2400" dirty="0" smtClean="0"/>
              <a:t>                                    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09" y="1181100"/>
            <a:ext cx="2650931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51" y="2228851"/>
            <a:ext cx="2646809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10" y="4038600"/>
            <a:ext cx="2635128" cy="173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51" y="4672777"/>
            <a:ext cx="2690812" cy="178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4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1554163" y="1479550"/>
            <a:ext cx="1925637" cy="7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Звонок жертве с </a:t>
            </a:r>
            <a:r>
              <a:rPr lang="ru-RU" sz="1500" dirty="0">
                <a:solidFill>
                  <a:schemeClr val="tx1"/>
                </a:solidFill>
              </a:rPr>
              <a:t>неизвестного</a:t>
            </a:r>
            <a:r>
              <a:rPr lang="ru-RU" sz="1500" dirty="0"/>
              <a:t> номера</a:t>
            </a:r>
            <a:endParaRPr lang="x-none" sz="1500" dirty="0"/>
          </a:p>
        </p:txBody>
      </p:sp>
      <p:cxnSp>
        <p:nvCxnSpPr>
          <p:cNvPr id="5" name="Прямая со стрелкой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479800" y="1868488"/>
            <a:ext cx="654050" cy="0"/>
          </a:xfrm>
          <a:prstGeom prst="straightConnector1">
            <a:avLst/>
          </a:prstGeom>
          <a:ln w="25400" cap="sq" cmpd="sng" algn="ctr">
            <a:solidFill>
              <a:srgbClr val="FF0000"/>
            </a:solidFill>
            <a:prstDash val="solid"/>
            <a:bevel/>
            <a:headEnd type="none" w="med" len="med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4152900" y="1474788"/>
            <a:ext cx="2051050" cy="7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Сообщение жертве о вероятности утери денежных средств</a:t>
            </a:r>
            <a:endParaRPr lang="x-none" sz="1500" dirty="0"/>
          </a:p>
        </p:txBody>
      </p:sp>
      <p:cxnSp>
        <p:nvCxnSpPr>
          <p:cNvPr id="19" name="Прямая со стрелкой 1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223000" y="1849438"/>
            <a:ext cx="654050" cy="0"/>
          </a:xfrm>
          <a:prstGeom prst="straightConnector1">
            <a:avLst/>
          </a:prstGeom>
          <a:ln w="25400" cap="sq" cmpd="sng" algn="ctr">
            <a:solidFill>
              <a:srgbClr val="FF0000"/>
            </a:solidFill>
            <a:prstDash val="solid"/>
            <a:bevel/>
            <a:headEnd type="none" w="med" len="med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6896100" y="1462088"/>
            <a:ext cx="2051050" cy="776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Получение от жертвы конфиденциальных данных</a:t>
            </a:r>
            <a:endParaRPr lang="x-none" sz="1400" dirty="0"/>
          </a:p>
        </p:txBody>
      </p:sp>
      <p:cxnSp>
        <p:nvCxnSpPr>
          <p:cNvPr id="23" name="Прямая со стрелкой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8961438" y="1849438"/>
            <a:ext cx="654050" cy="0"/>
          </a:xfrm>
          <a:prstGeom prst="straightConnector1">
            <a:avLst/>
          </a:prstGeom>
          <a:ln w="25400" cap="sq" cmpd="sng" algn="ctr">
            <a:solidFill>
              <a:srgbClr val="FF0000"/>
            </a:solidFill>
            <a:prstDash val="solid"/>
            <a:bevel/>
            <a:headEnd type="none" w="med" len="med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/>
            </a:extLst>
          </p:cNvPr>
          <p:cNvSpPr/>
          <p:nvPr/>
        </p:nvSpPr>
        <p:spPr>
          <a:xfrm>
            <a:off x="9615488" y="1468438"/>
            <a:ext cx="2051050" cy="7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Хищение денежных средств со счетов жертвы</a:t>
            </a:r>
            <a:endParaRPr lang="x-none" sz="1500" dirty="0"/>
          </a:p>
        </p:txBody>
      </p:sp>
      <p:pic>
        <p:nvPicPr>
          <p:cNvPr id="15369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633663"/>
            <a:ext cx="20256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трелка: вправо 27">
            <a:extLst>
              <a:ext uri="{FF2B5EF4-FFF2-40B4-BE49-F238E27FC236}"/>
            </a:extLst>
          </p:cNvPr>
          <p:cNvSpPr/>
          <p:nvPr/>
        </p:nvSpPr>
        <p:spPr>
          <a:xfrm>
            <a:off x="3554413" y="3265488"/>
            <a:ext cx="654050" cy="36988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15371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2611438"/>
            <a:ext cx="20494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трелка: вправо 28">
            <a:extLst>
              <a:ext uri="{FF2B5EF4-FFF2-40B4-BE49-F238E27FC236}"/>
            </a:extLst>
          </p:cNvPr>
          <p:cNvSpPr/>
          <p:nvPr/>
        </p:nvSpPr>
        <p:spPr>
          <a:xfrm>
            <a:off x="6270625" y="3182938"/>
            <a:ext cx="655638" cy="36988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15373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576513"/>
            <a:ext cx="20415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Стрелка: вправо 29">
            <a:extLst>
              <a:ext uri="{FF2B5EF4-FFF2-40B4-BE49-F238E27FC236}"/>
            </a:extLst>
          </p:cNvPr>
          <p:cNvSpPr/>
          <p:nvPr/>
        </p:nvSpPr>
        <p:spPr>
          <a:xfrm>
            <a:off x="8986838" y="3122613"/>
            <a:ext cx="654050" cy="36988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15375" name="Рисунок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8" y="2547938"/>
            <a:ext cx="202565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2"/>
          <p:cNvSpPr txBox="1">
            <a:spLocks noChangeArrowheads="1"/>
          </p:cNvSpPr>
          <p:nvPr/>
        </p:nvSpPr>
        <p:spPr bwMode="auto">
          <a:xfrm>
            <a:off x="1083469" y="4577291"/>
            <a:ext cx="10490464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Вишинг (англ. </a:t>
            </a:r>
            <a:r>
              <a:rPr lang="ru-RU" altLang="ru-RU" sz="2400" dirty="0" err="1"/>
              <a:t>vishing</a:t>
            </a:r>
            <a:r>
              <a:rPr lang="ru-RU" altLang="ru-RU" sz="2400" dirty="0"/>
              <a:t> – </a:t>
            </a:r>
            <a:r>
              <a:rPr lang="ru-RU" altLang="ru-RU" sz="2400" dirty="0" err="1"/>
              <a:t>voice</a:t>
            </a:r>
            <a:r>
              <a:rPr lang="ru-RU" altLang="ru-RU" sz="2400" dirty="0"/>
              <a:t> + </a:t>
            </a:r>
            <a:r>
              <a:rPr lang="ru-RU" altLang="ru-RU" sz="2400" dirty="0" err="1"/>
              <a:t>phishing</a:t>
            </a:r>
            <a:r>
              <a:rPr lang="ru-RU" altLang="ru-RU" sz="2400" dirty="0"/>
              <a:t>) – это устная разновидность фишинга. Злоумышленники представляются сотрудниками банков и под различными предлогами просят предоставить паспортные данные, а также реквизиты банковских платежных карточек и коды, поступающие </a:t>
            </a:r>
            <a:endParaRPr lang="en-US" altLang="ru-RU" sz="2400" dirty="0"/>
          </a:p>
          <a:p>
            <a:pPr algn="ctr" eaLnBrk="1" hangingPunct="1"/>
            <a:r>
              <a:rPr lang="ru-RU" altLang="ru-RU" sz="2400" dirty="0"/>
              <a:t>на телефонный номер клиента банка.</a:t>
            </a:r>
          </a:p>
        </p:txBody>
      </p:sp>
      <p:sp>
        <p:nvSpPr>
          <p:cNvPr id="18" name="Заголовок 4"/>
          <p:cNvSpPr txBox="1">
            <a:spLocks/>
          </p:cNvSpPr>
          <p:nvPr/>
        </p:nvSpPr>
        <p:spPr bwMode="auto">
          <a:xfrm>
            <a:off x="2497138" y="293688"/>
            <a:ext cx="8105775" cy="903287"/>
          </a:xfrm>
          <a:prstGeom prst="rect">
            <a:avLst/>
          </a:prstGeom>
          <a:gradFill>
            <a:gsLst>
              <a:gs pos="0">
                <a:schemeClr val="dk1">
                  <a:tint val="67000"/>
                  <a:satMod val="105000"/>
                  <a:lumMod val="110000"/>
                </a:schemeClr>
              </a:gs>
              <a:gs pos="50000">
                <a:schemeClr val="dk1">
                  <a:tint val="73000"/>
                  <a:satMod val="103000"/>
                  <a:lumMod val="105000"/>
                </a:schemeClr>
              </a:gs>
              <a:gs pos="100000">
                <a:schemeClr val="dk1">
                  <a:tint val="81000"/>
                  <a:satMod val="109000"/>
                  <a:lumMod val="105000"/>
                </a:schemeClr>
              </a:gs>
            </a:gsLst>
            <a:lin ang="5400000" scaled="0"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457200" algn="l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914400" algn="l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1371600" algn="l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1828800" algn="l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30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Схема преступной деятельности, </a:t>
            </a:r>
          </a:p>
          <a:p>
            <a:pPr algn="ctr">
              <a:defRPr/>
            </a:pPr>
            <a:r>
              <a:rPr lang="ru-RU" sz="30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связанной с «</a:t>
            </a:r>
            <a:r>
              <a:rPr lang="ru-RU" sz="3000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вишингом</a:t>
            </a:r>
            <a:r>
              <a:rPr lang="ru-RU" sz="30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30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895350" y="5237163"/>
            <a:ext cx="11029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solidFill>
                  <a:srgbClr val="1E1E1E"/>
                </a:solidFill>
                <a:latin typeface="IBM Plex Sans"/>
              </a:rPr>
              <a:t>Фишинговый сайт-обманка очень похож на оригинальный: те же шрифты, иконки, </a:t>
            </a:r>
          </a:p>
          <a:p>
            <a:pPr algn="ctr" eaLnBrk="1" hangingPunct="1"/>
            <a:r>
              <a:rPr lang="ru-RU" altLang="ru-RU" sz="2000" dirty="0" smtClean="0">
                <a:solidFill>
                  <a:srgbClr val="1E1E1E"/>
                </a:solidFill>
                <a:latin typeface="IBM Plex Sans"/>
              </a:rPr>
              <a:t>цветовая гамма. </a:t>
            </a:r>
            <a:r>
              <a:rPr lang="ru-RU" altLang="ru-RU" sz="2000" dirty="0" smtClean="0">
                <a:solidFill>
                  <a:srgbClr val="1E1E1E"/>
                </a:solidFill>
                <a:latin typeface="IBM Plex Sans"/>
              </a:rPr>
              <a:t>Но отличить можно по адресу ссылки ресурса: она может </a:t>
            </a:r>
          </a:p>
          <a:p>
            <a:pPr algn="ctr" eaLnBrk="1" hangingPunct="1"/>
            <a:r>
              <a:rPr lang="ru-RU" altLang="ru-RU" sz="2000" dirty="0" smtClean="0">
                <a:solidFill>
                  <a:srgbClr val="1E1E1E"/>
                </a:solidFill>
                <a:latin typeface="IBM Plex Sans"/>
              </a:rPr>
              <a:t>отличаться одним-двумя символами.</a:t>
            </a:r>
            <a:endParaRPr lang="ru-RU" altLang="ru-RU" sz="2000" dirty="0"/>
          </a:p>
        </p:txBody>
      </p:sp>
      <p:sp>
        <p:nvSpPr>
          <p:cNvPr id="10" name="Облачко с текстом: прямоугольное 9">
            <a:extLst>
              <a:ext uri="{FF2B5EF4-FFF2-40B4-BE49-F238E27FC236}"/>
            </a:extLst>
          </p:cNvPr>
          <p:cNvSpPr/>
          <p:nvPr/>
        </p:nvSpPr>
        <p:spPr>
          <a:xfrm>
            <a:off x="1203325" y="1608138"/>
            <a:ext cx="1912938" cy="1096962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Фишинговое письмо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email</a:t>
            </a:r>
            <a:endParaRPr lang="x-none" dirty="0"/>
          </a:p>
        </p:txBody>
      </p:sp>
      <p:cxnSp>
        <p:nvCxnSpPr>
          <p:cNvPr id="13" name="Прямая со стрелкой 12">
            <a:extLst>
              <a:ext uri="{FF2B5EF4-FFF2-40B4-BE49-F238E27FC236}"/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3116263" y="2155825"/>
            <a:ext cx="930275" cy="0"/>
          </a:xfrm>
          <a:prstGeom prst="straightConnector1">
            <a:avLst/>
          </a:prstGeom>
          <a:ln w="25400" cap="sq" cmpd="sng" algn="ctr">
            <a:solidFill>
              <a:srgbClr val="FF0000"/>
            </a:solidFill>
            <a:prstDash val="solid"/>
            <a:bevel/>
            <a:headEnd type="none" w="med" len="med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4046538" y="1608138"/>
            <a:ext cx="2049462" cy="1096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Перенаправление пользователя по </a:t>
            </a:r>
            <a:r>
              <a:rPr lang="en-US" dirty="0">
                <a:solidFill>
                  <a:srgbClr val="333333"/>
                </a:solidFill>
                <a:latin typeface="Open Sans Regular"/>
              </a:rPr>
              <a:t>URL</a:t>
            </a:r>
            <a:endParaRPr lang="x-none" dirty="0"/>
          </a:p>
        </p:txBody>
      </p:sp>
      <p:cxnSp>
        <p:nvCxnSpPr>
          <p:cNvPr id="16" name="Прямая со стрелкой 15">
            <a:extLst>
              <a:ext uri="{FF2B5EF4-FFF2-40B4-BE49-F238E27FC236}"/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6096000" y="2155825"/>
            <a:ext cx="765175" cy="0"/>
          </a:xfrm>
          <a:prstGeom prst="straightConnector1">
            <a:avLst/>
          </a:prstGeom>
          <a:ln w="25400" cap="sq" cmpd="sng" algn="ctr">
            <a:solidFill>
              <a:srgbClr val="FF0000"/>
            </a:solidFill>
            <a:prstDash val="solid"/>
            <a:bevel/>
            <a:headEnd type="none" w="med" len="med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6861175" y="1608138"/>
            <a:ext cx="1827213" cy="1096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Фишинговый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веб-ресурс</a:t>
            </a:r>
            <a:endParaRPr lang="x-none" dirty="0"/>
          </a:p>
        </p:txBody>
      </p:sp>
      <p:cxnSp>
        <p:nvCxnSpPr>
          <p:cNvPr id="18" name="Прямая со стрелкой 17">
            <a:extLst>
              <a:ext uri="{FF2B5EF4-FFF2-40B4-BE49-F238E27FC236}"/>
            </a:extLst>
          </p:cNvPr>
          <p:cNvCxnSpPr/>
          <p:nvPr/>
        </p:nvCxnSpPr>
        <p:spPr>
          <a:xfrm>
            <a:off x="8691563" y="2155825"/>
            <a:ext cx="827087" cy="0"/>
          </a:xfrm>
          <a:prstGeom prst="straightConnector1">
            <a:avLst/>
          </a:prstGeom>
          <a:ln w="25400" cap="sq" cmpd="sng" algn="ctr">
            <a:solidFill>
              <a:srgbClr val="FF0000"/>
            </a:solidFill>
            <a:prstDash val="solid"/>
            <a:bevel/>
            <a:headEnd type="none" w="med" len="med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Трапеция 14">
            <a:extLst>
              <a:ext uri="{FF2B5EF4-FFF2-40B4-BE49-F238E27FC236}"/>
            </a:extLst>
          </p:cNvPr>
          <p:cNvSpPr/>
          <p:nvPr/>
        </p:nvSpPr>
        <p:spPr>
          <a:xfrm>
            <a:off x="9374188" y="1608138"/>
            <a:ext cx="2098675" cy="1223962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Хищение </a:t>
            </a:r>
            <a:r>
              <a:rPr lang="ru-RU" sz="1600" dirty="0" err="1"/>
              <a:t>конфиденциа-льных</a:t>
            </a:r>
            <a:r>
              <a:rPr lang="ru-RU" sz="1600" dirty="0"/>
              <a:t> данных пользователя</a:t>
            </a:r>
            <a:endParaRPr lang="x-none" sz="1600" dirty="0"/>
          </a:p>
        </p:txBody>
      </p:sp>
      <p:pic>
        <p:nvPicPr>
          <p:cNvPr id="17418" name="Рисунок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3533775"/>
            <a:ext cx="17811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Рисунок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636963"/>
            <a:ext cx="1793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Рисунок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546475"/>
            <a:ext cx="17811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Стрелка: вправо 42">
            <a:extLst>
              <a:ext uri="{FF2B5EF4-FFF2-40B4-BE49-F238E27FC236}"/>
            </a:extLst>
          </p:cNvPr>
          <p:cNvSpPr/>
          <p:nvPr/>
        </p:nvSpPr>
        <p:spPr>
          <a:xfrm>
            <a:off x="3113088" y="3960813"/>
            <a:ext cx="769937" cy="36988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44" name="Стрелка: вправо 43">
            <a:extLst>
              <a:ext uri="{FF2B5EF4-FFF2-40B4-BE49-F238E27FC236}"/>
            </a:extLst>
          </p:cNvPr>
          <p:cNvSpPr/>
          <p:nvPr/>
        </p:nvSpPr>
        <p:spPr>
          <a:xfrm>
            <a:off x="6034088" y="3960813"/>
            <a:ext cx="769937" cy="36988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50" name="Равно 49">
            <a:extLst>
              <a:ext uri="{FF2B5EF4-FFF2-40B4-BE49-F238E27FC236}"/>
            </a:extLst>
          </p:cNvPr>
          <p:cNvSpPr/>
          <p:nvPr/>
        </p:nvSpPr>
        <p:spPr>
          <a:xfrm>
            <a:off x="8758238" y="3879850"/>
            <a:ext cx="914400" cy="461963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solidFill>
                <a:schemeClr val="tx1"/>
              </a:solidFill>
            </a:endParaRPr>
          </a:p>
        </p:txBody>
      </p:sp>
      <p:pic>
        <p:nvPicPr>
          <p:cNvPr id="17424" name="Рисунок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63" y="3556000"/>
            <a:ext cx="17811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4"/>
          <p:cNvSpPr txBox="1">
            <a:spLocks/>
          </p:cNvSpPr>
          <p:nvPr/>
        </p:nvSpPr>
        <p:spPr bwMode="auto">
          <a:xfrm>
            <a:off x="2552700" y="258763"/>
            <a:ext cx="8105775" cy="903287"/>
          </a:xfrm>
          <a:prstGeom prst="rect">
            <a:avLst/>
          </a:prstGeom>
          <a:gradFill>
            <a:gsLst>
              <a:gs pos="0">
                <a:schemeClr val="dk1">
                  <a:tint val="67000"/>
                  <a:satMod val="105000"/>
                  <a:lumMod val="110000"/>
                </a:schemeClr>
              </a:gs>
              <a:gs pos="50000">
                <a:schemeClr val="dk1">
                  <a:tint val="73000"/>
                  <a:satMod val="103000"/>
                  <a:lumMod val="105000"/>
                </a:schemeClr>
              </a:gs>
              <a:gs pos="100000">
                <a:schemeClr val="dk1">
                  <a:tint val="81000"/>
                  <a:satMod val="109000"/>
                  <a:lumMod val="105000"/>
                </a:schemeClr>
              </a:gs>
            </a:gsLst>
            <a:lin ang="5400000" scaled="0"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457200" algn="l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914400" algn="l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1371600" algn="l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1828800" algn="l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30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Схема преступной деятельности, </a:t>
            </a:r>
          </a:p>
          <a:p>
            <a:pPr algn="ctr">
              <a:defRPr/>
            </a:pPr>
            <a:r>
              <a:rPr lang="ru-RU" sz="30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связанной с «фишингом»</a:t>
            </a:r>
            <a:endParaRPr lang="ru-RU" sz="30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C:\Users\NAVI_2021\OneDrive\Рабочий стол\изображение_viber_2021-10-27_12-05-40-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203200"/>
            <a:ext cx="286067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C:\Users\NAVI_2021\OneDrive\Рабочий стол\изображение_viber_2021-10-27_12-05-41-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12" y="203200"/>
            <a:ext cx="2921000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нак запрета 8"/>
          <p:cNvSpPr/>
          <p:nvPr/>
        </p:nvSpPr>
        <p:spPr>
          <a:xfrm>
            <a:off x="8386085" y="5692249"/>
            <a:ext cx="191269" cy="194202"/>
          </a:xfrm>
          <a:prstGeom prst="noSmoking">
            <a:avLst>
              <a:gd name="adj" fmla="val 31953"/>
            </a:avLst>
          </a:prstGeom>
          <a:ln w="50800" cmpd="sng">
            <a:gradFill>
              <a:gsLst>
                <a:gs pos="0">
                  <a:srgbClr val="000082"/>
                </a:gs>
                <a:gs pos="40000">
                  <a:srgbClr val="66008F"/>
                </a:gs>
                <a:gs pos="77000">
                  <a:srgbClr val="BA0066"/>
                </a:gs>
                <a:gs pos="93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  <a:effectLst>
            <a:glow rad="342900">
              <a:schemeClr val="accent1">
                <a:alpha val="45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X:\1_5-OYOKy3TzIQlKaimb3uGA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15752" r="14115" b="13574"/>
          <a:stretch/>
        </p:blipFill>
        <p:spPr bwMode="auto">
          <a:xfrm>
            <a:off x="838199" y="1876424"/>
            <a:ext cx="5523805" cy="331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410325" y="1295400"/>
            <a:ext cx="5314951" cy="5029201"/>
          </a:xfrm>
        </p:spPr>
        <p:txBody>
          <a:bodyPr/>
          <a:lstStyle/>
          <a:p>
            <a:r>
              <a:rPr lang="ru-RU" sz="2400" dirty="0" smtClean="0"/>
              <a:t>В цифровой среде у всех нас есть двойник: аккаунты в </a:t>
            </a:r>
            <a:r>
              <a:rPr lang="ru-RU" sz="2400" dirty="0" err="1" smtClean="0"/>
              <a:t>соцсетях</a:t>
            </a:r>
            <a:r>
              <a:rPr lang="ru-RU" sz="2400" dirty="0" smtClean="0"/>
              <a:t>, платежные профили, информация о нас по роду деятельности.</a:t>
            </a:r>
            <a:endParaRPr lang="ru-RU" sz="2400" dirty="0" smtClean="0"/>
          </a:p>
          <a:p>
            <a:r>
              <a:rPr lang="ru-RU" sz="2400" dirty="0" smtClean="0"/>
              <a:t>Эта информация требует самой серьезной защиты от посягательств.</a:t>
            </a:r>
            <a:endParaRPr lang="ru-RU" sz="2400" dirty="0" smtClean="0"/>
          </a:p>
          <a:p>
            <a:r>
              <a:rPr lang="ru-RU" sz="2400" dirty="0" smtClean="0"/>
              <a:t>Главная </a:t>
            </a:r>
            <a:r>
              <a:rPr lang="ru-RU" sz="2400" dirty="0" smtClean="0"/>
              <a:t>защита от злоумышленника – неукоснительной соблюдение правил «</a:t>
            </a:r>
            <a:r>
              <a:rPr lang="ru-RU" sz="2400" dirty="0" smtClean="0"/>
              <a:t>цифровой гигиены» (смена паролей, двухфакторная аутентификация, обновление ПО).</a:t>
            </a:r>
            <a:endParaRPr lang="ru-RU" sz="2400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09651" y="247650"/>
            <a:ext cx="10277474" cy="123825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«цифровой двойник» - кто это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AF7557-B860-CE46-B528-9C767A25D786}"/>
              </a:ext>
            </a:extLst>
          </p:cNvPr>
          <p:cNvSpPr txBox="1"/>
          <p:nvPr/>
        </p:nvSpPr>
        <p:spPr>
          <a:xfrm>
            <a:off x="2982516" y="252264"/>
            <a:ext cx="6698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Динамика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киберпреступлений </a:t>
            </a: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1998-2020 годы)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79" y="1704975"/>
            <a:ext cx="8988006" cy="473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Объект 3"/>
          <p:cNvGraphicFramePr>
            <a:graphicFrameLocks noGrp="1"/>
          </p:cNvGraphicFramePr>
          <p:nvPr>
            <p:ph idx="1"/>
          </p:nvPr>
        </p:nvGraphicFramePr>
        <p:xfrm>
          <a:off x="1101725" y="1952625"/>
          <a:ext cx="5408613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Chart" r:id="rId3" imgW="5054022" imgH="3590855" progId="Excel.Chart.8">
                  <p:embed/>
                </p:oleObj>
              </mc:Choice>
              <mc:Fallback>
                <p:oleObj name="Chart" r:id="rId3" imgW="5054022" imgH="3590855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1952625"/>
                        <a:ext cx="5408613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990600" y="1195388"/>
            <a:ext cx="5391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/>
              <a:t>Сведения </a:t>
            </a:r>
            <a:endParaRPr lang="ru-RU" altLang="ru-RU" sz="2000" dirty="0"/>
          </a:p>
          <a:p>
            <a:pPr algn="ctr" eaLnBrk="1" hangingPunct="1"/>
            <a:r>
              <a:rPr lang="ru-RU" altLang="ru-RU" sz="2000" b="1" dirty="0"/>
              <a:t>о количестве зарегистрированных киберпреступлений </a:t>
            </a:r>
            <a:endParaRPr lang="ru-RU" altLang="ru-RU" sz="2000" dirty="0"/>
          </a:p>
          <a:p>
            <a:pPr algn="ctr" eaLnBrk="1" hangingPunct="1"/>
            <a:r>
              <a:rPr lang="ru-RU" altLang="ru-RU" sz="2000" b="1" dirty="0"/>
              <a:t>в 2014 – 2020 гг. </a:t>
            </a:r>
            <a:endParaRPr lang="ru-RU" altLang="ru-RU" sz="2000" dirty="0"/>
          </a:p>
        </p:txBody>
      </p:sp>
      <p:graphicFrame>
        <p:nvGraphicFramePr>
          <p:cNvPr id="10244" name="Диаграмма 6"/>
          <p:cNvGraphicFramePr>
            <a:graphicFrameLocks/>
          </p:cNvGraphicFramePr>
          <p:nvPr/>
        </p:nvGraphicFramePr>
        <p:xfrm>
          <a:off x="6564313" y="2295525"/>
          <a:ext cx="5484812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Chart" r:id="rId5" imgW="5291787" imgH="3529890" progId="Excel.Chart.8">
                  <p:embed/>
                </p:oleObj>
              </mc:Choice>
              <mc:Fallback>
                <p:oleObj name="Chart" r:id="rId5" imgW="5291787" imgH="3529890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2295525"/>
                        <a:ext cx="5484812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6257925" y="1190625"/>
            <a:ext cx="5648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/>
              <a:t>Сведения </a:t>
            </a:r>
            <a:endParaRPr lang="ru-RU" altLang="ru-RU" sz="2000" dirty="0"/>
          </a:p>
          <a:p>
            <a:pPr algn="ctr" eaLnBrk="1" hangingPunct="1"/>
            <a:r>
              <a:rPr lang="ru-RU" altLang="ru-RU" sz="2000" b="1" dirty="0"/>
              <a:t>об удельном весе киберпреступлений от общего </a:t>
            </a:r>
          </a:p>
          <a:p>
            <a:pPr algn="ctr" eaLnBrk="1" hangingPunct="1"/>
            <a:r>
              <a:rPr lang="ru-RU" altLang="ru-RU" sz="2000" b="1" dirty="0"/>
              <a:t>количества регистрируемых </a:t>
            </a:r>
          </a:p>
          <a:p>
            <a:pPr algn="ctr" eaLnBrk="1" hangingPunct="1"/>
            <a:r>
              <a:rPr lang="ru-RU" altLang="ru-RU" sz="2000" b="1" dirty="0"/>
              <a:t>преступлений в 2014 – 2020 гг. </a:t>
            </a:r>
            <a:endParaRPr lang="ru-RU" alt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333500" y="266700"/>
            <a:ext cx="1022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Статистические данные о киберпреступности за 2014-2020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19375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 eaLnBrk="1" latinLnBrk="0" hangingPunct="1"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Аудитория интернета 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состоянию на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2018-2020 годы)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User\Desktop\ракиб\аудитория интерне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417638"/>
            <a:ext cx="10915649" cy="510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2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78" y="1373137"/>
            <a:ext cx="5044472" cy="255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1977" y="116284"/>
            <a:ext cx="5968397" cy="1045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устройств для выхода в интернет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3588435"/>
            <a:ext cx="5520775" cy="27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15049" y="1954044"/>
            <a:ext cx="5827437" cy="1289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Востребованность информационных источников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98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19174" y="274638"/>
            <a:ext cx="10639425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algn="ctr" defTabSz="914400" eaLnBrk="1" latinLnBrk="0" hangingPunct="1"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угрозы, которым подвергается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молодежь в интернете: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4425" y="1200150"/>
            <a:ext cx="10544175" cy="5469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 Информационная: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новостная повестка (новостные сайты, экстремистские группы, </a:t>
            </a:r>
            <a:r>
              <a:rPr lang="ru-RU" dirty="0" err="1" smtClean="0"/>
              <a:t>блогосфера</a:t>
            </a:r>
            <a:r>
              <a:rPr lang="ru-RU" dirty="0" smtClean="0"/>
              <a:t>, политическая сфера)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реклама </a:t>
            </a:r>
            <a:r>
              <a:rPr lang="ru-RU" dirty="0"/>
              <a:t>наркотиков, табака, алкоголя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порнографические материалы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агрессивный контент («вписки», «группы смерти», группы маргинальной направленности)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/>
              <a:t>троллинг</a:t>
            </a:r>
            <a:r>
              <a:rPr lang="ru-RU" dirty="0"/>
              <a:t> и </a:t>
            </a:r>
            <a:r>
              <a:rPr lang="ru-RU" dirty="0" err="1"/>
              <a:t>кибербуллинг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2. </a:t>
            </a:r>
            <a:r>
              <a:rPr lang="ru-RU" b="1" dirty="0" smtClean="0"/>
              <a:t>Мошенничество:</a:t>
            </a:r>
            <a:endParaRPr lang="ru-RU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индустрия развлекательного контента (платные подписки на игры и сервисы, обман при продаже игровой валюты или предметов, онлайн-казино, онлайн-игры)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мошенничество в </a:t>
            </a:r>
            <a:r>
              <a:rPr lang="ru-RU" dirty="0" err="1"/>
              <a:t>соцсетях</a:t>
            </a:r>
            <a:r>
              <a:rPr lang="ru-RU" dirty="0"/>
              <a:t> (благотворительные </a:t>
            </a:r>
            <a:r>
              <a:rPr lang="ru-RU" dirty="0" smtClean="0"/>
              <a:t>сборы-распродажа, якобы бесплатный </a:t>
            </a:r>
            <a:r>
              <a:rPr lang="ru-RU" dirty="0"/>
              <a:t>товар, схема «мама вышли денег»)</a:t>
            </a:r>
          </a:p>
          <a:p>
            <a:endParaRPr lang="ru-RU" b="1" dirty="0"/>
          </a:p>
          <a:p>
            <a:r>
              <a:rPr lang="ru-RU" b="1" dirty="0"/>
              <a:t>3. </a:t>
            </a:r>
            <a:r>
              <a:rPr lang="ru-RU" b="1" dirty="0" smtClean="0"/>
              <a:t>Киберпреступления:</a:t>
            </a:r>
            <a:endParaRPr lang="ru-RU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хищение имущества путем модификации компьютерной информации (</a:t>
            </a:r>
            <a:r>
              <a:rPr lang="ru-RU" dirty="0" err="1"/>
              <a:t>фишинг</a:t>
            </a:r>
            <a:r>
              <a:rPr lang="ru-RU" dirty="0"/>
              <a:t>, </a:t>
            </a:r>
            <a:r>
              <a:rPr lang="ru-RU" dirty="0" err="1"/>
              <a:t>вишинг</a:t>
            </a:r>
            <a:r>
              <a:rPr lang="ru-RU" dirty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использование подставных лиц (</a:t>
            </a:r>
            <a:r>
              <a:rPr lang="ru-RU" dirty="0" err="1"/>
              <a:t>дропов</a:t>
            </a:r>
            <a:r>
              <a:rPr lang="ru-RU" dirty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несанкционированный доступ к компьютерной информации, ее модификация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вымогательства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/>
              <a:t>сваттинг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1230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7774" y="350788"/>
            <a:ext cx="9286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1. Информационная угроза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38225" y="1266825"/>
            <a:ext cx="105441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каналы деструктивной и экстремистской направленности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                                     события и их оценка в информационной сфере (события в РБ и Украине)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интернет-реклама (наркотики, спиртное, алкоголь и т.д.)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                                     агрессивный контент (группы «вписки», группы смерти «синий кит», «АУЕ»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2290" name="Picture 2" descr="http://toar1.68edu.ru/wp-content/uploads/2021/07/9740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1" y="1369960"/>
            <a:ext cx="2101850" cy="15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48647"/>
            <a:ext cx="1913008" cy="126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466172"/>
            <a:ext cx="2187576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695612"/>
            <a:ext cx="2046358" cy="137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87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7774" y="350788"/>
            <a:ext cx="9286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2. Мошенничество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38225" y="1266825"/>
            <a:ext cx="1054417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  <a:p>
            <a:r>
              <a:rPr lang="ru-RU" sz="2200" dirty="0" smtClean="0"/>
              <a:t>                                      мошенники в социальных сетях </a:t>
            </a:r>
          </a:p>
          <a:p>
            <a:endParaRPr lang="ru-RU" sz="2200" dirty="0" smtClean="0"/>
          </a:p>
          <a:p>
            <a:pPr marL="285750" indent="-285750">
              <a:buFontTx/>
              <a:buChar char="-"/>
            </a:pPr>
            <a:endParaRPr lang="ru-RU" sz="2200" dirty="0" smtClean="0"/>
          </a:p>
          <a:p>
            <a:pPr marL="285750" indent="-285750">
              <a:buFontTx/>
              <a:buChar char="-"/>
            </a:pPr>
            <a:endParaRPr lang="ru-RU" sz="2200" dirty="0" smtClean="0"/>
          </a:p>
          <a:p>
            <a:r>
              <a:rPr lang="ru-RU" sz="2200" dirty="0" smtClean="0"/>
              <a:t>                                                 обман в онлайн-играх</a:t>
            </a:r>
          </a:p>
          <a:p>
            <a:pPr marL="285750" indent="-285750">
              <a:buFontTx/>
              <a:buChar char="-"/>
            </a:pPr>
            <a:endParaRPr lang="ru-RU" sz="2200" dirty="0" smtClean="0"/>
          </a:p>
          <a:p>
            <a:pPr marL="285750" indent="-285750">
              <a:buFontTx/>
              <a:buChar char="-"/>
            </a:pPr>
            <a:endParaRPr lang="ru-RU" sz="2200" dirty="0" smtClean="0"/>
          </a:p>
          <a:p>
            <a:pPr marL="285750" indent="-285750">
              <a:buFontTx/>
              <a:buChar char="-"/>
            </a:pPr>
            <a:endParaRPr lang="ru-RU" sz="2200" dirty="0" smtClean="0"/>
          </a:p>
          <a:p>
            <a:r>
              <a:rPr lang="ru-RU" sz="2200" dirty="0" smtClean="0"/>
              <a:t>                                                                   </a:t>
            </a:r>
          </a:p>
          <a:p>
            <a:endParaRPr lang="ru-RU" sz="2200" dirty="0"/>
          </a:p>
          <a:p>
            <a:r>
              <a:rPr lang="ru-RU" sz="2200" dirty="0" smtClean="0"/>
              <a:t>                                                                интернет-казино 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                                    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696200" y="1058674"/>
            <a:ext cx="3328986" cy="211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2448009"/>
            <a:ext cx="3259185" cy="215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4263069"/>
            <a:ext cx="3167401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526547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 cap="sq" cmpd="sng" algn="ctr">
          <a:solidFill>
            <a:srgbClr val="FF0000"/>
          </a:solidFill>
          <a:prstDash val="solid"/>
          <a:bevel/>
          <a:headEnd type="none" w="med" len="med"/>
          <a:tailEnd type="arrow" w="med" len="med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3696</TotalTime>
  <Words>492</Words>
  <Application>Microsoft Office PowerPoint</Application>
  <PresentationFormat>Произвольный</PresentationFormat>
  <Paragraphs>105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Уголки</vt:lpstr>
      <vt:lpstr>Chart</vt:lpstr>
      <vt:lpstr>«основные правила цифровой гигиены»  </vt:lpstr>
      <vt:lpstr>Наш «цифровой двойник» - кто это?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Telegram в Протестной  активности</dc:title>
  <dc:creator>Дмитрий Шоломицкий</dc:creator>
  <cp:lastModifiedBy>NAVI_2021</cp:lastModifiedBy>
  <cp:revision>118</cp:revision>
  <dcterms:created xsi:type="dcterms:W3CDTF">2021-02-17T10:32:39Z</dcterms:created>
  <dcterms:modified xsi:type="dcterms:W3CDTF">2022-03-18T13:26:33Z</dcterms:modified>
</cp:coreProperties>
</file>