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0" r:id="rId2"/>
    <p:sldId id="267" r:id="rId3"/>
    <p:sldId id="281" r:id="rId4"/>
    <p:sldId id="263" r:id="rId5"/>
    <p:sldId id="274" r:id="rId6"/>
    <p:sldId id="276" r:id="rId7"/>
    <p:sldId id="269" r:id="rId8"/>
    <p:sldId id="304" r:id="rId9"/>
    <p:sldId id="305" r:id="rId10"/>
    <p:sldId id="306" r:id="rId11"/>
    <p:sldId id="312" r:id="rId12"/>
    <p:sldId id="307" r:id="rId13"/>
    <p:sldId id="309" r:id="rId14"/>
    <p:sldId id="310" r:id="rId15"/>
    <p:sldId id="311" r:id="rId16"/>
    <p:sldId id="313" r:id="rId17"/>
    <p:sldId id="314" r:id="rId18"/>
    <p:sldId id="315" r:id="rId19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409"/>
    <a:srgbClr val="800000"/>
    <a:srgbClr val="000066"/>
    <a:srgbClr val="B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9" autoAdjust="0"/>
    <p:restoredTop sz="87426" autoAdjust="0"/>
  </p:normalViewPr>
  <p:slideViewPr>
    <p:cSldViewPr>
      <p:cViewPr>
        <p:scale>
          <a:sx n="93" d="100"/>
          <a:sy n="93" d="100"/>
        </p:scale>
        <p:origin x="31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989849612669306E-2"/>
          <c:y val="3.3090238650731928E-2"/>
          <c:w val="0.78427509176870358"/>
          <c:h val="0.878473159066981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УО(%)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800" b="1">
                    <a:latin typeface="+mn-lt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2016|2017</c:v>
                </c:pt>
                <c:pt idx="1">
                  <c:v>2017|2018</c:v>
                </c:pt>
                <c:pt idx="2">
                  <c:v>2018|2019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КЗ (%)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800" b="1">
                    <a:latin typeface="+mn-lt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2016|2017</c:v>
                </c:pt>
                <c:pt idx="1">
                  <c:v>2017|2018</c:v>
                </c:pt>
                <c:pt idx="2">
                  <c:v>2018|2019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75</c:v>
                </c:pt>
                <c:pt idx="1">
                  <c:v>80</c:v>
                </c:pt>
                <c:pt idx="2">
                  <c:v>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1923200"/>
        <c:axId val="91924736"/>
      </c:barChart>
      <c:catAx>
        <c:axId val="919232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latin typeface="+mn-lt"/>
              </a:defRPr>
            </a:pPr>
            <a:endParaRPr lang="ru-RU"/>
          </a:p>
        </c:txPr>
        <c:crossAx val="91924736"/>
        <c:crosses val="autoZero"/>
        <c:auto val="1"/>
        <c:lblAlgn val="ctr"/>
        <c:lblOffset val="100"/>
        <c:noMultiLvlLbl val="0"/>
      </c:catAx>
      <c:valAx>
        <c:axId val="919247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aseline="0">
                <a:latin typeface="Arial" pitchFamily="34" charset="0"/>
              </a:defRPr>
            </a:pPr>
            <a:endParaRPr lang="ru-RU"/>
          </a:p>
        </c:txPr>
        <c:crossAx val="919232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023849515778847"/>
          <c:y val="2.032230336980102E-2"/>
          <c:w val="0.1697615048422115"/>
          <c:h val="0.34842322046521579"/>
        </c:manualLayout>
      </c:layout>
      <c:overlay val="0"/>
      <c:txPr>
        <a:bodyPr/>
        <a:lstStyle/>
        <a:p>
          <a:pPr>
            <a:defRPr>
              <a:latin typeface="+mn-lt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054FA77F-1EEF-47C1-AB85-2203CFCF813B}" type="datetimeFigureOut">
              <a:rPr lang="ru-RU"/>
              <a:pPr>
                <a:defRPr/>
              </a:pPr>
              <a:t>10.05.2019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8E9E0640-D359-497F-93A8-C7241F6DA7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95459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B48D3E-5091-4453-A1F8-31DE8CE674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390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75424-9E65-44E4-ABF3-843F06FACB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3211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948D8-3834-46B8-BAD7-645C972DF5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133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942CEB-037D-48F9-82A0-0DCEDEFB3F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656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CD31F-08DE-4A38-9DEC-7FE526A32F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067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93F08-3124-41F4-B7BB-AFD67ABB49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12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3B1D8-7F1A-4496-8EB9-1ED1C0D046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696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3939E5-CC21-430B-A807-BDCB36F5D2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878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BB2F9-F914-44CB-8272-1CF2770C4D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179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ECA48-9AC0-4E2A-85CD-DA56E4FF32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599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64C790-772E-4C33-BBE0-7A39DFBEEE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152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5384954-C273-4734-A8F0-063798AEA6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544" y="764704"/>
            <a:ext cx="8352928" cy="1656184"/>
          </a:xfrm>
        </p:spPr>
        <p:txBody>
          <a:bodyPr/>
          <a:lstStyle/>
          <a:p>
            <a:pPr eaLnBrk="1" hangingPunct="1"/>
            <a:r>
              <a:rPr lang="ru-RU" sz="180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</a:rPr>
              <a:t>Государственное учреждение образования</a:t>
            </a:r>
            <a:br>
              <a:rPr lang="ru-RU" sz="180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</a:rPr>
            </a:br>
            <a:r>
              <a:rPr lang="ru-RU" sz="180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</a:rPr>
              <a:t> «Средняя школа №3 имени В.М. Усова г. Гродно» </a:t>
            </a:r>
            <a:r>
              <a:rPr lang="ru-RU" sz="200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</a:rPr>
              <a:t/>
            </a:r>
            <a:br>
              <a:rPr lang="ru-RU" sz="200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</a:rPr>
            </a:br>
            <a:r>
              <a:rPr lang="ru-RU" sz="200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</a:rPr>
              <a:t/>
            </a:r>
            <a:br>
              <a:rPr lang="ru-RU" sz="200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</a:rPr>
            </a:br>
            <a:r>
              <a:rPr lang="ru-RU" sz="32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B050"/>
                </a:solidFill>
              </a:rPr>
              <a:t>МАСТЕР-КЛАСС</a:t>
            </a:r>
            <a:r>
              <a:rPr lang="ru-RU" sz="200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</a:rPr>
              <a:t/>
            </a:r>
            <a:br>
              <a:rPr lang="ru-RU" sz="200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</a:rPr>
            </a:br>
            <a:endParaRPr lang="ru-RU" sz="2000" dirty="0" smtClean="0">
              <a:ln w="6600">
                <a:solidFill>
                  <a:schemeClr val="accent2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35375" y="2924175"/>
            <a:ext cx="4897438" cy="2797175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endParaRPr lang="ru-RU" sz="2800" b="1" i="1" smtClean="0">
              <a:solidFill>
                <a:srgbClr val="B00000"/>
              </a:solidFill>
            </a:endParaRPr>
          </a:p>
          <a:p>
            <a:pPr algn="l" eaLnBrk="1" hangingPunct="1">
              <a:lnSpc>
                <a:spcPct val="80000"/>
              </a:lnSpc>
            </a:pPr>
            <a:endParaRPr lang="ru-RU" sz="2800" b="1" i="1" smtClean="0">
              <a:solidFill>
                <a:srgbClr val="B00000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28045" y="2348880"/>
            <a:ext cx="8171568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defRPr/>
            </a:pPr>
            <a:endParaRPr lang="ru-RU" b="1" i="1" dirty="0" smtClean="0">
              <a:solidFill>
                <a:srgbClr val="B00000"/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b="1" dirty="0" smtClean="0">
                <a:solidFill>
                  <a:srgbClr val="B00000"/>
                </a:solidFill>
                <a:latin typeface="+mj-lt"/>
              </a:rPr>
              <a:t> </a:t>
            </a:r>
            <a:r>
              <a:rPr lang="ru-RU" sz="3600" b="1" dirty="0" smtClean="0">
                <a:solidFill>
                  <a:srgbClr val="B00000"/>
                </a:solidFill>
                <a:latin typeface="+mj-lt"/>
              </a:rPr>
              <a:t>«Формирование ключевых компетенций на уроках математики в начальной школе»</a:t>
            </a:r>
            <a:br>
              <a:rPr lang="ru-RU" sz="3600" b="1" dirty="0" smtClean="0">
                <a:solidFill>
                  <a:srgbClr val="B00000"/>
                </a:solidFill>
                <a:latin typeface="+mj-lt"/>
              </a:rPr>
            </a:br>
            <a:endParaRPr lang="ru-RU" sz="1400" b="1" dirty="0">
              <a:solidFill>
                <a:srgbClr val="B00000"/>
              </a:solidFill>
              <a:latin typeface="+mj-lt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4400" b="1" i="1" dirty="0" smtClean="0">
                <a:solidFill>
                  <a:srgbClr val="B00000"/>
                </a:solidFill>
                <a:latin typeface="Century Gothic" panose="020B0502020202020204" pitchFamily="34" charset="0"/>
              </a:rPr>
              <a:t> </a:t>
            </a:r>
            <a:r>
              <a:rPr lang="ru-RU" sz="2400" b="1" dirty="0" smtClean="0">
                <a:latin typeface="Century Gothic" panose="020B0502020202020204" pitchFamily="34" charset="0"/>
              </a:rPr>
              <a:t>       </a:t>
            </a:r>
            <a:endParaRPr lang="ru-RU" sz="2400" b="1" dirty="0" smtClean="0">
              <a:latin typeface="Century Gothic" panose="020B0502020202020204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b="1" dirty="0" smtClean="0">
                <a:latin typeface="Century Gothic" panose="020B0502020202020204" pitchFamily="34" charset="0"/>
              </a:rPr>
              <a:t>   </a:t>
            </a:r>
            <a:r>
              <a:rPr lang="ru-RU" sz="2400" b="1" dirty="0" smtClean="0">
                <a:latin typeface="Century Gothic" panose="020B0502020202020204" pitchFamily="34" charset="0"/>
              </a:rPr>
              <a:t>         </a:t>
            </a:r>
            <a:r>
              <a:rPr lang="ru-RU" sz="24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Учитель: </a:t>
            </a:r>
            <a:r>
              <a:rPr lang="ru-RU" sz="2400" b="1" dirty="0" err="1" smtClean="0">
                <a:latin typeface="Century Gothic" panose="020B0502020202020204" pitchFamily="34" charset="0"/>
              </a:rPr>
              <a:t>Мазолевич</a:t>
            </a:r>
            <a:r>
              <a:rPr lang="ru-RU" sz="2400" b="1" dirty="0" smtClean="0">
                <a:latin typeface="Century Gothic" panose="020B0502020202020204" pitchFamily="34" charset="0"/>
              </a:rPr>
              <a:t> </a:t>
            </a:r>
            <a:r>
              <a:rPr lang="ru-RU" sz="2400" b="1" dirty="0" err="1" smtClean="0">
                <a:latin typeface="Century Gothic" panose="020B0502020202020204" pitchFamily="34" charset="0"/>
              </a:rPr>
              <a:t>Томара</a:t>
            </a:r>
            <a:r>
              <a:rPr lang="ru-RU" sz="2400" b="1" dirty="0" smtClean="0">
                <a:latin typeface="Century Gothic" panose="020B0502020202020204" pitchFamily="34" charset="0"/>
              </a:rPr>
              <a:t> Александровна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b="1" dirty="0">
                <a:latin typeface="Century Gothic" panose="020B0502020202020204" pitchFamily="34" charset="0"/>
              </a:rPr>
              <a:t> </a:t>
            </a:r>
            <a:r>
              <a:rPr lang="ru-RU" sz="2400" b="1" dirty="0" smtClean="0">
                <a:latin typeface="Century Gothic" panose="020B0502020202020204" pitchFamily="34" charset="0"/>
              </a:rPr>
              <a:t>                           </a:t>
            </a:r>
            <a:r>
              <a:rPr lang="ru-RU" sz="2400" b="1" dirty="0" smtClean="0">
                <a:latin typeface="Century Gothic" panose="020B0502020202020204" pitchFamily="34" charset="0"/>
              </a:rPr>
              <a:t>(высшей квалификационной категории)</a:t>
            </a:r>
            <a:endParaRPr lang="ru-RU" sz="4400" b="1" i="1" dirty="0" smtClean="0">
              <a:solidFill>
                <a:srgbClr val="B00000"/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sz="2800" b="1" i="1" dirty="0" smtClean="0">
              <a:solidFill>
                <a:srgbClr val="B00000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76250"/>
            <a:ext cx="8820472" cy="2160662"/>
          </a:xfrm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endParaRPr lang="ru-RU" sz="2000" dirty="0"/>
          </a:p>
          <a:p>
            <a:pPr algn="just">
              <a:lnSpc>
                <a:spcPct val="90000"/>
              </a:lnSpc>
              <a:buFontTx/>
              <a:buNone/>
            </a:pPr>
            <a:endParaRPr lang="ru-RU" sz="2000" dirty="0" smtClean="0"/>
          </a:p>
          <a:p>
            <a:pPr algn="just">
              <a:lnSpc>
                <a:spcPct val="90000"/>
              </a:lnSpc>
              <a:buFontTx/>
              <a:buNone/>
            </a:pPr>
            <a:endParaRPr lang="ru-RU" sz="20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192336" y="332656"/>
            <a:ext cx="864096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Формирование общекультурной компетенции: </a:t>
            </a:r>
            <a:r>
              <a:rPr lang="ru-RU" dirty="0"/>
              <a:t>для формирования грамотной, логически верной речи используются устные математические диктанты, включающие задания на грамотное произношение и употребление имен числительных, математических терминов; предлагать ученикам </a:t>
            </a:r>
            <a:r>
              <a:rPr lang="ru-RU" dirty="0" smtClean="0"/>
              <a:t> </a:t>
            </a:r>
            <a:r>
              <a:rPr lang="ru-RU" dirty="0"/>
              <a:t>задачи, в условии которых могут быть умышленно пропущены единицы </a:t>
            </a:r>
            <a:r>
              <a:rPr lang="ru-RU" dirty="0" smtClean="0"/>
              <a:t>измерения; использовать </a:t>
            </a:r>
            <a:r>
              <a:rPr lang="ru-RU" dirty="0"/>
              <a:t>задачи со скрытой информативной частью, задания с информационно – познавательной направленностью, исторический материал при подготовке к урокам. Анализ составленных задач происходит на уроке учениками с использованием слов: по сравнению с..., в отличие от..., предположим, вероятно, по-моему..., это имеет отношение к..., я делаю вывод..., я не согласен с.... </a:t>
            </a:r>
            <a:r>
              <a:rPr lang="ru-RU" dirty="0" smtClean="0"/>
              <a:t>Задачи</a:t>
            </a:r>
            <a:r>
              <a:rPr lang="ru-RU" dirty="0"/>
              <a:t>, встречающиеся в определенной профессиональной среде. Некоторые из задач подобного рода требуют не только знания математики и арифметики, но и практической смекалки, умения ориентироваться в конкретной обстановке.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63688" y="4052119"/>
            <a:ext cx="6840760" cy="92333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 w="50800" cap="sq" cmpd="thickThin">
            <a:solidFill>
              <a:srgbClr val="00B050"/>
            </a:solidFill>
            <a:prstDash val="solid"/>
            <a:miter lim="800000"/>
          </a:ln>
        </p:spPr>
        <p:txBody>
          <a:bodyPr wrap="square" rtlCol="0">
            <a:spAutoFit/>
          </a:bodyPr>
          <a:lstStyle/>
          <a:p>
            <a:r>
              <a:rPr lang="ru-RU" dirty="0"/>
              <a:t>З</a:t>
            </a:r>
            <a:r>
              <a:rPr lang="ru-RU" dirty="0" smtClean="0"/>
              <a:t>адача </a:t>
            </a:r>
            <a:r>
              <a:rPr lang="ru-RU" dirty="0"/>
              <a:t>со скрытой информативной </a:t>
            </a:r>
            <a:r>
              <a:rPr lang="ru-RU" dirty="0" smtClean="0"/>
              <a:t>частью:</a:t>
            </a:r>
            <a:endParaRPr lang="ru-RU" dirty="0"/>
          </a:p>
          <a:p>
            <a:r>
              <a:rPr lang="ru-RU" dirty="0" smtClean="0"/>
              <a:t>Известно</a:t>
            </a:r>
            <a:r>
              <a:rPr lang="ru-RU" dirty="0"/>
              <a:t>, что ученик 2-го класса должен спать 10 часов в сутки. Сколько в этом случае часов он будет бодрствовать?». </a:t>
            </a:r>
            <a:endParaRPr lang="ru-RU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2699792" y="5031125"/>
            <a:ext cx="59046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i="1" dirty="0">
                <a:solidFill>
                  <a:srgbClr val="000000"/>
                </a:solidFill>
              </a:rPr>
              <a:t>Таким образом, работая над данной задачей, ребёнок невольно усваивает общепринятые гигиенические нормы. </a:t>
            </a:r>
            <a:r>
              <a:rPr lang="ru-RU" i="1" dirty="0" smtClean="0">
                <a:solidFill>
                  <a:srgbClr val="000000"/>
                </a:solidFill>
              </a:rPr>
              <a:t>При </a:t>
            </a:r>
            <a:r>
              <a:rPr lang="ru-RU" i="1" dirty="0">
                <a:solidFill>
                  <a:srgbClr val="000000"/>
                </a:solidFill>
              </a:rPr>
              <a:t>подведении итогов урока акцентировать внимание учеников не только на математических составляющих урока, но и на общекультурных.</a:t>
            </a:r>
          </a:p>
        </p:txBody>
      </p:sp>
    </p:spTree>
    <p:extLst>
      <p:ext uri="{BB962C8B-B14F-4D97-AF65-F5344CB8AC3E}">
        <p14:creationId xmlns:p14="http://schemas.microsoft.com/office/powerpoint/2010/main" val="201224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76250"/>
            <a:ext cx="8820472" cy="2160662"/>
          </a:xfrm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ru-RU" sz="2400" b="1" dirty="0" smtClean="0"/>
              <a:t>       Формирование </a:t>
            </a:r>
            <a:r>
              <a:rPr lang="ru-RU" sz="2400" b="1" dirty="0"/>
              <a:t>учебно-познавательной компетенции: </a:t>
            </a:r>
            <a:endParaRPr lang="ru-RU" sz="2400" b="1" dirty="0" smtClean="0"/>
          </a:p>
          <a:p>
            <a:pPr algn="just">
              <a:lnSpc>
                <a:spcPct val="90000"/>
              </a:lnSpc>
              <a:buFontTx/>
              <a:buNone/>
            </a:pPr>
            <a:r>
              <a:rPr lang="ru-RU" sz="2000" dirty="0" smtClean="0"/>
              <a:t>     Особенно </a:t>
            </a:r>
            <a:r>
              <a:rPr lang="ru-RU" sz="2000" dirty="0"/>
              <a:t>эффективно данный вид компетентности развивается при решении нестандартных, занимательных, исторических задач, а так же при проблемном способе изложения новой темы, проведения мини-исследований на основе изучения материала. </a:t>
            </a:r>
            <a:r>
              <a:rPr lang="ru-RU" sz="2000" dirty="0" smtClean="0"/>
              <a:t>Ученик</a:t>
            </a:r>
            <a:r>
              <a:rPr lang="ru-RU" sz="2000" dirty="0"/>
              <a:t>, анализируя, сравнивая, синтезируя, обобщая, конкретизируя фактический материал, сам получает из него новую информацию. При ознакомлении учащихся с новыми математическими понятиями, при определении новых понятий знания не сообщаются в готовом виде. Учитель побуждает учащихся к сравнению, сопоставлению и противопоставлению фактов, в результате чего и возникает поисковая ситуация</a:t>
            </a:r>
            <a:r>
              <a:rPr lang="ru-RU" sz="2000" dirty="0" smtClean="0"/>
              <a:t>.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ru-RU" sz="2000" dirty="0"/>
              <a:t>     </a:t>
            </a:r>
            <a:r>
              <a:rPr lang="ru-RU" sz="2000" dirty="0" smtClean="0"/>
              <a:t>  Одним </a:t>
            </a:r>
            <a:r>
              <a:rPr lang="ru-RU" sz="2000" dirty="0"/>
              <a:t>из способов реализации данной компетенции является проведение проверочных работ в форме теста. Целесообразность данной работы с точки зрения </a:t>
            </a:r>
            <a:r>
              <a:rPr lang="ru-RU" sz="2000" dirty="0" err="1"/>
              <a:t>компетентностного</a:t>
            </a:r>
            <a:r>
              <a:rPr lang="ru-RU" sz="2000" dirty="0"/>
              <a:t> подхода заключается в том, что в ходе работы ученики приобретают </a:t>
            </a:r>
            <a:r>
              <a:rPr lang="ru-RU" sz="2000" dirty="0" err="1"/>
              <a:t>общеучебные</a:t>
            </a:r>
            <a:r>
              <a:rPr lang="ru-RU" sz="2000" dirty="0"/>
              <a:t> умения и навыки. Причем именно умение решать тесты для детей будет очень полезным в будущем, т.к. им предстоит сдавать единый государственный экзамен в форме теста.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dirty="0" smtClean="0"/>
              <a:t>                                 </a:t>
            </a:r>
            <a:endParaRPr lang="ru-RU" sz="1600" dirty="0">
              <a:latin typeface="Calibri"/>
              <a:ea typeface="Calibri"/>
            </a:endParaRPr>
          </a:p>
          <a:p>
            <a:pPr algn="just">
              <a:lnSpc>
                <a:spcPct val="90000"/>
              </a:lnSpc>
              <a:buFontTx/>
              <a:buNone/>
            </a:pPr>
            <a:endParaRPr lang="ru-RU" sz="2000" dirty="0" smtClean="0"/>
          </a:p>
          <a:p>
            <a:pPr algn="just">
              <a:lnSpc>
                <a:spcPct val="90000"/>
              </a:lnSpc>
              <a:buFontTx/>
              <a:buNone/>
            </a:pPr>
            <a:endParaRPr lang="ru-RU" sz="20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179512" y="2498705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555776" y="5373215"/>
            <a:ext cx="5976664" cy="646331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 w="50800" cmpd="thickThin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ru-RU" b="1" dirty="0" smtClean="0"/>
              <a:t>Обведи </a:t>
            </a:r>
            <a:r>
              <a:rPr lang="ru-RU" b="1" dirty="0"/>
              <a:t>правильный ответ. Какой знак пропущен: </a:t>
            </a:r>
            <a:endParaRPr lang="ru-RU" b="1" dirty="0" smtClean="0"/>
          </a:p>
          <a:p>
            <a:r>
              <a:rPr lang="ru-RU" dirty="0" smtClean="0"/>
              <a:t>5 </a:t>
            </a:r>
            <a:r>
              <a:rPr lang="ru-RU" dirty="0" err="1"/>
              <a:t>дм</a:t>
            </a:r>
            <a:r>
              <a:rPr lang="ru-RU" dirty="0"/>
              <a:t> 3 см ... 51 см. Варианты ответа: &gt;, &lt;, =». </a:t>
            </a:r>
            <a:endParaRPr lang="ru-RU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131840" y="6084004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/>
              <a:t>Ученики, не обращая внимание на условие теста, вписывают правильный ответ в текст задания.</a:t>
            </a:r>
          </a:p>
        </p:txBody>
      </p:sp>
    </p:spTree>
    <p:extLst>
      <p:ext uri="{BB962C8B-B14F-4D97-AF65-F5344CB8AC3E}">
        <p14:creationId xmlns:p14="http://schemas.microsoft.com/office/powerpoint/2010/main" val="242387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476250"/>
            <a:ext cx="8712968" cy="2160662"/>
          </a:xfrm>
        </p:spPr>
        <p:txBody>
          <a:bodyPr/>
          <a:lstStyle/>
          <a:p>
            <a:pPr marL="0" indent="0">
              <a:buNone/>
            </a:pPr>
            <a:r>
              <a:rPr lang="ru-RU" sz="2000" b="1" dirty="0" smtClean="0"/>
              <a:t>   Формирование </a:t>
            </a:r>
            <a:r>
              <a:rPr lang="ru-RU" sz="2000" b="1" dirty="0"/>
              <a:t>информационной </a:t>
            </a:r>
            <a:r>
              <a:rPr lang="ru-RU" sz="2000" b="1" dirty="0" err="1"/>
              <a:t>компетенции</a:t>
            </a:r>
            <a:r>
              <a:rPr lang="ru-RU" sz="2000" dirty="0" err="1"/>
              <a:t>:при</a:t>
            </a:r>
            <a:r>
              <a:rPr lang="ru-RU" sz="2000" dirty="0"/>
              <a:t> изучении новых терминов учащиеся, пользуясь толковым словарем, дают различные определения математического понятия, например: в математике модуль - это..., в строительстве модуль - это..., в космонавтике модуль - это... и т.д. Подготовка собственных презентаций, с использованием материала из разных источников, включая </a:t>
            </a:r>
            <a:r>
              <a:rPr lang="ru-RU" sz="2000" dirty="0" err="1"/>
              <a:t>Internet</a:t>
            </a:r>
            <a:r>
              <a:rPr lang="ru-RU" sz="2000" dirty="0"/>
              <a:t>.</a:t>
            </a:r>
          </a:p>
          <a:p>
            <a:pPr marL="0" indent="0">
              <a:buNone/>
            </a:pPr>
            <a:r>
              <a:rPr lang="ru-RU" sz="2000" dirty="0" smtClean="0"/>
              <a:t>      Задачи </a:t>
            </a:r>
            <a:r>
              <a:rPr lang="ru-RU" sz="2000" dirty="0"/>
              <a:t>из других источников, в которых данные представлены в виде таблиц, диаграмм, графиков, звуков, видеоисточников и т.д. Использование задач прикладного характера, составлять самим всевозможные тестовые конструкции.</a:t>
            </a:r>
          </a:p>
          <a:p>
            <a:pPr marL="0" indent="0">
              <a:buNone/>
            </a:pPr>
            <a:r>
              <a:rPr lang="ru-RU" sz="2000" dirty="0" smtClean="0"/>
              <a:t>     Вследствие </a:t>
            </a:r>
            <a:r>
              <a:rPr lang="ru-RU" sz="2000" dirty="0"/>
              <a:t>чего у учащихся не только формируется информационная                 компетенция, но и накапливаться жизненный опыт. Благодаря таким задачам, школьники видят, что математика находит применение в любой области деятельности.</a:t>
            </a:r>
          </a:p>
          <a:p>
            <a:endParaRPr lang="ru-RU" sz="2000" dirty="0"/>
          </a:p>
          <a:p>
            <a:pPr algn="just">
              <a:lnSpc>
                <a:spcPct val="90000"/>
              </a:lnSpc>
              <a:buFontTx/>
              <a:buNone/>
            </a:pPr>
            <a:endParaRPr lang="ru-RU" sz="20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2987824" y="4699386"/>
            <a:ext cx="5688632" cy="92333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 w="50800" cmpd="thickThin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ru-RU" dirty="0"/>
              <a:t>С помощью </a:t>
            </a:r>
            <a:r>
              <a:rPr lang="ru-RU" dirty="0" smtClean="0"/>
              <a:t>Интернета (газеты)  </a:t>
            </a:r>
            <a:r>
              <a:rPr lang="ru-RU" dirty="0"/>
              <a:t>найдите и распечатайте любую информацию о древнегреческом учёном Пифагоре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11760" y="5577770"/>
            <a:ext cx="62646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Главной </a:t>
            </a:r>
            <a:r>
              <a:rPr lang="ru-RU" i="1" dirty="0" err="1"/>
              <a:t>компетентностной</a:t>
            </a:r>
            <a:r>
              <a:rPr lang="ru-RU" i="1" dirty="0"/>
              <a:t> задачей урока будет не изучение личности Пифагора, а становление (или совершенствование) умений работы с информационными ресурсами.</a:t>
            </a:r>
          </a:p>
        </p:txBody>
      </p:sp>
    </p:spTree>
    <p:extLst>
      <p:ext uri="{BB962C8B-B14F-4D97-AF65-F5344CB8AC3E}">
        <p14:creationId xmlns:p14="http://schemas.microsoft.com/office/powerpoint/2010/main" val="261719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476250"/>
            <a:ext cx="8568952" cy="4680942"/>
          </a:xfrm>
        </p:spPr>
        <p:txBody>
          <a:bodyPr/>
          <a:lstStyle/>
          <a:p>
            <a:pPr marL="0" indent="0">
              <a:buNone/>
            </a:pPr>
            <a:r>
              <a:rPr lang="ru-RU" sz="2000" b="1" dirty="0" smtClean="0"/>
              <a:t>    Формирование </a:t>
            </a:r>
            <a:r>
              <a:rPr lang="ru-RU" sz="2000" b="1" dirty="0"/>
              <a:t>коммуникативной компетенции</a:t>
            </a:r>
            <a:r>
              <a:rPr lang="ru-RU" sz="2000" dirty="0"/>
              <a:t>: решение задач, примеров с комментированием, устное решение заданий, с подробным </a:t>
            </a:r>
            <a:r>
              <a:rPr lang="ru-RU" sz="2000" dirty="0" smtClean="0"/>
              <a:t>объяснением; устное </a:t>
            </a:r>
            <a:r>
              <a:rPr lang="ru-RU" sz="2000" dirty="0"/>
              <a:t>рецензирование ответов домашнего задания </a:t>
            </a:r>
            <a:r>
              <a:rPr lang="ru-RU" sz="2000" dirty="0" smtClean="0"/>
              <a:t>учениками; использование </a:t>
            </a:r>
            <a:r>
              <a:rPr lang="ru-RU" sz="2000" dirty="0"/>
              <a:t>на уроках математических софизмов;</a:t>
            </a:r>
          </a:p>
          <a:p>
            <a:pPr marL="0" indent="0">
              <a:buNone/>
            </a:pPr>
            <a:r>
              <a:rPr lang="ru-RU" sz="2000" dirty="0" smtClean="0"/>
              <a:t>использование </a:t>
            </a:r>
            <a:r>
              <a:rPr lang="ru-RU" sz="2000" dirty="0"/>
              <a:t>тестовых конструкций свободного изложения ответа и устных тестовых </a:t>
            </a:r>
            <a:r>
              <a:rPr lang="ru-RU" sz="2000" dirty="0" smtClean="0"/>
              <a:t>конструкций; использование </a:t>
            </a:r>
            <a:r>
              <a:rPr lang="ru-RU" sz="2000" dirty="0"/>
              <a:t>работы в группах, </a:t>
            </a:r>
            <a:r>
              <a:rPr lang="ru-RU" sz="2000" dirty="0" smtClean="0"/>
              <a:t>выслушать </a:t>
            </a:r>
            <a:r>
              <a:rPr lang="ru-RU" sz="2000" dirty="0"/>
              <a:t>ответ, правильное определение обсудить в </a:t>
            </a:r>
            <a:r>
              <a:rPr lang="ru-RU" sz="2000" dirty="0" smtClean="0"/>
              <a:t>группе; сдача </a:t>
            </a:r>
            <a:r>
              <a:rPr lang="ru-RU" sz="2000" dirty="0"/>
              <a:t>различных устных зачетов.</a:t>
            </a:r>
          </a:p>
          <a:p>
            <a:pPr marL="0" indent="0">
              <a:buNone/>
            </a:pPr>
            <a:endParaRPr lang="ru-RU" sz="2000" dirty="0"/>
          </a:p>
          <a:p>
            <a:endParaRPr lang="ru-RU" sz="2000" dirty="0"/>
          </a:p>
          <a:p>
            <a:endParaRPr lang="ru-RU" sz="2000" dirty="0"/>
          </a:p>
          <a:p>
            <a:pPr algn="just">
              <a:lnSpc>
                <a:spcPct val="90000"/>
              </a:lnSpc>
              <a:buFontTx/>
              <a:buNone/>
            </a:pPr>
            <a:endParaRPr lang="ru-RU" sz="20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1547664" y="4005064"/>
            <a:ext cx="71287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Её </a:t>
            </a:r>
            <a:r>
              <a:rPr lang="ru-RU" dirty="0"/>
              <a:t>реализация подразумевает использование различных коллективных (коммуникативных) приёмов работы (таких, как дискуссия, групповая работа, парная работа и др.). </a:t>
            </a:r>
            <a:endParaRPr lang="ru-RU" dirty="0" smtClean="0"/>
          </a:p>
          <a:p>
            <a:endParaRPr lang="ru-RU" dirty="0"/>
          </a:p>
          <a:p>
            <a:r>
              <a:rPr lang="ru-RU" i="1" dirty="0" smtClean="0"/>
              <a:t>   Главным </a:t>
            </a:r>
            <a:r>
              <a:rPr lang="ru-RU" i="1" dirty="0"/>
              <a:t>при реализации данной компетенции является соблюдение </a:t>
            </a:r>
            <a:r>
              <a:rPr lang="ru-RU" i="1" dirty="0" smtClean="0"/>
              <a:t>    принципа </a:t>
            </a:r>
            <a:r>
              <a:rPr lang="ru-RU" i="1" dirty="0"/>
              <a:t>полезности проводимой работы.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07704" y="3284984"/>
            <a:ext cx="5328592" cy="369332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 w="50800" cmpd="thickThin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 Рассказать </a:t>
            </a:r>
            <a:r>
              <a:rPr lang="ru-RU" dirty="0"/>
              <a:t>соседу по парте правило, </a:t>
            </a:r>
            <a:r>
              <a:rPr lang="ru-RU" dirty="0" smtClean="0"/>
              <a:t>определение.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191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476250"/>
            <a:ext cx="8568952" cy="2160662"/>
          </a:xfrm>
        </p:spPr>
        <p:txBody>
          <a:bodyPr/>
          <a:lstStyle/>
          <a:p>
            <a:pPr marL="0" indent="0">
              <a:buNone/>
            </a:pPr>
            <a:r>
              <a:rPr lang="ru-RU" sz="2000" b="1" dirty="0" smtClean="0"/>
              <a:t>Формирование </a:t>
            </a:r>
            <a:r>
              <a:rPr lang="ru-RU" sz="2000" b="1" dirty="0"/>
              <a:t>социально-трудовой компетенции:  </a:t>
            </a:r>
            <a:r>
              <a:rPr lang="ru-RU" sz="2000" dirty="0"/>
              <a:t>контрольные работы различного рода, например с использованием электронных тестовых </a:t>
            </a:r>
            <a:r>
              <a:rPr lang="ru-RU" sz="2000" dirty="0" smtClean="0"/>
              <a:t>конструкций; тесты </a:t>
            </a:r>
            <a:r>
              <a:rPr lang="ru-RU" sz="2000" dirty="0"/>
              <a:t>по усовершенствованию устного счета (устные тестовые конструкции</a:t>
            </a:r>
            <a:r>
              <a:rPr lang="ru-RU" sz="2000" dirty="0" smtClean="0"/>
              <a:t>); задания </a:t>
            </a:r>
            <a:r>
              <a:rPr lang="ru-RU" sz="2000" dirty="0"/>
              <a:t>социально-трудового </a:t>
            </a:r>
            <a:r>
              <a:rPr lang="ru-RU" sz="2000" dirty="0" smtClean="0"/>
              <a:t>характера; проведение </a:t>
            </a:r>
            <a:r>
              <a:rPr lang="ru-RU" sz="2000" dirty="0"/>
              <a:t>различных </a:t>
            </a:r>
            <a:r>
              <a:rPr lang="ru-RU" sz="2000" dirty="0" smtClean="0"/>
              <a:t>исследований; составление </a:t>
            </a:r>
            <a:r>
              <a:rPr lang="ru-RU" sz="2000" dirty="0"/>
              <a:t>тестов самими </a:t>
            </a:r>
            <a:r>
              <a:rPr lang="ru-RU" sz="2000" dirty="0" smtClean="0"/>
              <a:t>учащимися.</a:t>
            </a:r>
            <a:endParaRPr lang="ru-RU" sz="2000" dirty="0"/>
          </a:p>
          <a:p>
            <a:pPr marL="0" indent="0">
              <a:buNone/>
            </a:pPr>
            <a:endParaRPr lang="ru-RU" sz="2000" b="1" dirty="0"/>
          </a:p>
          <a:p>
            <a:endParaRPr lang="ru-RU" sz="2000" dirty="0"/>
          </a:p>
          <a:p>
            <a:pPr algn="just">
              <a:lnSpc>
                <a:spcPct val="90000"/>
              </a:lnSpc>
              <a:buFontTx/>
              <a:buNone/>
            </a:pPr>
            <a:endParaRPr lang="ru-RU" sz="20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827584" y="2636912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015930" y="3573016"/>
            <a:ext cx="6552728" cy="1631216"/>
          </a:xfrm>
          <a:prstGeom prst="rect">
            <a:avLst/>
          </a:prstGeom>
          <a:pattFill prst="pct5">
            <a:fgClr>
              <a:srgbClr val="FFFF00"/>
            </a:fgClr>
            <a:bgClr>
              <a:schemeClr val="bg1"/>
            </a:bgClr>
          </a:pattFill>
          <a:ln w="53975" cmpd="thickThin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     Если </a:t>
            </a:r>
            <a:r>
              <a:rPr lang="ru-RU" sz="2000" dirty="0"/>
              <a:t>постоянно проводить работу по усовершенствованию устного счета у детей, то у них не возникнут проблемы такого плана, как вычислить сумму покупок в магазине до того </a:t>
            </a:r>
            <a:r>
              <a:rPr lang="ru-RU" sz="2000" dirty="0" smtClean="0"/>
              <a:t>момента, как </a:t>
            </a:r>
            <a:r>
              <a:rPr lang="ru-RU" sz="2000" dirty="0"/>
              <a:t>подойти к кассе, что относится к социально-трудовой сфере.</a:t>
            </a:r>
          </a:p>
        </p:txBody>
      </p:sp>
    </p:spTree>
    <p:extLst>
      <p:ext uri="{BB962C8B-B14F-4D97-AF65-F5344CB8AC3E}">
        <p14:creationId xmlns:p14="http://schemas.microsoft.com/office/powerpoint/2010/main" val="7853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476250"/>
            <a:ext cx="8568952" cy="4680942"/>
          </a:xfrm>
        </p:spPr>
        <p:txBody>
          <a:bodyPr/>
          <a:lstStyle/>
          <a:p>
            <a:pPr marL="0" indent="0">
              <a:buNone/>
            </a:pPr>
            <a:r>
              <a:rPr lang="ru-RU" sz="2000" b="1" dirty="0" smtClean="0"/>
              <a:t>Формирование компетенции </a:t>
            </a:r>
            <a:r>
              <a:rPr lang="ru-RU" sz="2000" b="1" dirty="0"/>
              <a:t>личного самосовершенствования: </a:t>
            </a:r>
            <a:r>
              <a:rPr lang="ru-RU" sz="2000" dirty="0"/>
              <a:t>решение задач с «лишними данными», задачи на развитие навыков самоконтроля, </a:t>
            </a:r>
            <a:r>
              <a:rPr lang="ru-RU" sz="2000" dirty="0" smtClean="0"/>
              <a:t>проверка </a:t>
            </a:r>
            <a:r>
              <a:rPr lang="ru-RU" sz="2000" dirty="0"/>
              <a:t>решения математических упражнений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r>
              <a:rPr lang="ru-RU" sz="2000" dirty="0"/>
              <a:t>При проведении урока учитель стремится к тому, чтобы ученик четко для себя представлял, что и как он изучает сегодня, на следующем занятии и каким образом он сможет использовать полученные знания в последующей жизни.</a:t>
            </a:r>
          </a:p>
          <a:p>
            <a:pPr marL="0" indent="0">
              <a:buNone/>
            </a:pPr>
            <a:endParaRPr lang="ru-RU" sz="2000" b="1" dirty="0"/>
          </a:p>
          <a:p>
            <a:pPr marL="0" indent="0">
              <a:buNone/>
            </a:pPr>
            <a:endParaRPr lang="ru-RU" sz="2000" b="1" dirty="0"/>
          </a:p>
          <a:p>
            <a:endParaRPr lang="ru-RU" sz="2000" dirty="0"/>
          </a:p>
          <a:p>
            <a:pPr algn="just">
              <a:lnSpc>
                <a:spcPct val="90000"/>
              </a:lnSpc>
              <a:buFontTx/>
              <a:buNone/>
            </a:pPr>
            <a:endParaRPr lang="ru-RU" sz="20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1763688" y="2509669"/>
            <a:ext cx="6912768" cy="1631216"/>
          </a:xfrm>
          <a:prstGeom prst="rect">
            <a:avLst/>
          </a:prstGeom>
          <a:pattFill prst="pct5">
            <a:fgClr>
              <a:srgbClr val="FFFF00"/>
            </a:fgClr>
            <a:bgClr>
              <a:schemeClr val="bg1"/>
            </a:bgClr>
          </a:pattFill>
          <a:ln w="50800" cmpd="thickThin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dirty="0"/>
              <a:t>Известно, что зубы надо чистить два раза в день — утром и вечером, а в обед, после еды, надо полоскать рот. За неделю Вася забыл почистить зубы 3 раза утром и 4 раза вечером, также он забыл прополоскать рот после обеда 6 раз. Сколько всего раз за неделю Вася забыл про свои зубы?»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55776" y="4281021"/>
            <a:ext cx="6120680" cy="1938992"/>
          </a:xfrm>
          <a:prstGeom prst="rect">
            <a:avLst/>
          </a:prstGeom>
          <a:pattFill prst="pct5">
            <a:fgClr>
              <a:srgbClr val="FFFF00"/>
            </a:fgClr>
            <a:bgClr>
              <a:schemeClr val="bg1"/>
            </a:bgClr>
          </a:pattFill>
          <a:ln w="50800" cmpd="thickThin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dirty="0"/>
              <a:t>Известно, что когда в помещении ощущаешь запах газа, ни в коем случае нельзя включать свет. Однако вчера в одном доме про это правило забыли жильцы 7 квартир. Это на 6 квартир меньше, чем сегодня про это же правило забыли жильцы другого дома. Сколько всего квартир забыло об этом ?»</a:t>
            </a:r>
          </a:p>
        </p:txBody>
      </p:sp>
    </p:spTree>
    <p:extLst>
      <p:ext uri="{BB962C8B-B14F-4D97-AF65-F5344CB8AC3E}">
        <p14:creationId xmlns:p14="http://schemas.microsoft.com/office/powerpoint/2010/main" val="313325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476250"/>
            <a:ext cx="8568952" cy="4680942"/>
          </a:xfrm>
        </p:spPr>
        <p:txBody>
          <a:bodyPr/>
          <a:lstStyle/>
          <a:p>
            <a:pPr marL="0" indent="0">
              <a:buNone/>
            </a:pPr>
            <a:endParaRPr lang="ru-RU" sz="2000" b="1" dirty="0"/>
          </a:p>
          <a:p>
            <a:pPr marL="0" indent="0">
              <a:buNone/>
            </a:pPr>
            <a:endParaRPr lang="ru-RU" sz="2000" b="1" dirty="0"/>
          </a:p>
          <a:p>
            <a:endParaRPr lang="ru-RU" sz="2000" dirty="0"/>
          </a:p>
          <a:p>
            <a:pPr algn="just">
              <a:lnSpc>
                <a:spcPct val="90000"/>
              </a:lnSpc>
              <a:buFontTx/>
              <a:buNone/>
            </a:pPr>
            <a:endParaRPr lang="ru-RU" sz="20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395426"/>
            <a:ext cx="4032448" cy="2215991"/>
          </a:xfrm>
          <a:prstGeom prst="rect">
            <a:avLst/>
          </a:prstGeom>
          <a:pattFill prst="pct5">
            <a:fgClr>
              <a:srgbClr val="FFFF00"/>
            </a:fgClr>
            <a:bgClr>
              <a:schemeClr val="bg1"/>
            </a:bgClr>
          </a:pattFill>
          <a:ln w="50800" cmpd="thickThin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ru-RU" sz="2400" b="1" dirty="0"/>
              <a:t>Выводы:</a:t>
            </a:r>
          </a:p>
          <a:p>
            <a:r>
              <a:rPr lang="ru-RU" b="1" dirty="0" smtClean="0"/>
              <a:t>Компетенция</a:t>
            </a:r>
            <a:r>
              <a:rPr lang="ru-RU" dirty="0" smtClean="0"/>
              <a:t> </a:t>
            </a:r>
            <a:r>
              <a:rPr lang="ru-RU" dirty="0"/>
              <a:t>– это готовность (способность) ученика использовать усвоенные знания, умения и навыки, а также способы деятельности в решении практических и теоретических задач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352776" y="487760"/>
            <a:ext cx="4392488" cy="2031325"/>
          </a:xfrm>
          <a:prstGeom prst="rect">
            <a:avLst/>
          </a:prstGeom>
          <a:pattFill prst="pct5">
            <a:fgClr>
              <a:srgbClr val="FFFF00"/>
            </a:fgClr>
            <a:bgClr>
              <a:schemeClr val="bg1"/>
            </a:bgClr>
          </a:pattFill>
          <a:ln w="50800" cmpd="thickThin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/>
              <a:t>Математическая компетенция </a:t>
            </a:r>
            <a:r>
              <a:rPr lang="ru-RU" dirty="0"/>
              <a:t>– это способность сконструировать данные (ситуацию), вычленять математические отношения, создавать математическую модель ситуации, анализировать и преобразовывать ее, интерпретировать полученные результаты.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9552" y="2818656"/>
            <a:ext cx="7989688" cy="3416320"/>
          </a:xfrm>
          <a:prstGeom prst="rect">
            <a:avLst/>
          </a:prstGeom>
          <a:pattFill prst="pct5">
            <a:fgClr>
              <a:srgbClr val="FFFF00"/>
            </a:fgClr>
            <a:bgClr>
              <a:schemeClr val="bg1"/>
            </a:bgClr>
          </a:pattFill>
          <a:ln w="63500" cmpd="thickThin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/>
              <a:t>Использование </a:t>
            </a:r>
            <a:r>
              <a:rPr lang="ru-RU" b="1" dirty="0" err="1"/>
              <a:t>компетентностного</a:t>
            </a:r>
            <a:r>
              <a:rPr lang="ru-RU" b="1" dirty="0"/>
              <a:t> подхода </a:t>
            </a:r>
            <a:r>
              <a:rPr lang="ru-RU" dirty="0"/>
              <a:t>позволит наполнить математическое образование знаниями, умениями и навыками, связанными с личным опытом ученика с тем, чтобы он мог осуществлять продуктивную и осознанную деятельность по отношению к объектам реальной действительности; научиться ставить цели и планировать деятельность по их достижению; добывать нужную информацию, используя доступные источники совершенствовать свои навыки работы в команде, научиться высказывать и </a:t>
            </a:r>
            <a:r>
              <a:rPr lang="ru-RU" dirty="0" smtClean="0"/>
              <a:t>аргументированно </a:t>
            </a:r>
            <a:r>
              <a:rPr lang="ru-RU" dirty="0"/>
              <a:t>отстаивать свое мнение; приобретать навыки самостоятельной творческой работы; учиться грамотно использовать в речи математические термины; учиться применять математические знания и умения в реальных ситуациях. </a:t>
            </a:r>
            <a:r>
              <a:rPr lang="ru-RU" dirty="0" smtClean="0"/>
              <a:t>Именно </a:t>
            </a:r>
            <a:r>
              <a:rPr lang="ru-RU" dirty="0"/>
              <a:t>в атмосфере успеха может сформироваться всестороннее развитие личности ребенка.</a:t>
            </a:r>
          </a:p>
        </p:txBody>
      </p:sp>
    </p:spTree>
    <p:extLst>
      <p:ext uri="{BB962C8B-B14F-4D97-AF65-F5344CB8AC3E}">
        <p14:creationId xmlns:p14="http://schemas.microsoft.com/office/powerpoint/2010/main" val="297181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3688" y="332656"/>
            <a:ext cx="4824536" cy="936526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b="1" dirty="0"/>
              <a:t>Позитивная динамика  </a:t>
            </a:r>
            <a:endParaRPr lang="ru-RU" sz="2000" b="1" dirty="0" smtClean="0"/>
          </a:p>
          <a:p>
            <a:pPr marL="0" indent="0" algn="ctr">
              <a:buNone/>
            </a:pPr>
            <a:r>
              <a:rPr lang="ru-RU" sz="2000" b="1" dirty="0" smtClean="0"/>
              <a:t> </a:t>
            </a:r>
            <a:r>
              <a:rPr lang="ru-RU" sz="2000" b="1" dirty="0"/>
              <a:t>достижений </a:t>
            </a:r>
            <a:r>
              <a:rPr lang="ru-RU" sz="2000" b="1" dirty="0" smtClean="0"/>
              <a:t>учащихся по математике</a:t>
            </a:r>
            <a:endParaRPr lang="ru-RU" sz="2000" b="1" dirty="0"/>
          </a:p>
          <a:p>
            <a:pPr marL="0" indent="0">
              <a:buNone/>
            </a:pPr>
            <a:endParaRPr lang="ru-RU" sz="2000" b="1" dirty="0"/>
          </a:p>
          <a:p>
            <a:endParaRPr lang="ru-RU" sz="2000" dirty="0"/>
          </a:p>
          <a:p>
            <a:pPr algn="just">
              <a:lnSpc>
                <a:spcPct val="90000"/>
              </a:lnSpc>
              <a:buFontTx/>
              <a:buNone/>
            </a:pPr>
            <a:endParaRPr lang="ru-RU" sz="20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476672"/>
            <a:ext cx="77768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237910461"/>
              </p:ext>
            </p:extLst>
          </p:nvPr>
        </p:nvGraphicFramePr>
        <p:xfrm>
          <a:off x="1187624" y="1196752"/>
          <a:ext cx="6912768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8069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476671"/>
            <a:ext cx="8424936" cy="4320481"/>
          </a:xfrm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ru-RU" sz="2400" b="1" dirty="0" smtClean="0"/>
              <a:t>Список используемой литературы и сетевых ресурсов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ru-RU" sz="2400" b="1" dirty="0"/>
          </a:p>
          <a:p>
            <a:pPr algn="just">
              <a:lnSpc>
                <a:spcPct val="90000"/>
              </a:lnSpc>
              <a:buFontTx/>
              <a:buNone/>
            </a:pPr>
            <a:r>
              <a:rPr lang="ru-RU" sz="1800" dirty="0" smtClean="0"/>
              <a:t>1.Тихоненко </a:t>
            </a:r>
            <a:r>
              <a:rPr lang="ru-RU" sz="1800" dirty="0"/>
              <a:t>А.В. К вопросу о формировании ключевых математических </a:t>
            </a:r>
            <a:r>
              <a:rPr lang="ru-RU" sz="1800" dirty="0" smtClean="0"/>
              <a:t>компетенций младших </a:t>
            </a:r>
            <a:r>
              <a:rPr lang="ru-RU" sz="1800" dirty="0"/>
              <a:t>школьников // Начальная школа. 2006. №4. С. 78-84.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ru-RU" sz="1800" dirty="0" smtClean="0"/>
              <a:t>2.Ушаков </a:t>
            </a:r>
            <a:r>
              <a:rPr lang="ru-RU" sz="1800" dirty="0"/>
              <a:t>Д.Н.. Развитие интеллектуальных способностей у детей 6-7 лет. Учебно-методическое пособие для учителей. М. Новая школа, 2001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ru-RU" sz="1800" dirty="0" smtClean="0"/>
              <a:t>3.Фишман</a:t>
            </a:r>
            <a:r>
              <a:rPr lang="ru-RU" sz="1800" dirty="0"/>
              <a:t>, И.С. Ключевые компетентности как результат образования [Электронный ресурс] И. С. Фишман.[Режим доступа: http://www.conf.univers.krasu.ru/conf_9/docl_s.html].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ru-RU" sz="1800" dirty="0"/>
              <a:t>4. </a:t>
            </a:r>
            <a:r>
              <a:rPr lang="ru-RU" sz="1800" dirty="0" err="1"/>
              <a:t>Ряписов</a:t>
            </a:r>
            <a:r>
              <a:rPr lang="ru-RU" sz="1800" dirty="0"/>
              <a:t> Н.А. </a:t>
            </a:r>
            <a:r>
              <a:rPr lang="ru-RU" sz="1800" dirty="0" err="1"/>
              <a:t>Компетентностный</a:t>
            </a:r>
            <a:r>
              <a:rPr lang="ru-RU" sz="1800" dirty="0"/>
              <a:t> подход и реалии российского образования. – СМ. – Н., 2007</a:t>
            </a:r>
            <a:r>
              <a:rPr lang="ru-RU" sz="1800" dirty="0" smtClean="0"/>
              <a:t>.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ru-RU" sz="1800" dirty="0"/>
              <a:t>5. «</a:t>
            </a:r>
            <a:r>
              <a:rPr lang="ru-RU" sz="1800" dirty="0" err="1"/>
              <a:t>Компетентностный</a:t>
            </a:r>
            <a:r>
              <a:rPr lang="ru-RU" sz="1800" dirty="0"/>
              <a:t> подход: история, содержание, проблемы </a:t>
            </a:r>
            <a:r>
              <a:rPr lang="ru-RU" sz="1800" dirty="0" err="1"/>
              <a:t>реализации».М.А</a:t>
            </a:r>
            <a:r>
              <a:rPr lang="ru-RU" sz="1800" dirty="0"/>
              <a:t>. </a:t>
            </a:r>
            <a:r>
              <a:rPr lang="ru-RU" sz="1800" dirty="0" err="1"/>
              <a:t>Бочарникова</a:t>
            </a:r>
            <a:r>
              <a:rPr lang="ru-RU" sz="1800" dirty="0"/>
              <a:t>.  Журнал «Начальная школа» №3 2009 С.86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ru-RU" sz="2400" b="1" dirty="0"/>
          </a:p>
          <a:p>
            <a:pPr algn="just">
              <a:lnSpc>
                <a:spcPct val="90000"/>
              </a:lnSpc>
              <a:buFontTx/>
              <a:buNone/>
            </a:pPr>
            <a:endParaRPr lang="ru-RU" sz="2400" b="1" dirty="0" smtClean="0"/>
          </a:p>
          <a:p>
            <a:pPr algn="just">
              <a:lnSpc>
                <a:spcPct val="90000"/>
              </a:lnSpc>
              <a:buFontTx/>
              <a:buNone/>
            </a:pPr>
            <a:endParaRPr lang="ru-RU" sz="2400" b="1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476672"/>
            <a:ext cx="82089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9093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395536" y="1196752"/>
            <a:ext cx="8352928" cy="5184575"/>
          </a:xfrm>
          <a:pattFill prst="pct5">
            <a:fgClr>
              <a:srgbClr val="FFFF00"/>
            </a:fgClr>
            <a:bgClr>
              <a:schemeClr val="bg1"/>
            </a:bgClr>
          </a:pattFill>
          <a:ln w="63500" cmpd="thickThin">
            <a:solidFill>
              <a:srgbClr val="00B050"/>
            </a:solidFill>
          </a:ln>
        </p:spPr>
        <p:txBody>
          <a:bodyPr/>
          <a:lstStyle/>
          <a:p>
            <a:pPr algn="l" eaLnBrk="1" hangingPunct="1"/>
            <a:r>
              <a:rPr lang="ru-RU" sz="2000" dirty="0" smtClean="0">
                <a:solidFill>
                  <a:schemeClr val="tx1"/>
                </a:solidFill>
                <a:latin typeface="+mn-lt"/>
              </a:rPr>
              <a:t>Современный 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заказ общества на образовательные услуги претерпевает множество изменений. Одним из таких изменений является требование к реализации </a:t>
            </a:r>
            <a:r>
              <a:rPr lang="ru-RU" sz="2000" dirty="0" err="1">
                <a:solidFill>
                  <a:schemeClr val="tx1"/>
                </a:solidFill>
                <a:latin typeface="+mn-lt"/>
              </a:rPr>
              <a:t>компетентностного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подхода в процессе обучения- т.е. от педагогов требуется научить детей тем знаниям, обучить тем умениям и развить те навыки, которыми современный ученик сможет воспользоваться в своей дальнейшей жизни. Реализовываться данный </a:t>
            </a:r>
            <a:r>
              <a:rPr lang="ru-RU" sz="2000" dirty="0" smtClean="0">
                <a:solidFill>
                  <a:schemeClr val="tx1"/>
                </a:solidFill>
                <a:latin typeface="+mn-lt"/>
              </a:rPr>
              <a:t>                          подход должен уже  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в начальной школе. Однако большинство школьных </a:t>
            </a:r>
            <a:r>
              <a:rPr lang="ru-RU" sz="2000" dirty="0" smtClean="0">
                <a:solidFill>
                  <a:schemeClr val="tx1"/>
                </a:solidFill>
                <a:latin typeface="+mn-lt"/>
              </a:rPr>
              <a:t>                                                                                                                                                     программ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, используемых в современной начальной школе, создавались до </a:t>
            </a:r>
            <a:r>
              <a:rPr lang="ru-RU" sz="2000" dirty="0" smtClean="0">
                <a:solidFill>
                  <a:schemeClr val="tx1"/>
                </a:solidFill>
                <a:latin typeface="+mn-lt"/>
              </a:rPr>
              <a:t>появления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</a:rPr>
              <a:t>компетентностного</a:t>
            </a:r>
            <a:r>
              <a:rPr lang="ru-RU" sz="20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подхода. Поэтому большая работы по его  </a:t>
            </a:r>
            <a:r>
              <a:rPr lang="ru-RU" sz="2000" dirty="0" smtClean="0">
                <a:solidFill>
                  <a:schemeClr val="tx1"/>
                </a:solidFill>
                <a:latin typeface="+mn-lt"/>
              </a:rPr>
              <a:t>          внедрению 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в образовательный процесс ложится на педагогов общего и </a:t>
            </a:r>
            <a:r>
              <a:rPr lang="ru-RU" sz="2000" dirty="0" smtClean="0">
                <a:solidFill>
                  <a:schemeClr val="tx1"/>
                </a:solidFill>
                <a:latin typeface="+mn-lt"/>
              </a:rPr>
              <a:t>  дополнительного 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образования, что не всегда бывает эффективным в силу </a:t>
            </a:r>
            <a:r>
              <a:rPr lang="ru-RU" sz="2000" dirty="0" smtClean="0">
                <a:solidFill>
                  <a:schemeClr val="tx1"/>
                </a:solidFill>
                <a:latin typeface="+mn-lt"/>
              </a:rPr>
              <a:t>                                                                                                           разнообразных причин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. </a:t>
            </a:r>
            <a:br>
              <a:rPr lang="ru-RU" sz="2000" dirty="0">
                <a:solidFill>
                  <a:schemeClr val="tx1"/>
                </a:solidFill>
                <a:latin typeface="+mn-lt"/>
              </a:rPr>
            </a:br>
            <a:endParaRPr lang="ru-RU" sz="20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487962"/>
            <a:ext cx="8280920" cy="369332"/>
          </a:xfrm>
          <a:prstGeom prst="rect">
            <a:avLst/>
          </a:prstGeom>
          <a:pattFill prst="pct5">
            <a:fgClr>
              <a:srgbClr val="FFFF00"/>
            </a:fgClr>
            <a:bgClr>
              <a:schemeClr val="bg1"/>
            </a:bgClr>
          </a:pattFill>
          <a:ln w="63500" cmpd="thickThin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2656"/>
            <a:ext cx="4402832" cy="2952328"/>
          </a:xfrm>
          <a:pattFill prst="pct5">
            <a:fgClr>
              <a:srgbClr val="FFFF00"/>
            </a:fgClr>
            <a:bgClr>
              <a:schemeClr val="bg1"/>
            </a:bgClr>
          </a:pattFill>
          <a:ln w="50800" cmpd="thickThin">
            <a:solidFill>
              <a:srgbClr val="00B050"/>
            </a:solidFill>
          </a:ln>
        </p:spPr>
        <p:txBody>
          <a:bodyPr/>
          <a:lstStyle/>
          <a:p>
            <a:pPr algn="just"/>
            <a:r>
              <a:rPr lang="ru-RU" sz="2000" b="1" dirty="0" smtClean="0">
                <a:ea typeface="Calibri"/>
              </a:rPr>
              <a:t>Проблема: </a:t>
            </a:r>
            <a:r>
              <a:rPr lang="ru-RU" sz="2000" dirty="0" smtClean="0">
                <a:ea typeface="Calibri"/>
              </a:rPr>
              <a:t>возникло </a:t>
            </a:r>
            <a:r>
              <a:rPr lang="ru-RU" sz="2000" dirty="0">
                <a:ea typeface="Calibri"/>
              </a:rPr>
              <a:t>противоречие между требованиями стратегии модернизации образования в </a:t>
            </a:r>
            <a:r>
              <a:rPr lang="ru-RU" sz="2000" dirty="0" err="1">
                <a:ea typeface="Calibri"/>
              </a:rPr>
              <a:t>компетентностном</a:t>
            </a:r>
            <a:r>
              <a:rPr lang="ru-RU" sz="2000" dirty="0">
                <a:ea typeface="Calibri"/>
              </a:rPr>
              <a:t> подходе к процессу и результатам образования и </a:t>
            </a:r>
            <a:r>
              <a:rPr lang="ru-RU" sz="2000" dirty="0" err="1">
                <a:ea typeface="Calibri"/>
              </a:rPr>
              <a:t>неразработанностью</a:t>
            </a:r>
            <a:r>
              <a:rPr lang="ru-RU" sz="2000" dirty="0">
                <a:ea typeface="Calibri"/>
              </a:rPr>
              <a:t> его методологии, теории и практики в образовательном процессе, в частности, в обучении </a:t>
            </a:r>
            <a:r>
              <a:rPr lang="ru-RU" sz="2000" dirty="0" smtClean="0">
                <a:ea typeface="Calibri"/>
              </a:rPr>
              <a:t>математики в начальной школе.</a:t>
            </a:r>
            <a:endParaRPr lang="ru-RU" sz="2000" dirty="0">
              <a:ln w="6600">
                <a:solidFill>
                  <a:schemeClr val="accent2"/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+mn-lt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004048" y="548680"/>
            <a:ext cx="3610744" cy="2088232"/>
          </a:xfrm>
          <a:pattFill prst="pct5">
            <a:fgClr>
              <a:srgbClr val="FFFF00"/>
            </a:fgClr>
            <a:bgClr>
              <a:schemeClr val="bg1"/>
            </a:bgClr>
          </a:pattFill>
          <a:ln w="50800" cmpd="thickThin">
            <a:solidFill>
              <a:srgbClr val="00B050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ru-RU" sz="2000" b="1" dirty="0" smtClean="0"/>
              <a:t>Решение проблемы </a:t>
            </a:r>
            <a:r>
              <a:rPr lang="ru-RU" sz="2000" dirty="0" smtClean="0"/>
              <a:t>состоит </a:t>
            </a:r>
            <a:r>
              <a:rPr lang="ru-RU" sz="2000" dirty="0"/>
              <a:t>в разработке системы методов и приемов формирования у учащихся ключевых компетенций на уроках </a:t>
            </a:r>
            <a:r>
              <a:rPr lang="ru-RU" sz="2000" dirty="0" smtClean="0"/>
              <a:t>математики.</a:t>
            </a:r>
            <a:endParaRPr lang="ru-RU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1738908" y="3504862"/>
            <a:ext cx="3553172" cy="2554545"/>
          </a:xfrm>
          <a:prstGeom prst="rect">
            <a:avLst/>
          </a:prstGeom>
          <a:pattFill prst="pct5">
            <a:fgClr>
              <a:srgbClr val="FFFF00"/>
            </a:fgClr>
            <a:bgClr>
              <a:schemeClr val="bg1"/>
            </a:bgClr>
          </a:pattFill>
          <a:ln w="50800" cmpd="thickThin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/>
              <a:t>Актуальность: </a:t>
            </a:r>
            <a:r>
              <a:rPr lang="ru-RU" sz="2000" dirty="0"/>
              <a:t>успешное развитие личности ребенка на уроках математики достигается, если учитель проектирует учебный процесс, ориентируясь на развитие ключевых компетенций учащихся начальной школы.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08104" y="3227863"/>
            <a:ext cx="3312368" cy="2862322"/>
          </a:xfrm>
          <a:prstGeom prst="rect">
            <a:avLst/>
          </a:prstGeom>
          <a:pattFill prst="pct5">
            <a:fgClr>
              <a:srgbClr val="FFFF00"/>
            </a:fgClr>
            <a:bgClr>
              <a:schemeClr val="bg1"/>
            </a:bgClr>
          </a:pattFill>
          <a:ln w="50800" cmpd="thickThin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/>
              <a:t>Развивающий эффект: </a:t>
            </a:r>
            <a:endParaRPr lang="ru-RU" sz="2000" b="1" dirty="0" smtClean="0"/>
          </a:p>
          <a:p>
            <a:r>
              <a:rPr lang="ru-RU" sz="2000" dirty="0" smtClean="0"/>
              <a:t>у </a:t>
            </a:r>
            <a:r>
              <a:rPr lang="ru-RU" sz="2000" dirty="0"/>
              <a:t>учащихся формируются ключевые компетенции – универсальная целостная система знаний, умений, навыков, опыт самостоятельной деятельности и личной </a:t>
            </a:r>
            <a:r>
              <a:rPr lang="ru-RU" sz="2000" dirty="0" smtClean="0"/>
              <a:t>ответственности.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107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9" y="404813"/>
            <a:ext cx="8363272" cy="1512019"/>
          </a:xfrm>
        </p:spPr>
        <p:txBody>
          <a:bodyPr/>
          <a:lstStyle/>
          <a:p>
            <a:pPr marL="0" indent="0" algn="just">
              <a:lnSpc>
                <a:spcPct val="80000"/>
              </a:lnSpc>
              <a:buFontTx/>
              <a:buNone/>
              <a:defRPr/>
            </a:pPr>
            <a:r>
              <a:rPr lang="ru-RU" sz="2800" b="1" dirty="0" smtClean="0"/>
              <a:t>Цель:  </a:t>
            </a:r>
            <a:r>
              <a:rPr lang="ru-RU" sz="2000" dirty="0"/>
              <a:t>найти и выделить методы и приемы </a:t>
            </a:r>
            <a:r>
              <a:rPr lang="ru-RU" sz="2000"/>
              <a:t>работы </a:t>
            </a:r>
            <a:r>
              <a:rPr lang="ru-RU" sz="2000" smtClean="0"/>
              <a:t>  </a:t>
            </a:r>
            <a:r>
              <a:rPr lang="ru-RU" sz="2000" dirty="0" smtClean="0"/>
              <a:t>на </a:t>
            </a:r>
            <a:r>
              <a:rPr lang="ru-RU" sz="2000" dirty="0"/>
              <a:t>уроках математики, которые способствовали бы реализации </a:t>
            </a:r>
            <a:r>
              <a:rPr lang="ru-RU" sz="2000" dirty="0" err="1"/>
              <a:t>компетентностого</a:t>
            </a:r>
            <a:r>
              <a:rPr lang="ru-RU" sz="2000" dirty="0"/>
              <a:t> подхода к обучению математики в начальной школе.</a:t>
            </a:r>
          </a:p>
          <a:p>
            <a:pPr marL="0" indent="0" algn="ctr">
              <a:lnSpc>
                <a:spcPct val="80000"/>
              </a:lnSpc>
              <a:buFontTx/>
              <a:buNone/>
              <a:defRPr/>
            </a:pPr>
            <a:endParaRPr lang="ru-RU" sz="2400" dirty="0">
              <a:solidFill>
                <a:srgbClr val="B00000"/>
              </a:solidFill>
              <a:latin typeface="Century Gothic" panose="020B0502020202020204" pitchFamily="34" charset="0"/>
            </a:endParaRPr>
          </a:p>
          <a:p>
            <a:pPr marL="0" indent="0" algn="ctr">
              <a:lnSpc>
                <a:spcPct val="80000"/>
              </a:lnSpc>
              <a:buFontTx/>
              <a:buNone/>
              <a:defRPr/>
            </a:pPr>
            <a:endParaRPr lang="ru-RU" sz="2400" dirty="0" smtClean="0">
              <a:solidFill>
                <a:srgbClr val="B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75656" y="1628800"/>
            <a:ext cx="7218064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Задачи:</a:t>
            </a:r>
          </a:p>
          <a:p>
            <a:r>
              <a:rPr lang="ru-RU" sz="2000" dirty="0" smtClean="0"/>
              <a:t>-</a:t>
            </a:r>
            <a:r>
              <a:rPr lang="ru-RU" sz="2000" dirty="0"/>
              <a:t>выявить возможности </a:t>
            </a:r>
            <a:r>
              <a:rPr lang="ru-RU" sz="2000" dirty="0" err="1"/>
              <a:t>компетентностного</a:t>
            </a:r>
            <a:r>
              <a:rPr lang="ru-RU" sz="2000" dirty="0"/>
              <a:t> подхода при обучении математике и пути его реализации на уроках математики;</a:t>
            </a:r>
          </a:p>
          <a:p>
            <a:r>
              <a:rPr lang="ru-RU" sz="2000" dirty="0" smtClean="0"/>
              <a:t>-</a:t>
            </a:r>
            <a:r>
              <a:rPr lang="ru-RU" sz="2000" dirty="0"/>
              <a:t>найти и обозначить критерии </a:t>
            </a:r>
            <a:r>
              <a:rPr lang="ru-RU" sz="2000" dirty="0" err="1"/>
              <a:t>компетентностного</a:t>
            </a:r>
            <a:r>
              <a:rPr lang="ru-RU" sz="2000" dirty="0"/>
              <a:t> подхода на предметном уровне – уровне урока математики в начальной школе;</a:t>
            </a:r>
          </a:p>
          <a:p>
            <a:r>
              <a:rPr lang="ru-RU" sz="2000" dirty="0" smtClean="0"/>
              <a:t>-</a:t>
            </a:r>
            <a:r>
              <a:rPr lang="ru-RU" sz="2000" dirty="0"/>
              <a:t>реализовать выделенные приемы в практике обучения </a:t>
            </a:r>
            <a:r>
              <a:rPr lang="ru-RU" sz="2000" dirty="0" smtClean="0"/>
              <a:t>математике;</a:t>
            </a:r>
          </a:p>
          <a:p>
            <a:r>
              <a:rPr lang="ru-RU" sz="2000" dirty="0" smtClean="0"/>
              <a:t>-повысить результативность учебного процесса по математике посредством </a:t>
            </a:r>
            <a:r>
              <a:rPr lang="ru-RU" sz="2000" dirty="0" err="1" smtClean="0"/>
              <a:t>компетентностного</a:t>
            </a:r>
            <a:r>
              <a:rPr lang="ru-RU" sz="2000" dirty="0" smtClean="0"/>
              <a:t> подхода.</a:t>
            </a:r>
            <a:endParaRPr lang="ru-RU" sz="2000" dirty="0"/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55576" y="4437112"/>
            <a:ext cx="7993137" cy="2160538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  <a:defRPr/>
            </a:pPr>
            <a:endParaRPr lang="ru-RU" sz="2800" dirty="0" smtClean="0"/>
          </a:p>
          <a:p>
            <a:pPr marL="0" indent="0">
              <a:lnSpc>
                <a:spcPct val="90000"/>
              </a:lnSpc>
              <a:buNone/>
              <a:defRPr/>
            </a:pPr>
            <a:endParaRPr lang="ru-RU" sz="2800" dirty="0"/>
          </a:p>
          <a:p>
            <a:pPr marL="0" indent="0">
              <a:lnSpc>
                <a:spcPct val="90000"/>
              </a:lnSpc>
              <a:buNone/>
              <a:defRPr/>
            </a:pPr>
            <a:endParaRPr lang="ru-RU" sz="2800" dirty="0" smtClean="0"/>
          </a:p>
          <a:p>
            <a:pPr marL="0" indent="0">
              <a:lnSpc>
                <a:spcPct val="90000"/>
              </a:lnSpc>
              <a:buNone/>
              <a:defRPr/>
            </a:pPr>
            <a:endParaRPr lang="ru-RU" sz="2800" dirty="0"/>
          </a:p>
          <a:p>
            <a:pPr marL="0" indent="0">
              <a:lnSpc>
                <a:spcPct val="90000"/>
              </a:lnSpc>
              <a:buNone/>
              <a:defRPr/>
            </a:pPr>
            <a:endParaRPr lang="ru-RU" sz="2800" dirty="0" smtClean="0"/>
          </a:p>
          <a:p>
            <a:pPr marL="0" indent="0">
              <a:lnSpc>
                <a:spcPct val="90000"/>
              </a:lnSpc>
              <a:buNone/>
              <a:defRPr/>
            </a:pPr>
            <a:endParaRPr lang="ru-RU" sz="2800" dirty="0"/>
          </a:p>
          <a:p>
            <a:pPr marL="0" indent="0">
              <a:lnSpc>
                <a:spcPct val="90000"/>
              </a:lnSpc>
              <a:buNone/>
              <a:defRPr/>
            </a:pPr>
            <a:endParaRPr lang="ru-RU" sz="2800" dirty="0" smtClean="0"/>
          </a:p>
          <a:p>
            <a:pPr marL="0" indent="0">
              <a:lnSpc>
                <a:spcPct val="90000"/>
              </a:lnSpc>
              <a:buNone/>
              <a:defRPr/>
            </a:pPr>
            <a:endParaRPr lang="ru-RU" sz="2800" dirty="0"/>
          </a:p>
          <a:p>
            <a:pPr marL="0" indent="0">
              <a:lnSpc>
                <a:spcPct val="90000"/>
              </a:lnSpc>
              <a:buNone/>
              <a:defRPr/>
            </a:pPr>
            <a:endParaRPr lang="ru-RU" sz="2800" dirty="0" smtClean="0"/>
          </a:p>
          <a:p>
            <a:pPr marL="0" indent="0">
              <a:lnSpc>
                <a:spcPct val="90000"/>
              </a:lnSpc>
              <a:buNone/>
              <a:defRPr/>
            </a:pPr>
            <a:endParaRPr lang="ru-RU" sz="2800" dirty="0"/>
          </a:p>
          <a:p>
            <a:pPr marL="0" indent="0">
              <a:lnSpc>
                <a:spcPct val="90000"/>
              </a:lnSpc>
              <a:buNone/>
              <a:defRPr/>
            </a:pPr>
            <a:endParaRPr lang="ru-RU" sz="2800" dirty="0" smtClean="0"/>
          </a:p>
          <a:p>
            <a:pPr marL="0" indent="0">
              <a:lnSpc>
                <a:spcPct val="90000"/>
              </a:lnSpc>
              <a:buNone/>
              <a:defRPr/>
            </a:pP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404664"/>
            <a:ext cx="6390456" cy="2554545"/>
          </a:xfrm>
          <a:prstGeom prst="rect">
            <a:avLst/>
          </a:prstGeom>
          <a:pattFill prst="pct5">
            <a:fgClr>
              <a:srgbClr val="FFFF00"/>
            </a:fgClr>
            <a:bgClr>
              <a:schemeClr val="bg1"/>
            </a:bgClr>
          </a:pattFill>
          <a:ln w="50800" cmpd="thickThin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ru-RU" sz="2000" b="1" dirty="0"/>
              <a:t>Значимость темы:</a:t>
            </a:r>
          </a:p>
          <a:p>
            <a:r>
              <a:rPr lang="ru-RU" sz="2000" dirty="0"/>
              <a:t>Любому человеку необходимо быть эффективным, конкурентоспособным работником, быть творческим, самостоятельным, ответственным, коммуникабельным человеком, способным решать проблемы личные и коллектива. Ему должна быть присуща потребность к познанию нового, умение находить и отбирать нужную информацию.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419872" y="3573016"/>
            <a:ext cx="4572000" cy="2246769"/>
          </a:xfrm>
          <a:prstGeom prst="rect">
            <a:avLst/>
          </a:prstGeom>
          <a:pattFill prst="pct5">
            <a:fgClr>
              <a:srgbClr val="FFFF00"/>
            </a:fgClr>
            <a:bgClr>
              <a:schemeClr val="bg1"/>
            </a:bgClr>
          </a:pattFill>
          <a:ln w="50800" cmpd="thickThin">
            <a:solidFill>
              <a:srgbClr val="00B050"/>
            </a:solidFill>
          </a:ln>
        </p:spPr>
        <p:txBody>
          <a:bodyPr>
            <a:spAutoFit/>
          </a:bodyPr>
          <a:lstStyle/>
          <a:p>
            <a:r>
              <a:rPr lang="ru-RU" sz="2000" dirty="0"/>
              <a:t>Все эти качества можно успешно формировать в школе, используя </a:t>
            </a:r>
            <a:r>
              <a:rPr lang="ru-RU" sz="2000" dirty="0" err="1"/>
              <a:t>компетентностный</a:t>
            </a:r>
            <a:r>
              <a:rPr lang="ru-RU" sz="2000" dirty="0"/>
              <a:t> подход в обучении любому предмету, в том числе и математике, что является одним из личностных и социальных смыслов </a:t>
            </a:r>
            <a:r>
              <a:rPr lang="ru-RU" sz="2000" dirty="0" smtClean="0"/>
              <a:t>образования.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536" y="332656"/>
            <a:ext cx="8207425" cy="79208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В основе </a:t>
            </a:r>
            <a:r>
              <a:rPr lang="ru-RU" sz="2400" b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компетентностного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подхода лежат понятия "компетенция" и "компетентность".</a:t>
            </a:r>
          </a:p>
          <a:p>
            <a:pPr marL="0" indent="0">
              <a:buNone/>
              <a:defRPr/>
            </a:pPr>
            <a:endParaRPr lang="ru-RU" sz="1800" dirty="0"/>
          </a:p>
          <a:p>
            <a:pPr marL="0" indent="0">
              <a:buNone/>
              <a:defRPr/>
            </a:pPr>
            <a:endParaRPr lang="ru-RU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139952" y="1139259"/>
            <a:ext cx="4608512" cy="3693319"/>
          </a:xfrm>
          <a:prstGeom prst="rect">
            <a:avLst/>
          </a:prstGeom>
          <a:pattFill prst="pct5">
            <a:fgClr>
              <a:srgbClr val="FFFF00"/>
            </a:fgClr>
            <a:bgClr>
              <a:schemeClr val="bg1"/>
            </a:bgClr>
          </a:pattFill>
          <a:ln w="50800" cmpd="thickThin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b="1" dirty="0"/>
              <a:t>"Компетенция </a:t>
            </a:r>
            <a:r>
              <a:rPr lang="ru-RU" dirty="0"/>
              <a:t>включает совокупность взаимосвязанных качеств личности (знаний, умений, навыков, способов деятельности), задаваемых по отношению к определенному кругу предметов и процессов, и необходимых для качественной продуктивной деятельности по отношению к ним; </a:t>
            </a:r>
            <a:r>
              <a:rPr lang="ru-RU" b="1" dirty="0"/>
              <a:t>компетентность</a:t>
            </a:r>
            <a:r>
              <a:rPr lang="ru-RU" dirty="0"/>
              <a:t> - владение, обладание человеком соответствующей компетенцией, включающей его личностное отношение к ней и предмету деятельности»</a:t>
            </a:r>
          </a:p>
          <a:p>
            <a:pPr algn="r"/>
            <a:r>
              <a:rPr lang="ru-RU" dirty="0"/>
              <a:t>                                                          </a:t>
            </a:r>
            <a:r>
              <a:rPr lang="ru-RU" dirty="0" smtClean="0"/>
              <a:t>                  </a:t>
            </a:r>
            <a:r>
              <a:rPr lang="ru-RU" dirty="0" err="1" smtClean="0"/>
              <a:t>А.В.Хуторской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1139259"/>
            <a:ext cx="3528392" cy="3693319"/>
          </a:xfrm>
          <a:prstGeom prst="rect">
            <a:avLst/>
          </a:prstGeom>
          <a:pattFill prst="pct5">
            <a:fgClr>
              <a:srgbClr val="FFFF00"/>
            </a:fgClr>
            <a:bgClr>
              <a:schemeClr val="bg1"/>
            </a:bgClr>
          </a:pattFill>
          <a:ln w="50800" cmpd="thickThin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/>
              <a:t>"</a:t>
            </a:r>
            <a:r>
              <a:rPr lang="ru-RU" b="1" dirty="0"/>
              <a:t>компетентность" </a:t>
            </a:r>
            <a:r>
              <a:rPr lang="ru-RU" dirty="0"/>
              <a:t>- осведомленность, авторитетность,  знание в какой-либо области, </a:t>
            </a:r>
            <a:r>
              <a:rPr lang="ru-RU" b="1" dirty="0"/>
              <a:t>"компетенция</a:t>
            </a:r>
            <a:r>
              <a:rPr lang="ru-RU" dirty="0"/>
              <a:t>" </a:t>
            </a:r>
            <a:r>
              <a:rPr lang="ru-RU" dirty="0" smtClean="0"/>
              <a:t>–</a:t>
            </a:r>
          </a:p>
          <a:p>
            <a:r>
              <a:rPr lang="ru-RU" dirty="0" smtClean="0"/>
              <a:t>1</a:t>
            </a:r>
            <a:r>
              <a:rPr lang="ru-RU" dirty="0"/>
              <a:t>) круг вопросов, явлений, в которых данное лицо обладает авторитетностью, познанием, опытом; 2) круг полномочий, область подлежащих чьему-нибудь ведению вопросов, явлений (право)</a:t>
            </a:r>
          </a:p>
          <a:p>
            <a:r>
              <a:rPr lang="ru-RU" dirty="0"/>
              <a:t>   Толковый словарь под редакцией Д.Н.   Ушакова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5816" y="4860029"/>
            <a:ext cx="5616624" cy="1477328"/>
          </a:xfrm>
          <a:prstGeom prst="rect">
            <a:avLst/>
          </a:prstGeom>
          <a:pattFill prst="pct5">
            <a:fgClr>
              <a:srgbClr val="FFFF00"/>
            </a:fgClr>
            <a:bgClr>
              <a:schemeClr val="bg1"/>
            </a:bgClr>
          </a:pattFill>
          <a:ln w="50800" cmpd="thickThin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/>
              <a:t>Следовательно, </a:t>
            </a:r>
            <a:r>
              <a:rPr lang="ru-RU" b="1" dirty="0"/>
              <a:t>обладать компетентностью </a:t>
            </a:r>
            <a:r>
              <a:rPr lang="ru-RU" dirty="0"/>
              <a:t>значит иметь определенные знания, определенную характеристику, быть осведомленным в чем-либо; </a:t>
            </a:r>
            <a:r>
              <a:rPr lang="ru-RU" b="1" dirty="0"/>
              <a:t>обладать компетенцией </a:t>
            </a:r>
            <a:r>
              <a:rPr lang="ru-RU" dirty="0"/>
              <a:t>- значит обладать определенными возможностями в какой-либо сфере.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404813"/>
            <a:ext cx="8435280" cy="647923"/>
          </a:xfrm>
        </p:spPr>
        <p:txBody>
          <a:bodyPr/>
          <a:lstStyle/>
          <a:p>
            <a:pPr marL="0" indent="0">
              <a:buNone/>
            </a:pPr>
            <a:r>
              <a:rPr lang="ru-RU" sz="2400" b="1" dirty="0" smtClean="0"/>
              <a:t>А.В</a:t>
            </a:r>
            <a:r>
              <a:rPr lang="ru-RU" sz="2400" b="1" dirty="0"/>
              <a:t>. </a:t>
            </a:r>
            <a:r>
              <a:rPr lang="ru-RU" sz="2400" b="1" dirty="0" smtClean="0"/>
              <a:t>Хуторской  выделяет </a:t>
            </a:r>
            <a:r>
              <a:rPr lang="ru-RU" sz="2400" b="1" dirty="0"/>
              <a:t>следующие типы компетенций:</a:t>
            </a:r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908720"/>
            <a:ext cx="3456384" cy="2585323"/>
          </a:xfrm>
          <a:prstGeom prst="rect">
            <a:avLst/>
          </a:prstGeom>
          <a:solidFill>
            <a:srgbClr val="FFFF00"/>
          </a:solidFill>
          <a:ln w="50800" cmpd="sng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ru-RU" b="1" dirty="0"/>
              <a:t>Ценностно-смысловая компетенция</a:t>
            </a:r>
            <a:r>
              <a:rPr lang="ru-RU" dirty="0"/>
              <a:t> – включает постановку ученика в ситуацию самоопределения, т.е. уже в начальной школе учитель должен помочь ученику в выборе той сферы, которая ему наиболее интересна – либо гуманитарная сфера, либо сфера точных наук.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35896" y="908720"/>
            <a:ext cx="2664296" cy="2585323"/>
          </a:xfrm>
          <a:prstGeom prst="rect">
            <a:avLst/>
          </a:prstGeom>
          <a:solidFill>
            <a:srgbClr val="FFFF00"/>
          </a:solidFill>
          <a:ln w="50800" cmpd="sng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b="1" dirty="0"/>
              <a:t>Учебно-познавательная</a:t>
            </a:r>
            <a:r>
              <a:rPr lang="ru-RU" dirty="0"/>
              <a:t> - подразумевает использование учителем приемов, способствующих обучению и развитию у учеников способности к самообразованию.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00192" y="1047219"/>
            <a:ext cx="2448272" cy="2308324"/>
          </a:xfrm>
          <a:prstGeom prst="rect">
            <a:avLst/>
          </a:prstGeom>
          <a:solidFill>
            <a:srgbClr val="FFFF00"/>
          </a:solidFill>
          <a:ln w="50800" cmpd="sng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/>
              <a:t>Общекультурная – </a:t>
            </a:r>
            <a:r>
              <a:rPr lang="ru-RU" dirty="0"/>
              <a:t>непосредственно на уроках математики мы должны знакомить детей с общественной моралью и традициями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838998" y="3494043"/>
            <a:ext cx="3528392" cy="1200329"/>
          </a:xfrm>
          <a:prstGeom prst="rect">
            <a:avLst/>
          </a:prstGeom>
          <a:solidFill>
            <a:srgbClr val="FFFF00"/>
          </a:solidFill>
          <a:ln w="50800" cmpd="sng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/>
              <a:t>Информационная</a:t>
            </a:r>
            <a:r>
              <a:rPr lang="ru-RU" dirty="0"/>
              <a:t> – в своей сути заключает процесс освоения учеником современных информационных технологий.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42892" y="3559364"/>
            <a:ext cx="3888432" cy="1200329"/>
          </a:xfrm>
          <a:prstGeom prst="rect">
            <a:avLst/>
          </a:prstGeom>
          <a:solidFill>
            <a:srgbClr val="FFFF00"/>
          </a:solidFill>
          <a:ln w="50800" cmpd="sng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/>
              <a:t>Коммуникативная </a:t>
            </a:r>
            <a:r>
              <a:rPr lang="ru-RU" dirty="0"/>
              <a:t>– создание коммуникативных приемов на уроках математики подготавливает ученика к реализации себя в социуме.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82035" y="4754926"/>
            <a:ext cx="4173941" cy="2031325"/>
          </a:xfrm>
          <a:prstGeom prst="rect">
            <a:avLst/>
          </a:prstGeom>
          <a:solidFill>
            <a:srgbClr val="FFFF00"/>
          </a:solidFill>
          <a:ln w="50800" cmpd="thickThin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/>
              <a:t>Социально-трудовая </a:t>
            </a:r>
            <a:r>
              <a:rPr lang="ru-RU" dirty="0"/>
              <a:t>–одна из самых </a:t>
            </a:r>
            <a:r>
              <a:rPr lang="ru-RU" dirty="0" smtClean="0"/>
              <a:t>важных, </a:t>
            </a:r>
            <a:r>
              <a:rPr lang="ru-RU" dirty="0"/>
              <a:t>овладение учеником знаниями и опытом в гражданско-общественной </a:t>
            </a:r>
            <a:r>
              <a:rPr lang="ru-RU" dirty="0" smtClean="0"/>
              <a:t>деятельности,</a:t>
            </a:r>
            <a:r>
              <a:rPr lang="en-US" dirty="0" smtClean="0"/>
              <a:t> </a:t>
            </a:r>
            <a:r>
              <a:rPr lang="ru-RU" dirty="0" smtClean="0"/>
              <a:t>в </a:t>
            </a:r>
            <a:r>
              <a:rPr lang="ru-RU" dirty="0"/>
              <a:t>социально-трудовой сфере, в области семейных отношений и </a:t>
            </a:r>
            <a:r>
              <a:rPr lang="ru-RU" dirty="0" smtClean="0"/>
              <a:t>обязанностей,</a:t>
            </a:r>
            <a:r>
              <a:rPr lang="en-US" dirty="0" smtClean="0"/>
              <a:t> </a:t>
            </a:r>
            <a:r>
              <a:rPr lang="ru-RU" dirty="0" smtClean="0"/>
              <a:t>в </a:t>
            </a:r>
            <a:r>
              <a:rPr lang="ru-RU" dirty="0"/>
              <a:t>вопросах права и экономики.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355976" y="4755472"/>
            <a:ext cx="4392488" cy="2031325"/>
          </a:xfrm>
          <a:prstGeom prst="rect">
            <a:avLst/>
          </a:prstGeom>
          <a:solidFill>
            <a:srgbClr val="FFFF00"/>
          </a:solidFill>
          <a:ln w="50800" cmpd="thickThin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/>
              <a:t>Личностного самосовершенствования </a:t>
            </a:r>
            <a:r>
              <a:rPr lang="ru-RU" dirty="0"/>
              <a:t>– овладение учеником способами деятельности, которые ему пригодятся в определенной жизненной ситуации (правила личной гигиены, забота о собственном здоровье, внутренняя культура и т.д.).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476250"/>
            <a:ext cx="8219257" cy="936526"/>
          </a:xfrm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ru-RU" sz="2000" b="1" dirty="0" smtClean="0"/>
              <a:t>Технология </a:t>
            </a:r>
            <a:r>
              <a:rPr lang="ru-RU" sz="2000" b="1" dirty="0"/>
              <a:t>формирования ключевых </a:t>
            </a:r>
            <a:r>
              <a:rPr lang="ru-RU" sz="2000" b="1" dirty="0" smtClean="0"/>
              <a:t>математических компетенций младших школьников по </a:t>
            </a:r>
            <a:r>
              <a:rPr lang="ru-RU" sz="2000" b="1" dirty="0" err="1" smtClean="0"/>
              <a:t>А.В.Тихоненко</a:t>
            </a:r>
            <a:r>
              <a:rPr lang="ru-RU" sz="2400" b="1" dirty="0" smtClean="0"/>
              <a:t>: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ru-RU" sz="2400" dirty="0"/>
          </a:p>
          <a:p>
            <a:pPr algn="just">
              <a:lnSpc>
                <a:spcPct val="90000"/>
              </a:lnSpc>
              <a:buFontTx/>
              <a:buNone/>
            </a:pPr>
            <a:endParaRPr lang="ru-RU" sz="24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251520" y="1234867"/>
            <a:ext cx="3528392" cy="1323439"/>
          </a:xfrm>
          <a:prstGeom prst="rect">
            <a:avLst/>
          </a:prstGeom>
          <a:pattFill prst="pct5">
            <a:fgClr>
              <a:srgbClr val="FFFF00"/>
            </a:fgClr>
            <a:bgClr>
              <a:schemeClr val="bg1"/>
            </a:bgClr>
          </a:pattFill>
          <a:ln w="63500" cmpd="thickThin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1.Искать</a:t>
            </a:r>
            <a:r>
              <a:rPr lang="ru-RU" sz="2000" dirty="0" smtClean="0"/>
              <a:t>:опрашивать </a:t>
            </a:r>
            <a:r>
              <a:rPr lang="ru-RU" sz="2000" dirty="0"/>
              <a:t>окружение; консультироваться у учителя; получать информацию</a:t>
            </a:r>
            <a:r>
              <a:rPr lang="ru-RU" dirty="0"/>
              <a:t>;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23928" y="1124745"/>
            <a:ext cx="4859560" cy="2862322"/>
          </a:xfrm>
          <a:prstGeom prst="rect">
            <a:avLst/>
          </a:prstGeom>
          <a:pattFill prst="pct5">
            <a:fgClr>
              <a:srgbClr val="FFFF00"/>
            </a:fgClr>
            <a:bgClr>
              <a:schemeClr val="bg1"/>
            </a:bgClr>
          </a:pattFill>
          <a:ln w="63500" cmpd="thickThin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 smtClean="0"/>
              <a:t>2.Думать</a:t>
            </a:r>
            <a:r>
              <a:rPr lang="ru-RU" dirty="0"/>
              <a:t>: устанавливать взаимосвязи между прошлыми и настоящими событиями; критически относиться к тому или иному </a:t>
            </a:r>
            <a:r>
              <a:rPr lang="ru-RU" dirty="0" smtClean="0"/>
              <a:t>высказыванию;</a:t>
            </a:r>
            <a:r>
              <a:rPr lang="en-US" dirty="0" smtClean="0"/>
              <a:t> </a:t>
            </a:r>
            <a:r>
              <a:rPr lang="ru-RU" dirty="0" smtClean="0"/>
              <a:t>уметь </a:t>
            </a:r>
            <a:r>
              <a:rPr lang="ru-RU" dirty="0"/>
              <a:t>противостоять неуверенности и сложности; занимать позицию в дискуссиях и вырабатывать свое собственное мнение; оценивать социальные привычки, связанные со здоровьем, а также с окружающей средой; оценивать произведения искусства и </a:t>
            </a:r>
            <a:r>
              <a:rPr lang="ru-RU" dirty="0" smtClean="0"/>
              <a:t>литературы;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51520" y="2564752"/>
            <a:ext cx="3528392" cy="1754326"/>
          </a:xfrm>
          <a:prstGeom prst="rect">
            <a:avLst/>
          </a:prstGeom>
          <a:pattFill prst="pct5">
            <a:fgClr>
              <a:srgbClr val="FFFF00"/>
            </a:fgClr>
            <a:bgClr>
              <a:schemeClr val="bg1"/>
            </a:bgClr>
          </a:pattFill>
          <a:ln w="63500" cmpd="thickThin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 smtClean="0"/>
              <a:t>3.Сотрудничать</a:t>
            </a:r>
            <a:r>
              <a:rPr lang="ru-RU" dirty="0"/>
              <a:t>: уметь работать в группе; принимать решения; улаживать разногласия и конфликты; договариваться; разрабатывать и выполнять взятые на себя обязанности;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19672" y="4336795"/>
            <a:ext cx="3907697" cy="2308324"/>
          </a:xfrm>
          <a:prstGeom prst="rect">
            <a:avLst/>
          </a:prstGeom>
          <a:pattFill prst="pct5">
            <a:fgClr>
              <a:srgbClr val="FFFF00"/>
            </a:fgClr>
            <a:bgClr>
              <a:schemeClr val="bg1"/>
            </a:bgClr>
          </a:pattFill>
          <a:ln w="63500" cmpd="thickThin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 smtClean="0"/>
              <a:t>4.Приниматься </a:t>
            </a:r>
            <a:r>
              <a:rPr lang="ru-RU" b="1" dirty="0"/>
              <a:t>за дело</a:t>
            </a:r>
            <a:r>
              <a:rPr lang="ru-RU" dirty="0"/>
              <a:t>: включаться в работу; нести ответственность; войти в </a:t>
            </a:r>
            <a:r>
              <a:rPr lang="ru-RU" dirty="0" smtClean="0"/>
              <a:t>группу </a:t>
            </a:r>
            <a:r>
              <a:rPr lang="ru-RU" dirty="0"/>
              <a:t>и внести свой вклад; доказать солидарность; организовывать свою работу; пользоваться вычислительными или моделирующими приборами;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652120" y="4152129"/>
            <a:ext cx="2987352" cy="1754326"/>
          </a:xfrm>
          <a:prstGeom prst="rect">
            <a:avLst/>
          </a:prstGeom>
          <a:pattFill prst="pct5">
            <a:fgClr>
              <a:srgbClr val="FFFF00"/>
            </a:fgClr>
            <a:bgClr>
              <a:schemeClr val="bg1"/>
            </a:bgClr>
          </a:pattFill>
          <a:ln w="63500" cmpd="thickThin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 smtClean="0"/>
              <a:t>5.Адаптироваться</a:t>
            </a:r>
            <a:r>
              <a:rPr lang="ru-RU" dirty="0"/>
              <a:t>: использовать новые технологии информации и коммуникации; стойко противостоять трудностям; находить новые </a:t>
            </a:r>
            <a:r>
              <a:rPr lang="ru-RU" dirty="0" smtClean="0"/>
              <a:t>решения.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564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476250"/>
            <a:ext cx="8219257" cy="792510"/>
          </a:xfrm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ru-RU" sz="2400" b="1" dirty="0"/>
              <a:t>Формирование ключевых компетенций </a:t>
            </a:r>
            <a:r>
              <a:rPr lang="ru-RU" sz="2400" b="1" dirty="0" smtClean="0"/>
              <a:t>на </a:t>
            </a:r>
            <a:r>
              <a:rPr lang="ru-RU" sz="2400" b="1" dirty="0"/>
              <a:t>уровне математики </a:t>
            </a:r>
            <a:r>
              <a:rPr lang="ru-RU" sz="2400" b="1" dirty="0" smtClean="0"/>
              <a:t>:«</a:t>
            </a:r>
            <a:r>
              <a:rPr lang="ru-RU" sz="2400" b="1" dirty="0"/>
              <a:t>учитель-ученик», «ученик-ученик».</a:t>
            </a:r>
            <a:endParaRPr lang="ru-RU" sz="2400" b="1" dirty="0" smtClean="0"/>
          </a:p>
        </p:txBody>
      </p:sp>
      <p:sp>
        <p:nvSpPr>
          <p:cNvPr id="3" name="TextBox 2"/>
          <p:cNvSpPr txBox="1"/>
          <p:nvPr/>
        </p:nvSpPr>
        <p:spPr>
          <a:xfrm flipH="1">
            <a:off x="362248" y="1313029"/>
            <a:ext cx="82809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Ф</a:t>
            </a:r>
            <a:r>
              <a:rPr lang="ru-RU" b="1" dirty="0" smtClean="0"/>
              <a:t>ормирование </a:t>
            </a:r>
            <a:r>
              <a:rPr lang="ru-RU" b="1" dirty="0"/>
              <a:t>ценностно-смысловой компетенции</a:t>
            </a:r>
            <a:r>
              <a:rPr lang="ru-RU" dirty="0"/>
              <a:t> во время проведения урока учитель стремится к тому, чтобы ученик четко для себя представлял, что и как он изучает сегодня, на следующем занятии и каким образом он сможет использовать полученные знания в последующей жизни</a:t>
            </a:r>
            <a:r>
              <a:rPr lang="ru-RU" dirty="0" smtClean="0"/>
              <a:t>. </a:t>
            </a:r>
            <a:r>
              <a:rPr lang="ru-RU" dirty="0"/>
              <a:t>Вопросы «зачем», «почему», «как», «чем», «о чем». </a:t>
            </a:r>
            <a:r>
              <a:rPr lang="ru-RU" dirty="0" smtClean="0"/>
              <a:t>Самостоятельно </a:t>
            </a:r>
            <a:r>
              <a:rPr lang="ru-RU" dirty="0"/>
              <a:t>изучить новую тему , определить главное , задачи с пропущенными единицами измерения величин, задания с лишними </a:t>
            </a:r>
            <a:r>
              <a:rPr lang="ru-RU" dirty="0" smtClean="0"/>
              <a:t>данными,</a:t>
            </a:r>
            <a:endParaRPr lang="ru-RU" dirty="0"/>
          </a:p>
          <a:p>
            <a:r>
              <a:rPr lang="ru-RU" dirty="0"/>
              <a:t>предметные олимпиады, </a:t>
            </a:r>
            <a:r>
              <a:rPr lang="ru-RU" dirty="0" smtClean="0"/>
              <a:t>которые  включают </a:t>
            </a:r>
            <a:r>
              <a:rPr lang="ru-RU" dirty="0"/>
              <a:t>в себя нестандартные задания, требующие применения учеником именно предметной логики. </a:t>
            </a:r>
            <a:r>
              <a:rPr lang="ru-RU" dirty="0" smtClean="0"/>
              <a:t>Задачи</a:t>
            </a:r>
            <a:r>
              <a:rPr lang="ru-RU" dirty="0"/>
              <a:t>, встречающиеся в определенной профессиональной среде. Некоторые из задач </a:t>
            </a:r>
            <a:r>
              <a:rPr lang="ru-RU" dirty="0" smtClean="0"/>
              <a:t> подобного </a:t>
            </a:r>
            <a:r>
              <a:rPr lang="ru-RU" dirty="0"/>
              <a:t>рода требуют не только знания математики и арифметики, но и практической смекалки, умения ориентироваться в конкретной обстановке.</a:t>
            </a:r>
            <a:endParaRPr lang="ru-RU" dirty="0" smtClean="0"/>
          </a:p>
          <a:p>
            <a:endParaRPr lang="ru-RU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2267744" y="4747407"/>
            <a:ext cx="5688632" cy="92333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 w="63500" cap="sq" cmpd="thickThin">
            <a:solidFill>
              <a:srgbClr val="00C409"/>
            </a:solidFill>
            <a:prstDash val="solid"/>
            <a:round/>
          </a:ln>
        </p:spPr>
        <p:txBody>
          <a:bodyPr wrap="square" rtlCol="0">
            <a:spAutoFit/>
          </a:bodyPr>
          <a:lstStyle/>
          <a:p>
            <a:r>
              <a:rPr lang="ru-RU" b="1" dirty="0" smtClean="0"/>
              <a:t>Задание на проверку </a:t>
            </a:r>
            <a:r>
              <a:rPr lang="ru-RU" b="1" dirty="0"/>
              <a:t>математической логики</a:t>
            </a:r>
            <a:r>
              <a:rPr lang="ru-RU" dirty="0" smtClean="0"/>
              <a:t>: </a:t>
            </a:r>
            <a:r>
              <a:rPr lang="ru-RU" dirty="0" smtClean="0"/>
              <a:t>Иван учится </a:t>
            </a:r>
            <a:r>
              <a:rPr lang="ru-RU" dirty="0"/>
              <a:t>в 11 классе, а </a:t>
            </a:r>
            <a:r>
              <a:rPr lang="ru-RU" dirty="0" smtClean="0"/>
              <a:t>Василий  </a:t>
            </a:r>
            <a:r>
              <a:rPr lang="ru-RU" dirty="0"/>
              <a:t>— в 7 классе. В каком классе учился </a:t>
            </a:r>
            <a:r>
              <a:rPr lang="ru-RU" dirty="0"/>
              <a:t>Василий, </a:t>
            </a:r>
            <a:r>
              <a:rPr lang="ru-RU" dirty="0"/>
              <a:t>когда </a:t>
            </a:r>
            <a:r>
              <a:rPr lang="ru-RU" dirty="0"/>
              <a:t>Иван был </a:t>
            </a:r>
            <a:r>
              <a:rPr lang="ru-RU" dirty="0"/>
              <a:t>в 6 классе?»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71800" y="5628779"/>
            <a:ext cx="5184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У учеников, которые смогут </a:t>
            </a:r>
            <a:r>
              <a:rPr lang="ru-RU" i="1" dirty="0"/>
              <a:t>правильно составить краткую запись — наглядное изображение задачи, </a:t>
            </a:r>
            <a:r>
              <a:rPr lang="ru-RU" i="1" dirty="0" smtClean="0"/>
              <a:t>развито </a:t>
            </a:r>
            <a:r>
              <a:rPr lang="ru-RU" i="1" dirty="0"/>
              <a:t>математическое </a:t>
            </a:r>
            <a:r>
              <a:rPr lang="ru-RU" i="1" dirty="0" smtClean="0"/>
              <a:t>мышление.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88392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800000"/>
      </a:hlink>
      <a:folHlink>
        <a:srgbClr val="FFCC99"/>
      </a:folHlink>
    </a:clrScheme>
    <a:fontScheme name="Оформление по умолчанию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4422</TotalTime>
  <Words>2267</Words>
  <Application>Microsoft Office PowerPoint</Application>
  <PresentationFormat>Экран (4:3)</PresentationFormat>
  <Paragraphs>112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Оформление по умолчанию</vt:lpstr>
      <vt:lpstr>Государственное учреждение образования  «Средняя школа №3 имени В.М. Усова г. Гродно»   МАСТЕР-КЛАСС </vt:lpstr>
      <vt:lpstr>Современный заказ общества на образовательные услуги претерпевает множество изменений. Одним из таких изменений является требование к реализации компетентностного подхода в процессе обучения- т.е. от педагогов требуется научить детей тем знаниям, обучить тем умениям и развить те навыки, которыми современный ученик сможет воспользоваться в своей дальнейшей жизни. Реализовываться данный                           подход должен уже  в начальной школе. Однако большинство школьных                                                                                                                                                      программ, используемых в современной начальной школе, создавались до появления компетентностного подхода. Поэтому большая работы по его            внедрению в образовательный процесс ложится на педагогов общего и   дополнительного образования, что не всегда бывает эффективным в силу                                                                                                            разнообразных причин.  </vt:lpstr>
      <vt:lpstr>Проблема: возникло противоречие между требованиями стратегии модернизации образования в компетентностном подходе к процессу и результатам образования и неразработанностью его методологии, теории и практики в образовательном процессе, в частности, в обучении математики в начальной школе.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Admin</cp:lastModifiedBy>
  <cp:revision>156</cp:revision>
  <dcterms:created xsi:type="dcterms:W3CDTF">2012-08-12T16:04:58Z</dcterms:created>
  <dcterms:modified xsi:type="dcterms:W3CDTF">2019-05-10T09:36:15Z</dcterms:modified>
</cp:coreProperties>
</file>