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82" r:id="rId22"/>
    <p:sldId id="281" r:id="rId23"/>
    <p:sldId id="277" r:id="rId24"/>
    <p:sldId id="274" r:id="rId25"/>
    <p:sldId id="278" r:id="rId26"/>
    <p:sldId id="280" r:id="rId27"/>
    <p:sldId id="27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12"/>
          <c:val>
            <c:numRef>
              <c:f>Лист1!$A$3:$C$3</c:f>
              <c:numCache>
                <c:formatCode>General</c:formatCode>
                <c:ptCount val="3"/>
                <c:pt idx="0">
                  <c:v>5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 rtl="0">
            <a:defRPr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explosion val="25"/>
          <c:cat>
            <c:strRef>
              <c:f>Лист1!$A$2:$C$2</c:f>
              <c:strCache>
                <c:ptCount val="3"/>
                <c:pt idx="0">
                  <c:v>яблоки</c:v>
                </c:pt>
                <c:pt idx="1">
                  <c:v>бананы</c:v>
                </c:pt>
                <c:pt idx="2">
                  <c:v>груши</c:v>
                </c:pt>
              </c:strCache>
            </c:strRef>
          </c:cat>
          <c:val>
            <c:numRef>
              <c:f>Лист1!$A$3:$C$3</c:f>
              <c:numCache>
                <c:formatCode>General</c:formatCode>
                <c:ptCount val="3"/>
                <c:pt idx="0">
                  <c:v>5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6F34C67-AC8E-45F4-98EC-F4B2B8307229}" type="datetimeFigureOut">
              <a:rPr lang="ru-RU" smtClean="0"/>
              <a:t>09.01.2020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828D8A1-8926-455C-8719-65669A5971F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908720"/>
            <a:ext cx="3816424" cy="1080120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Мастер-класс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421080"/>
            <a:ext cx="3600399" cy="1260629"/>
          </a:xfrm>
        </p:spPr>
        <p:txBody>
          <a:bodyPr/>
          <a:lstStyle/>
          <a:p>
            <a:pPr algn="ctr"/>
            <a:r>
              <a:rPr lang="ru-RU" dirty="0" smtClean="0"/>
              <a:t>учитель начальных классов</a:t>
            </a:r>
          </a:p>
          <a:p>
            <a:pPr algn="ctr"/>
            <a:r>
              <a:rPr lang="ru-RU" dirty="0" err="1" smtClean="0"/>
              <a:t>Кирик</a:t>
            </a:r>
            <a:r>
              <a:rPr lang="ru-RU" dirty="0" smtClean="0"/>
              <a:t> Наталья Васильевна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492896"/>
            <a:ext cx="449999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err="1" smtClean="0"/>
              <a:t>Компетентностно</a:t>
            </a:r>
            <a:r>
              <a:rPr lang="ru-RU" sz="3200" dirty="0" smtClean="0"/>
              <a:t>-ориентированные задания как средство формирования исследовательской компетентности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-31923" y="260648"/>
            <a:ext cx="4716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Государственное учреждение образования «Средняя школа №3 </a:t>
            </a:r>
          </a:p>
          <a:p>
            <a:pPr algn="ctr"/>
            <a:r>
              <a:rPr lang="ru-RU" sz="1600" dirty="0" smtClean="0"/>
              <a:t>имени В.М. Усова г. Гродно»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57117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989838"/>
              </p:ext>
            </p:extLst>
          </p:nvPr>
        </p:nvGraphicFramePr>
        <p:xfrm>
          <a:off x="1425195" y="5229200"/>
          <a:ext cx="6387165" cy="122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6754"/>
                <a:gridCol w="4990411"/>
              </a:tblGrid>
              <a:tr h="407848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Сезон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1613412"/>
            <a:ext cx="7704856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 отправила тебя в магазин. И попросила купить яблоки. Используя текст, подумай, яблоки какого цвета ты купишь?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Оказывается,  самыми полезными являются зеленые, а не красные яблоки. В красных яблоках больше сахара и меньше витаминов. А что касается  летних, осенних и зимних сортов, то полезнее всего зимние сорта «Антоновка» и «Голден».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внеси в таблицу.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60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0512767"/>
              </p:ext>
            </p:extLst>
          </p:nvPr>
        </p:nvGraphicFramePr>
        <p:xfrm>
          <a:off x="1425195" y="5229200"/>
          <a:ext cx="6387165" cy="122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6754"/>
                <a:gridCol w="4990411"/>
              </a:tblGrid>
              <a:tr h="407848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зелёный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Сезон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осенние, зимние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«Антоновка», «Голден»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1613412"/>
            <a:ext cx="7704856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 отправила тебя в магазин. И попросила купить яблоки. Используя текст, подумай, яблоки какого цвета ты купишь?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Оказывается,  самыми полезными являются зеленые, а не красные яблоки. В красных яблоках больше сахара и меньше витаминов. А что касается  летних, осенних и зимних сортов, то полезнее всего зимние сорта «Антоновка» и «Голден».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внеси в таблицу.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17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2474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Признаки компетентно-ориентированного задания: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7776864" cy="475252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Представляет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собой достаточно объёмный текст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Встречается дополнительная информация в виде таблиц, диаграмм, схем, графиков, рисунков, фото…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Имитация жизненной ситуации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Наличие заметно большего, по сравнению с обычными учебными задачами, набора данных, среди которых могут быть и лишнее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Часть необходимых данных может отсутствовать; предполагается, что учащиеся должны самостоятельно найти их в справочной литературе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Может иметь несколько способов решения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Носит обучающий характер, адаптация к возрастному уровню учащихся;</a:t>
            </a:r>
          </a:p>
          <a:p>
            <a:pPr lvl="0"/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Выход за рамки одной образовательной области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157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24744"/>
            <a:ext cx="7848872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Структурные элементы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-ориентированных заданий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Стимул</a:t>
            </a:r>
          </a:p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Задачная формулировка</a:t>
            </a:r>
          </a:p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Источник информации</a:t>
            </a:r>
          </a:p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Инструмент проверки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948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Стимул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7776864" cy="4896544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 в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-ориентированном задании выполняет несколько функций:</a:t>
            </a:r>
          </a:p>
          <a:p>
            <a:pPr lvl="1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погружает в контекст задания</a:t>
            </a:r>
          </a:p>
          <a:p>
            <a:pPr lvl="1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мотивирует учащегося на выполнение задания;</a:t>
            </a:r>
          </a:p>
          <a:p>
            <a:pPr lvl="1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моделирует практическую, жизненную ситуацию;</a:t>
            </a:r>
          </a:p>
          <a:p>
            <a:pPr lvl="1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при необходимости может нести функцию источника информации.</a:t>
            </a:r>
          </a:p>
          <a:p>
            <a:pPr lvl="1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…. должен:</a:t>
            </a:r>
          </a:p>
          <a:p>
            <a:pPr lvl="1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быть кратким (не более трёх предложений);</a:t>
            </a:r>
          </a:p>
          <a:p>
            <a:pPr lvl="1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отвлекать учащегося от содержания задания.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862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908720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Задачная формулировка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7704856" cy="4059813"/>
          </a:xfrm>
        </p:spPr>
        <p:txBody>
          <a:bodyPr/>
          <a:lstStyle/>
          <a:p>
            <a:pPr marL="6858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точно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указывает на деятельность учащегося, необходимую для выполнения задания.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текст задания должен начинаться с глагола;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 тексте задания указано ЧТО делать и есть указание на то КАК делать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738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Источник информации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484784"/>
            <a:ext cx="6696744" cy="3508977"/>
          </a:xfrm>
        </p:spPr>
        <p:txBody>
          <a:bodyPr/>
          <a:lstStyle/>
          <a:p>
            <a:pPr marL="68580" indent="0" algn="just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содержит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информацию, необходимую для успешной деятельности учащегося по выполнению задания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118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196752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Инструмент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проверки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(для учителя)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988840"/>
            <a:ext cx="7632848" cy="432048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задает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структуру предъявления учащимся результата своей деятельности по выполнению задания</a:t>
            </a:r>
          </a:p>
          <a:p>
            <a:pPr marL="6858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… может быть: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Ключ - используется для тестовых заданий закрытого типа.</a:t>
            </a:r>
          </a:p>
          <a:p>
            <a:pPr lvl="0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Модельный ответ – обычно используется для открытых тестовых заданий с кратким ответом.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494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7024744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-ориентированных заданий: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28800"/>
            <a:ext cx="7776864" cy="504056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мотивационную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(КОЗ формулируют реальную жизненную ситуацию, за счет чего активизируется внутренняя мотивация обучающихся),</a:t>
            </a:r>
          </a:p>
          <a:p>
            <a:pPr lvl="0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организационную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(отличительной особенностью КОЗ является инструктивность, которая дает учащимся возможность правильно построить деятельность по выполнению предложенного задания),</a:t>
            </a:r>
          </a:p>
          <a:p>
            <a:pPr lvl="0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оценочную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(КОЗ рассматривается в научной литературе как основной инструмент для выявления уровня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сформированности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предметных и универсальных, в т. ч. образовательных компетенций),</a:t>
            </a:r>
          </a:p>
          <a:p>
            <a:pPr lvl="0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мировоззренческую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(КОЗ моделирует реальную жизненную ситуацию, не расчленяя ее на предметные зоны, как это происходит в традиционной образовательной парадигме, ведущей чертой которой выступает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предметоцентризм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),</a:t>
            </a:r>
          </a:p>
          <a:p>
            <a:pPr lvl="0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личностную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(правильно сконструированное и технологически целесообразно использованное в учебном процессе КОЗ содействует созданию ситуации успеха и формированию положительной Я-концепции у обучающегося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311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4677993"/>
              </p:ext>
            </p:extLst>
          </p:nvPr>
        </p:nvGraphicFramePr>
        <p:xfrm>
          <a:off x="1425195" y="5229200"/>
          <a:ext cx="6387165" cy="122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6754"/>
                <a:gridCol w="4990411"/>
              </a:tblGrid>
              <a:tr h="407848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зелёный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Сезон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осенние, зимние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«Антоновка», «Голден»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1613412"/>
            <a:ext cx="7704856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 отправила тебя в магазин. И попросила купить яблоки. Используя текст, подумай, яблоки какого цвета ты купишь?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Оказывается,  самыми полезными являются зеленые, а не красные яблоки. В красных яблоках больше сахара и меньше витаминов. А что касается  летних, осенних и зимних сортов, то полезнее всего зимние сорта «Антоновка» и «Голден».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внеси в таблицу.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93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&quot;с рождеством и новым годом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11" y="101414"/>
            <a:ext cx="8803927" cy="663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4677993"/>
              </p:ext>
            </p:extLst>
          </p:nvPr>
        </p:nvGraphicFramePr>
        <p:xfrm>
          <a:off x="1425195" y="5229200"/>
          <a:ext cx="6387165" cy="122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6754"/>
                <a:gridCol w="4990411"/>
              </a:tblGrid>
              <a:tr h="407848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зелёный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Сезон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осенние, зимние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«Антоновка», «Голден»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1613412"/>
            <a:ext cx="7704856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 отправила тебя в магазин. И попросила купить яблоки.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Используя текст, подумай, яблоки какого цвета ты купишь?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Оказывается,  самыми полезными являются зеленые, а не красные яблоки. В красных яблоках больше сахара и меньше витаминов. А что касается  летних, осенних и зимних сортов, то полезнее всего зимние сорта «Антоновка» и «Голден».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внеси в таблицу.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936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9733181"/>
              </p:ext>
            </p:extLst>
          </p:nvPr>
        </p:nvGraphicFramePr>
        <p:xfrm>
          <a:off x="1425195" y="5229200"/>
          <a:ext cx="6387165" cy="122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6754"/>
                <a:gridCol w="4990411"/>
              </a:tblGrid>
              <a:tr h="407848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зелёный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Сезон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осенние, зимние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«Антоновка», «Голден»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1613412"/>
            <a:ext cx="7704856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 отправила тебя в магазин. И попросила купить яблоки.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Используя текст, подумай, яблоки какого цвета ты купишь?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Оказывается,  самыми полезными являются зеленые, а не красные яблоки. В красных яблоках больше сахара и меньше витаминов. А что касается  летних, осенних и зимних сортов, то полезнее всего зимние сорта «Антоновка» и «Голден».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внеси в таблицу.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9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9733181"/>
              </p:ext>
            </p:extLst>
          </p:nvPr>
        </p:nvGraphicFramePr>
        <p:xfrm>
          <a:off x="1425195" y="5229200"/>
          <a:ext cx="6387165" cy="122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6754"/>
                <a:gridCol w="4990411"/>
              </a:tblGrid>
              <a:tr h="407848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зелёный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Сезон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осенние, зимние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«Антоновка», «Голден»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1613412"/>
            <a:ext cx="7704856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 отправила тебя в магазин. И попросила купить яблоки.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Используя текст, подумай, яблоки какого цвета ты купишь?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Оказывается,  самыми полезными являются зеленые, а не красные яблоки. В красных яблоках больше сахара и меньше витаминов. А что касается  летних, осенних и зимних сортов, то полезнее всего зимние сорта «Антоновка» и «Голден».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внеси в таблицу.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94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группа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058696"/>
              </p:ext>
            </p:extLst>
          </p:nvPr>
        </p:nvGraphicFramePr>
        <p:xfrm>
          <a:off x="1425195" y="5229200"/>
          <a:ext cx="6387165" cy="12241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96754"/>
                <a:gridCol w="4990411"/>
              </a:tblGrid>
              <a:tr h="407848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Цвет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зелёный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Сезон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осенние, зимние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8144"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Сорт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54038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«Антоновка», «Голден»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1613412"/>
            <a:ext cx="7704856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Мама отправила тебя в магазин. И попросила купить яблоки.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Используя текст, подумай, яблоки какого цвета ты купишь?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Оказывается,  самыми полезными являются зеленые, а не красные яблоки. В красных яблоках больше сахара и меньше витаминов. А что касается  летних, осенних и зимних сортов, то полезнее всего зимние сорта «Антоновка» и «Голден».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Результаты внеси в таблицу.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83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196752"/>
            <a:ext cx="7632848" cy="4752528"/>
          </a:xfrm>
        </p:spPr>
        <p:txBody>
          <a:bodyPr>
            <a:noAutofit/>
          </a:bodyPr>
          <a:lstStyle/>
          <a:p>
            <a:pPr marL="68580" indent="0" algn="just"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Семья Ивановых за месяц съедает5 кг яблок, 2 кг бананов и 3 кг груш. Сколько всего кг фруктов семья съедает за месяц?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68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6422668"/>
              </p:ext>
            </p:extLst>
          </p:nvPr>
        </p:nvGraphicFramePr>
        <p:xfrm>
          <a:off x="899592" y="203579"/>
          <a:ext cx="6819404" cy="63907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09345"/>
                <a:gridCol w="3410059"/>
              </a:tblGrid>
              <a:tr h="28129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Содержание задания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88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Стимул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Моя бабушка говорит, что наша семья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употребляет правильные фрукты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большое внимание уделяет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здоровому </a:t>
                      </a: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питанию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</a:tr>
              <a:tr h="9403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Задачная (-ые) формулировка (-и):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Используя данные </a:t>
                      </a: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задания:</a:t>
                      </a:r>
                      <a:endParaRPr lang="ru-RU" sz="16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Подпиши фрукты на диаграмме.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Закрась квадратики соответствующим цветом на числовой прямой.</a:t>
                      </a:r>
                      <a:endParaRPr lang="ru-RU" sz="16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</a:tr>
              <a:tr h="281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 информации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</a:tr>
              <a:tr h="15794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Бланк для выполнения задания (по необходимости)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</a:tr>
              <a:tr h="16877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Инструмент проверки (критерии и показатели оценивания, модельные ответы и т.д.)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Модельные ответы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Каждый верный ответ оценивается в 2 балла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lang="ru-RU" sz="16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25653" marR="25653" marT="0" marB="0"/>
                </a:tc>
              </a:tr>
            </a:tbl>
          </a:graphicData>
        </a:graphic>
      </p:graphicFrame>
      <p:cxnSp>
        <p:nvCxnSpPr>
          <p:cNvPr id="6" name="Прямая со стрелкой 5"/>
          <p:cNvCxnSpPr>
            <a:cxnSpLocks/>
          </p:cNvCxnSpPr>
          <p:nvPr/>
        </p:nvCxnSpPr>
        <p:spPr>
          <a:xfrm>
            <a:off x="4619798" y="4077072"/>
            <a:ext cx="27336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5148064" y="3994188"/>
            <a:ext cx="0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837738" y="3206750"/>
            <a:ext cx="0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cxnSpLocks/>
          </p:cNvCxnSpPr>
          <p:nvPr/>
        </p:nvCxnSpPr>
        <p:spPr>
          <a:xfrm>
            <a:off x="5778613" y="3986584"/>
            <a:ext cx="0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>
            <a:cxnSpLocks/>
          </p:cNvCxnSpPr>
          <p:nvPr/>
        </p:nvCxnSpPr>
        <p:spPr>
          <a:xfrm>
            <a:off x="6445913" y="3994187"/>
            <a:ext cx="0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>
            <a:spLocks/>
          </p:cNvSpPr>
          <p:nvPr/>
        </p:nvSpPr>
        <p:spPr>
          <a:xfrm>
            <a:off x="5054287" y="4175163"/>
            <a:ext cx="190500" cy="2286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3" name="Прямоугольник 12"/>
          <p:cNvSpPr>
            <a:spLocks/>
          </p:cNvSpPr>
          <p:nvPr/>
        </p:nvSpPr>
        <p:spPr>
          <a:xfrm>
            <a:off x="5683363" y="4167559"/>
            <a:ext cx="190500" cy="2286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4" name="Прямоугольник 13"/>
          <p:cNvSpPr>
            <a:spLocks/>
          </p:cNvSpPr>
          <p:nvPr/>
        </p:nvSpPr>
        <p:spPr>
          <a:xfrm>
            <a:off x="6348958" y="4167559"/>
            <a:ext cx="190500" cy="2286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>
            <a:spLocks/>
          </p:cNvSpPr>
          <p:nvPr/>
        </p:nvSpPr>
        <p:spPr>
          <a:xfrm>
            <a:off x="9742488" y="3502025"/>
            <a:ext cx="190500" cy="228600"/>
          </a:xfrm>
          <a:prstGeom prst="rect">
            <a:avLst/>
          </a:prstGeom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cxnSp>
        <p:nvCxnSpPr>
          <p:cNvPr id="17" name="Прямая со стрелкой 16"/>
          <p:cNvCxnSpPr>
            <a:cxnSpLocks/>
          </p:cNvCxnSpPr>
          <p:nvPr/>
        </p:nvCxnSpPr>
        <p:spPr>
          <a:xfrm>
            <a:off x="4678792" y="6309320"/>
            <a:ext cx="273367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cxnSpLocks/>
          </p:cNvCxnSpPr>
          <p:nvPr/>
        </p:nvCxnSpPr>
        <p:spPr>
          <a:xfrm>
            <a:off x="5110387" y="6218832"/>
            <a:ext cx="0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cxnSpLocks/>
          </p:cNvCxnSpPr>
          <p:nvPr/>
        </p:nvCxnSpPr>
        <p:spPr>
          <a:xfrm>
            <a:off x="9894888" y="4645025"/>
            <a:ext cx="0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cxnSpLocks/>
          </p:cNvCxnSpPr>
          <p:nvPr/>
        </p:nvCxnSpPr>
        <p:spPr>
          <a:xfrm>
            <a:off x="6540974" y="6218832"/>
            <a:ext cx="0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>
          <a:xfrm>
            <a:off x="5891386" y="6218832"/>
            <a:ext cx="0" cy="180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>
            <a:spLocks/>
          </p:cNvSpPr>
          <p:nvPr/>
        </p:nvSpPr>
        <p:spPr>
          <a:xfrm>
            <a:off x="5015807" y="6399807"/>
            <a:ext cx="190500" cy="2286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4" name="Прямоугольник 23"/>
          <p:cNvSpPr>
            <a:spLocks/>
          </p:cNvSpPr>
          <p:nvPr/>
        </p:nvSpPr>
        <p:spPr>
          <a:xfrm>
            <a:off x="5796136" y="6399807"/>
            <a:ext cx="190500" cy="228600"/>
          </a:xfrm>
          <a:prstGeom prst="rect">
            <a:avLst/>
          </a:prstGeom>
          <a:solidFill>
            <a:schemeClr val="accent3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5" name="Прямоугольник 24"/>
          <p:cNvSpPr>
            <a:spLocks/>
          </p:cNvSpPr>
          <p:nvPr/>
        </p:nvSpPr>
        <p:spPr>
          <a:xfrm>
            <a:off x="6445913" y="6415092"/>
            <a:ext cx="190500" cy="228600"/>
          </a:xfrm>
          <a:prstGeom prst="rect">
            <a:avLst/>
          </a:prstGeom>
          <a:solidFill>
            <a:schemeClr val="bg2">
              <a:lumMod val="50000"/>
            </a:schemeClr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6" name="Прямоугольник 25"/>
          <p:cNvSpPr>
            <a:spLocks/>
          </p:cNvSpPr>
          <p:nvPr/>
        </p:nvSpPr>
        <p:spPr>
          <a:xfrm>
            <a:off x="9799638" y="4940300"/>
            <a:ext cx="190500" cy="228600"/>
          </a:xfrm>
          <a:prstGeom prst="rect">
            <a:avLst/>
          </a:prstGeom>
          <a:solidFill>
            <a:srgbClr val="0070C0"/>
          </a:solidFill>
          <a:ln w="127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aphicFrame>
        <p:nvGraphicFramePr>
          <p:cNvPr id="28" name="Диаграмма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269769"/>
              </p:ext>
            </p:extLst>
          </p:nvPr>
        </p:nvGraphicFramePr>
        <p:xfrm>
          <a:off x="4811266" y="3096433"/>
          <a:ext cx="2160240" cy="1039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9" name="Диаграмма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1536701"/>
              </p:ext>
            </p:extLst>
          </p:nvPr>
        </p:nvGraphicFramePr>
        <p:xfrm>
          <a:off x="5054286" y="5445225"/>
          <a:ext cx="1965985" cy="7200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3938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ртинки по запросу &quot;яблоки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607789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140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20688"/>
            <a:ext cx="6777317" cy="3508977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ru-RU" sz="8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80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Картинки по запросу &quot;яблоки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37786"/>
            <a:ext cx="3888432" cy="2539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0132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ртинки по запросу &quot;яблоки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607789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03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Картинки по запросу &quot;ребенок с вопросом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53762" cy="5872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8626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744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Компетентностный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подход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132856"/>
            <a:ext cx="7344932" cy="3508977"/>
          </a:xfrm>
        </p:spPr>
        <p:txBody>
          <a:bodyPr>
            <a:noAutofit/>
          </a:bodyPr>
          <a:lstStyle/>
          <a:p>
            <a:pPr marL="68580" indent="0" algn="just">
              <a:buNone/>
            </a:pPr>
            <a:r>
              <a:rPr lang="ru-RU" sz="3200" dirty="0" smtClean="0"/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процесс и результат формирования у обучающихся различных компетенций, трактуемых как совокупность знаний, умений, ценностных установок, необходимых для эффективного решения личностных и социально значимых проблем в определенных сферах деятельности.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257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-ориентированное задание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323652"/>
            <a:ext cx="7704856" cy="4129684"/>
          </a:xfrm>
        </p:spPr>
        <p:txBody>
          <a:bodyPr>
            <a:normAutofit/>
          </a:bodyPr>
          <a:lstStyle/>
          <a:p>
            <a:pPr marL="68580" indent="0" algn="just">
              <a:buNone/>
            </a:pPr>
            <a:r>
              <a:rPr lang="ru-RU" dirty="0" smtClean="0"/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– задание, которое требует использования знаний в условиях неопределенности, за пределами учебной ситуации, организует деятельность учащегося, а не требует воспроизведения им информации или отдельных действий.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09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26876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После прохождения мастер-класса Вы сможете: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060848"/>
            <a:ext cx="7704856" cy="424847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Объяснить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что такое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-ориентированные задания.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Отличать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-ориентированные задания от других видов учебных заданий.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Самостоятельно конструировать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- ориентированные задания к своим урокам.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360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ртинки по запросу &quot;яблоки&quot;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7607789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02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024744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 группа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628800"/>
            <a:ext cx="7992888" cy="4680520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Оказывается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 самыми полезными являются зеленые, а не красные яблоки. В красных яблоках больше сахара и меньше витаминов. А что касается  летних, осенних и зимних сортов, то полезнее всего зимние сорта «Антоновка» и «Голден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68580" indent="0">
              <a:buNone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marL="68580" indent="0" algn="ctr">
              <a:buNone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	Вопрос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:  яблоки какого цвета считаются самыми полезными?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0462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181</TotalTime>
  <Words>1088</Words>
  <Application>Microsoft Office PowerPoint</Application>
  <PresentationFormat>Экран (4:3)</PresentationFormat>
  <Paragraphs>157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Остин</vt:lpstr>
      <vt:lpstr>Мастер-класс</vt:lpstr>
      <vt:lpstr>Презентация PowerPoint</vt:lpstr>
      <vt:lpstr>Презентация PowerPoint</vt:lpstr>
      <vt:lpstr>Презентация PowerPoint</vt:lpstr>
      <vt:lpstr>Компетентностный подход </vt:lpstr>
      <vt:lpstr>Компетентностно-ориентированное задание</vt:lpstr>
      <vt:lpstr>После прохождения мастер-класса Вы сможете: </vt:lpstr>
      <vt:lpstr>Презентация PowerPoint</vt:lpstr>
      <vt:lpstr>1 группа</vt:lpstr>
      <vt:lpstr>2 группа</vt:lpstr>
      <vt:lpstr>2 группа</vt:lpstr>
      <vt:lpstr>Признаки компетентно-ориентированного задания: </vt:lpstr>
      <vt:lpstr>Структурные элементы компетентностно-ориентированных заданий</vt:lpstr>
      <vt:lpstr>Стимул </vt:lpstr>
      <vt:lpstr>Задачная формулировка </vt:lpstr>
      <vt:lpstr>Источник информации </vt:lpstr>
      <vt:lpstr>Инструмент проверки  (для учителя) </vt:lpstr>
      <vt:lpstr>Функции компетентностно-ориентированных заданий:</vt:lpstr>
      <vt:lpstr>2 группа</vt:lpstr>
      <vt:lpstr>2 группа</vt:lpstr>
      <vt:lpstr>2 группа</vt:lpstr>
      <vt:lpstr>2 группа</vt:lpstr>
      <vt:lpstr>2 группа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Admin</dc:creator>
  <cp:lastModifiedBy>Учитель</cp:lastModifiedBy>
  <cp:revision>13</cp:revision>
  <dcterms:created xsi:type="dcterms:W3CDTF">2020-01-08T18:05:25Z</dcterms:created>
  <dcterms:modified xsi:type="dcterms:W3CDTF">2020-01-09T07:30:29Z</dcterms:modified>
</cp:coreProperties>
</file>