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0" r:id="rId1"/>
  </p:sldMasterIdLst>
  <p:notesMasterIdLst>
    <p:notesMasterId r:id="rId48"/>
  </p:notesMasterIdLst>
  <p:sldIdLst>
    <p:sldId id="256" r:id="rId2"/>
    <p:sldId id="281" r:id="rId3"/>
    <p:sldId id="270" r:id="rId4"/>
    <p:sldId id="259" r:id="rId5"/>
    <p:sldId id="282" r:id="rId6"/>
    <p:sldId id="284" r:id="rId7"/>
    <p:sldId id="285" r:id="rId8"/>
    <p:sldId id="286" r:id="rId9"/>
    <p:sldId id="283" r:id="rId10"/>
    <p:sldId id="272" r:id="rId11"/>
    <p:sldId id="287" r:id="rId12"/>
    <p:sldId id="291" r:id="rId13"/>
    <p:sldId id="288" r:id="rId14"/>
    <p:sldId id="289" r:id="rId15"/>
    <p:sldId id="290" r:id="rId16"/>
    <p:sldId id="292" r:id="rId17"/>
    <p:sldId id="293" r:id="rId18"/>
    <p:sldId id="294" r:id="rId19"/>
    <p:sldId id="295" r:id="rId20"/>
    <p:sldId id="296" r:id="rId21"/>
    <p:sldId id="297" r:id="rId22"/>
    <p:sldId id="298" r:id="rId23"/>
    <p:sldId id="299" r:id="rId24"/>
    <p:sldId id="300" r:id="rId25"/>
    <p:sldId id="301" r:id="rId26"/>
    <p:sldId id="302" r:id="rId27"/>
    <p:sldId id="303" r:id="rId28"/>
    <p:sldId id="304" r:id="rId29"/>
    <p:sldId id="305" r:id="rId30"/>
    <p:sldId id="306" r:id="rId31"/>
    <p:sldId id="307" r:id="rId32"/>
    <p:sldId id="308" r:id="rId33"/>
    <p:sldId id="309" r:id="rId34"/>
    <p:sldId id="310" r:id="rId35"/>
    <p:sldId id="311" r:id="rId36"/>
    <p:sldId id="312" r:id="rId37"/>
    <p:sldId id="313" r:id="rId38"/>
    <p:sldId id="314" r:id="rId39"/>
    <p:sldId id="315" r:id="rId40"/>
    <p:sldId id="317" r:id="rId41"/>
    <p:sldId id="318" r:id="rId42"/>
    <p:sldId id="316" r:id="rId43"/>
    <p:sldId id="319" r:id="rId44"/>
    <p:sldId id="320" r:id="rId45"/>
    <p:sldId id="321" r:id="rId46"/>
    <p:sldId id="322" r:id="rId4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A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726" autoAdjust="0"/>
  </p:normalViewPr>
  <p:slideViewPr>
    <p:cSldViewPr>
      <p:cViewPr varScale="1">
        <p:scale>
          <a:sx n="82" d="100"/>
          <a:sy n="82" d="100"/>
        </p:scale>
        <p:origin x="-102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634F49A2-658F-4329-889C-6369B7588D0F}" type="datetimeFigureOut">
              <a:rPr lang="ru-RU"/>
              <a:pPr>
                <a:defRPr/>
              </a:pPr>
              <a:t>13.02.2018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265190C-56B1-4CA0-B167-D29CADFFFE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67767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AF37292-935C-445F-BDC1-A3B42463B331}" type="datetimeFigureOut">
              <a:rPr lang="ru-RU" smtClean="0"/>
              <a:pPr>
                <a:defRPr/>
              </a:pPr>
              <a:t>13.02.2018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BEF60F-3F27-4D0A-B474-531611AC306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572525-5841-44FC-B02D-6579229553A8}" type="datetimeFigureOut">
              <a:rPr lang="ru-RU" smtClean="0"/>
              <a:pPr>
                <a:defRPr/>
              </a:pPr>
              <a:t>13.02.2018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62BAFF-1707-4B9C-8CBA-FC1F7D872DB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7F20820-7FAD-466B-ABDA-35B766083B1B}" type="datetimeFigureOut">
              <a:rPr lang="ru-RU" smtClean="0"/>
              <a:pPr>
                <a:defRPr/>
              </a:pPr>
              <a:t>13.02.2018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162E6C-38D9-4492-884A-99ABCFCE344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3FC0BA7-1CDE-419F-A6C9-F71C47298B39}" type="datetimeFigureOut">
              <a:rPr lang="ru-RU" smtClean="0"/>
              <a:pPr>
                <a:defRPr/>
              </a:pPr>
              <a:t>13.02.2018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A1DE99-5257-4D69-B767-A80EA2DD445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AA8E321-06BA-437A-A6AC-7B47AABEDFCC}" type="datetimeFigureOut">
              <a:rPr lang="ru-RU" smtClean="0"/>
              <a:pPr>
                <a:defRPr/>
              </a:pPr>
              <a:t>13.02.2018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4A32F0-8CA0-4BA7-BFFE-B64D8676B8E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05DD932-C3BE-48B6-B862-E91675BB2EFC}" type="datetimeFigureOut">
              <a:rPr lang="ru-RU" smtClean="0"/>
              <a:pPr>
                <a:defRPr/>
              </a:pPr>
              <a:t>13.02.2018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3A5ACA-648A-4C08-BD5A-D1F035F8CB3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C083F5-1F75-49BC-A476-0709D3E454CA}" type="datetimeFigureOut">
              <a:rPr lang="ru-RU" smtClean="0"/>
              <a:pPr>
                <a:defRPr/>
              </a:pPr>
              <a:t>13.02.2018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24FB66-E1D6-4060-8DAB-F96BD01E4B9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EC4C34C-CD90-4F13-8BDE-14B7D62215F5}" type="datetimeFigureOut">
              <a:rPr lang="ru-RU" smtClean="0"/>
              <a:pPr>
                <a:defRPr/>
              </a:pPr>
              <a:t>13.02.2018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5CAF8D-01A7-4730-94E0-587AB763C8B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9992E7-27CA-4877-A332-32C9CDBC6D76}" type="datetimeFigureOut">
              <a:rPr lang="ru-RU" smtClean="0"/>
              <a:pPr>
                <a:defRPr/>
              </a:pPr>
              <a:t>13.02.2018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AE8C1E-77B4-472C-8C38-105EDB84F2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2BDA215-E502-4E4B-B7E7-56E27FC5CEEA}" type="datetimeFigureOut">
              <a:rPr lang="ru-RU" smtClean="0"/>
              <a:pPr>
                <a:defRPr/>
              </a:pPr>
              <a:t>13.02.2018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DEB625-0D13-47E0-A131-ED103A8BEC3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D61E35B-0A9B-418E-90C9-C0B8C4A192E9}" type="datetimeFigureOut">
              <a:rPr lang="ru-RU" smtClean="0"/>
              <a:pPr>
                <a:defRPr/>
              </a:pPr>
              <a:t>13.02.2018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FADA5CA1-5CD9-484C-91F6-5ABC0EF3852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DAFE51D5-2379-4BE8-AB92-07E4E3958F87}" type="datetimeFigureOut">
              <a:rPr lang="ru-RU" smtClean="0"/>
              <a:pPr>
                <a:defRPr/>
              </a:pPr>
              <a:t>13.02.2018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B0C3F9E2-2CD9-42A5-A631-CBAEF2FEA29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000100" y="5143512"/>
            <a:ext cx="7772400" cy="91440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Учитель начальных классов</a:t>
            </a:r>
          </a:p>
          <a:p>
            <a:r>
              <a:rPr lang="ru-RU" sz="2400" dirty="0" err="1" smtClean="0">
                <a:solidFill>
                  <a:srgbClr val="002060"/>
                </a:solidFill>
              </a:rPr>
              <a:t>Карпуть</a:t>
            </a:r>
            <a:r>
              <a:rPr lang="ru-RU" sz="2400" dirty="0" smtClean="0">
                <a:solidFill>
                  <a:srgbClr val="002060"/>
                </a:solidFill>
              </a:rPr>
              <a:t> Т.Н.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sz="1600" dirty="0" smtClean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1142984"/>
            <a:ext cx="8215370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i="1" dirty="0" smtClean="0">
                <a:ln w="50800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Дифференцированный подход на уроках русского языка как основа личностно- ориентированного обучения в начальной школе</a:t>
            </a:r>
            <a:endParaRPr lang="ru-RU" sz="4400" b="1" i="1" dirty="0">
              <a:ln w="50800"/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552" y="260648"/>
            <a:ext cx="7772400" cy="1000125"/>
          </a:xfrm>
        </p:spPr>
        <p:txBody>
          <a:bodyPr/>
          <a:lstStyle/>
          <a:p>
            <a:pPr eaLnBrk="1" hangingPunct="1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</a:rPr>
              <a:t>Организация работы в группах</a:t>
            </a:r>
          </a:p>
        </p:txBody>
      </p:sp>
      <p:sp>
        <p:nvSpPr>
          <p:cNvPr id="2054" name="WordArt 6"/>
          <p:cNvSpPr>
            <a:spLocks noChangeArrowheads="1" noChangeShapeType="1" noTextEdit="1"/>
          </p:cNvSpPr>
          <p:nvPr/>
        </p:nvSpPr>
        <p:spPr bwMode="auto">
          <a:xfrm>
            <a:off x="928688" y="3429000"/>
            <a:ext cx="8496300" cy="23764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cxnSp>
        <p:nvCxnSpPr>
          <p:cNvPr id="6148" name="Прямая со стрелкой 5"/>
          <p:cNvCxnSpPr>
            <a:cxnSpLocks noChangeShapeType="1"/>
          </p:cNvCxnSpPr>
          <p:nvPr/>
        </p:nvCxnSpPr>
        <p:spPr bwMode="auto">
          <a:xfrm rot="5400000">
            <a:off x="1297062" y="1303338"/>
            <a:ext cx="1285875" cy="9286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6149" name="Прямая со стрелкой 6"/>
          <p:cNvCxnSpPr>
            <a:cxnSpLocks noChangeShapeType="1"/>
          </p:cNvCxnSpPr>
          <p:nvPr/>
        </p:nvCxnSpPr>
        <p:spPr bwMode="auto">
          <a:xfrm rot="5400000">
            <a:off x="2981771" y="2426941"/>
            <a:ext cx="3071813" cy="1793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6150" name="Прямая со стрелкой 7"/>
          <p:cNvCxnSpPr>
            <a:cxnSpLocks noChangeShapeType="1"/>
          </p:cNvCxnSpPr>
          <p:nvPr/>
        </p:nvCxnSpPr>
        <p:spPr bwMode="auto">
          <a:xfrm rot="16200000" flipH="1">
            <a:off x="6286500" y="1357313"/>
            <a:ext cx="1500188" cy="1071562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285750" y="2428875"/>
            <a:ext cx="2928938" cy="1928813"/>
          </a:xfrm>
          <a:prstGeom prst="flowChartDocumen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группа </a:t>
            </a:r>
          </a:p>
          <a:p>
            <a:pPr algn="ctr"/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(ученики с высоким </a:t>
            </a:r>
          </a:p>
          <a:p>
            <a:pPr algn="ctr"/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уровнем усвоения учебного </a:t>
            </a:r>
          </a:p>
          <a:p>
            <a:pPr algn="ctr"/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материала)</a:t>
            </a:r>
          </a:p>
        </p:txBody>
      </p:sp>
      <p:sp>
        <p:nvSpPr>
          <p:cNvPr id="15" name="AutoShape 6"/>
          <p:cNvSpPr>
            <a:spLocks noChangeArrowheads="1"/>
          </p:cNvSpPr>
          <p:nvPr/>
        </p:nvSpPr>
        <p:spPr bwMode="auto">
          <a:xfrm>
            <a:off x="2928938" y="4214813"/>
            <a:ext cx="2928937" cy="1928812"/>
          </a:xfrm>
          <a:prstGeom prst="flowChartDocumen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группа </a:t>
            </a:r>
          </a:p>
          <a:p>
            <a:pPr algn="ctr"/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ученики </a:t>
            </a:r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 среднем </a:t>
            </a:r>
          </a:p>
          <a:p>
            <a:pPr algn="ctr"/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уровнем способностей)</a:t>
            </a:r>
          </a:p>
        </p:txBody>
      </p:sp>
      <p:sp>
        <p:nvSpPr>
          <p:cNvPr id="16" name="AutoShape 6"/>
          <p:cNvSpPr>
            <a:spLocks noChangeArrowheads="1"/>
          </p:cNvSpPr>
          <p:nvPr/>
        </p:nvSpPr>
        <p:spPr bwMode="auto">
          <a:xfrm>
            <a:off x="6000750" y="2643188"/>
            <a:ext cx="2928938" cy="1928812"/>
          </a:xfrm>
          <a:prstGeom prst="flowChartDocumen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группа </a:t>
            </a:r>
          </a:p>
          <a:p>
            <a:pPr algn="ctr"/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(ученики с пониженной </a:t>
            </a:r>
          </a:p>
          <a:p>
            <a:pPr algn="ctr"/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успеваемостью)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WordArt 10"/>
          <p:cNvSpPr>
            <a:spLocks noGrp="1" noChangeArrowheads="1" noChangeShapeType="1" noTextEdit="1"/>
          </p:cNvSpPr>
          <p:nvPr>
            <p:ph type="title"/>
          </p:nvPr>
        </p:nvSpPr>
        <p:spPr bwMode="auto"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6800"/>
                  </a:solidFill>
                  <a:round/>
                  <a:headEnd/>
                  <a:tailEnd/>
                </a:ln>
                <a:solidFill>
                  <a:srgbClr val="0070C0"/>
                </a:solidFill>
                <a:latin typeface="Arial"/>
                <a:cs typeface="Arial"/>
              </a:rPr>
              <a:t>Дифференцированный подход, реализованный </a:t>
            </a:r>
          </a:p>
          <a:p>
            <a:pPr algn="ctr"/>
            <a:r>
              <a:rPr lang="ru-RU" sz="3600" b="1" kern="10" dirty="0">
                <a:ln w="9525">
                  <a:solidFill>
                    <a:srgbClr val="006800"/>
                  </a:solidFill>
                  <a:round/>
                  <a:headEnd/>
                  <a:tailEnd/>
                </a:ln>
                <a:solidFill>
                  <a:srgbClr val="0070C0"/>
                </a:solidFill>
                <a:latin typeface="Arial"/>
                <a:cs typeface="Arial"/>
              </a:rPr>
              <a:t>в системе </a:t>
            </a:r>
            <a:r>
              <a:rPr lang="ru-RU" sz="3600" b="1" kern="10" dirty="0" smtClean="0">
                <a:ln w="9525">
                  <a:solidFill>
                    <a:srgbClr val="006800"/>
                  </a:solidFill>
                  <a:round/>
                  <a:headEnd/>
                  <a:tailEnd/>
                </a:ln>
                <a:solidFill>
                  <a:srgbClr val="0070C0"/>
                </a:solidFill>
                <a:latin typeface="Arial"/>
                <a:cs typeface="Arial"/>
              </a:rPr>
              <a:t>упражнений </a:t>
            </a:r>
            <a:r>
              <a:rPr lang="ru-RU" sz="3600" b="1" kern="10" dirty="0">
                <a:ln w="9525">
                  <a:solidFill>
                    <a:srgbClr val="006800"/>
                  </a:solidFill>
                  <a:round/>
                  <a:headEnd/>
                  <a:tailEnd/>
                </a:ln>
                <a:solidFill>
                  <a:srgbClr val="0070C0"/>
                </a:solidFill>
                <a:latin typeface="Arial"/>
                <a:cs typeface="Arial"/>
              </a:rPr>
              <a:t>учебника</a:t>
            </a:r>
          </a:p>
        </p:txBody>
      </p:sp>
      <p:sp>
        <p:nvSpPr>
          <p:cNvPr id="15" name="Содержимое 14"/>
          <p:cNvSpPr>
            <a:spLocks noGrp="1"/>
          </p:cNvSpPr>
          <p:nvPr>
            <p:ph idx="1"/>
          </p:nvPr>
        </p:nvSpPr>
        <p:spPr>
          <a:xfrm>
            <a:off x="1500166" y="1928802"/>
            <a:ext cx="58330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3">
              <a:spcBef>
                <a:spcPct val="50000"/>
              </a:spcBef>
              <a:buNone/>
            </a:pPr>
            <a:r>
              <a:rPr lang="ru-RU" b="1" dirty="0" smtClean="0">
                <a:solidFill>
                  <a:srgbClr val="990000"/>
                </a:solidFill>
              </a:rPr>
              <a:t>Упражнения ориентированные на </a:t>
            </a:r>
            <a:endParaRPr lang="ru-RU" b="1" dirty="0">
              <a:solidFill>
                <a:srgbClr val="990000"/>
              </a:solidFill>
            </a:endParaRPr>
          </a:p>
        </p:txBody>
      </p:sp>
      <p:sp>
        <p:nvSpPr>
          <p:cNvPr id="17" name="AutoShape 6"/>
          <p:cNvSpPr>
            <a:spLocks noChangeArrowheads="1"/>
          </p:cNvSpPr>
          <p:nvPr/>
        </p:nvSpPr>
        <p:spPr bwMode="auto">
          <a:xfrm>
            <a:off x="0" y="2857496"/>
            <a:ext cx="3168650" cy="1016000"/>
          </a:xfrm>
          <a:prstGeom prst="wedgeRectCallout">
            <a:avLst>
              <a:gd name="adj1" fmla="val 50653"/>
              <a:gd name="adj2" fmla="val -104065"/>
            </a:avLst>
          </a:prstGeom>
          <a:solidFill>
            <a:schemeClr val="accent2"/>
          </a:solidFill>
          <a:ln w="9525">
            <a:solidFill>
              <a:srgbClr val="82B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dirty="0">
                <a:latin typeface="Times New Roman" pitchFamily="18" charset="0"/>
              </a:rPr>
              <a:t>сильных учащихся (упражнения повышенной трудности)</a:t>
            </a:r>
          </a:p>
        </p:txBody>
      </p:sp>
      <p:sp>
        <p:nvSpPr>
          <p:cNvPr id="18" name="AutoShape 8"/>
          <p:cNvSpPr>
            <a:spLocks noChangeArrowheads="1"/>
          </p:cNvSpPr>
          <p:nvPr/>
        </p:nvSpPr>
        <p:spPr bwMode="auto">
          <a:xfrm>
            <a:off x="1142976" y="4714884"/>
            <a:ext cx="3168650" cy="711200"/>
          </a:xfrm>
          <a:prstGeom prst="wedgeRectCallout">
            <a:avLst>
              <a:gd name="adj1" fmla="val 45440"/>
              <a:gd name="adj2" fmla="val -395088"/>
            </a:avLst>
          </a:prstGeom>
          <a:solidFill>
            <a:schemeClr val="accent2"/>
          </a:solidFill>
          <a:ln w="9525">
            <a:solidFill>
              <a:srgbClr val="82B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>
                <a:latin typeface="Times New Roman" pitchFamily="18" charset="0"/>
              </a:rPr>
              <a:t>индивидуальную работу ученика</a:t>
            </a:r>
          </a:p>
        </p:txBody>
      </p:sp>
      <p:sp>
        <p:nvSpPr>
          <p:cNvPr id="19" name="AutoShape 9"/>
          <p:cNvSpPr>
            <a:spLocks noChangeArrowheads="1"/>
          </p:cNvSpPr>
          <p:nvPr/>
        </p:nvSpPr>
        <p:spPr bwMode="auto">
          <a:xfrm>
            <a:off x="5143504" y="4643446"/>
            <a:ext cx="3168650" cy="707886"/>
          </a:xfrm>
          <a:prstGeom prst="wedgeRectCallout">
            <a:avLst>
              <a:gd name="adj1" fmla="val -68185"/>
              <a:gd name="adj2" fmla="val -375894"/>
            </a:avLst>
          </a:prstGeom>
          <a:solidFill>
            <a:schemeClr val="accent2"/>
          </a:solidFill>
          <a:ln w="9525">
            <a:solidFill>
              <a:srgbClr val="82B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dirty="0">
                <a:latin typeface="Times New Roman" pitchFamily="18" charset="0"/>
              </a:rPr>
              <a:t>групповую деятельность </a:t>
            </a:r>
            <a:r>
              <a:rPr lang="ru-RU" sz="2000" dirty="0" smtClean="0">
                <a:latin typeface="Times New Roman" pitchFamily="18" charset="0"/>
              </a:rPr>
              <a:t>учащихся</a:t>
            </a:r>
            <a:endParaRPr lang="ru-RU" sz="2000" dirty="0">
              <a:latin typeface="Times New Roman" pitchFamily="18" charset="0"/>
            </a:endParaRPr>
          </a:p>
        </p:txBody>
      </p:sp>
      <p:sp>
        <p:nvSpPr>
          <p:cNvPr id="20" name="AutoShape 7"/>
          <p:cNvSpPr>
            <a:spLocks noChangeArrowheads="1"/>
          </p:cNvSpPr>
          <p:nvPr/>
        </p:nvSpPr>
        <p:spPr bwMode="auto">
          <a:xfrm>
            <a:off x="5786446" y="2714620"/>
            <a:ext cx="3168650" cy="711200"/>
          </a:xfrm>
          <a:prstGeom prst="wedgeRectCallout">
            <a:avLst>
              <a:gd name="adj1" fmla="val -52454"/>
              <a:gd name="adj2" fmla="val -98750"/>
            </a:avLst>
          </a:prstGeom>
          <a:solidFill>
            <a:schemeClr val="accent2"/>
          </a:solidFill>
          <a:ln w="9525">
            <a:solidFill>
              <a:srgbClr val="82B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dirty="0">
                <a:latin typeface="Times New Roman" pitchFamily="18" charset="0"/>
              </a:rPr>
              <a:t>работу учеников в паре  (взаимопроверка)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56136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/>
              <a:t>Методика составления дифференцированных заданий на уроке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Уровень усвоения знаний у разных учащихся неодинаков:</a:t>
            </a:r>
          </a:p>
          <a:p>
            <a:pPr>
              <a:buNone/>
            </a:pPr>
            <a:r>
              <a:rPr lang="ru-RU" dirty="0" smtClean="0"/>
              <a:t>1. </a:t>
            </a:r>
            <a:r>
              <a:rPr lang="ru-RU" b="1" u="sng" dirty="0" smtClean="0"/>
              <a:t>Репродуктивный уровень</a:t>
            </a:r>
            <a:r>
              <a:rPr lang="ru-RU" dirty="0" smtClean="0"/>
              <a:t>: умение воспроизводить признаки понятий, законов, репродуцирование известных способов действий позволяет решать поставленные задачи по образцу, что не способствует формированию достаточно обобщенных и прочных связей.</a:t>
            </a:r>
          </a:p>
          <a:p>
            <a:pPr>
              <a:buNone/>
            </a:pPr>
            <a:r>
              <a:rPr lang="ru-RU" dirty="0" smtClean="0"/>
              <a:t>2. </a:t>
            </a:r>
            <a:r>
              <a:rPr lang="ru-RU" b="1" u="sng" dirty="0" smtClean="0"/>
              <a:t>Конструктивный уровень</a:t>
            </a:r>
            <a:r>
              <a:rPr lang="ru-RU" dirty="0" smtClean="0"/>
              <a:t>: прочно усвоенные алгоритмы выполнения заданий позволяют использовать полученные ранее знания в измененных ситуациях, что способствует установлению единичных связей между понятиями, понятием и законом и т. д., что, однако, не позволяет еще делать глубокие обобщения, применять знания в новых ситуациях.</a:t>
            </a:r>
          </a:p>
          <a:p>
            <a:pPr>
              <a:buNone/>
            </a:pPr>
            <a:r>
              <a:rPr lang="ru-RU" dirty="0" smtClean="0"/>
              <a:t>3. </a:t>
            </a:r>
            <a:r>
              <a:rPr lang="ru-RU" b="1" u="sng" dirty="0" smtClean="0"/>
              <a:t>Творческий уровень: </a:t>
            </a:r>
            <a:r>
              <a:rPr lang="ru-RU" dirty="0" smtClean="0"/>
              <a:t>прочно усвоенные основные положения позволяют обеспечить высокий уровень обобщения знаний, установить </a:t>
            </a:r>
            <a:r>
              <a:rPr lang="ru-RU" dirty="0" err="1" smtClean="0"/>
              <a:t>межпредметные</a:t>
            </a:r>
            <a:r>
              <a:rPr lang="ru-RU" dirty="0" smtClean="0"/>
              <a:t> связи, что, в свою очередь способствует творческому использованию полученных знаний в новых ситуациях. Это позволяет выявить новые причинно-следственные связи, делать обобщения и выводы. </a:t>
            </a:r>
          </a:p>
          <a:p>
            <a:pPr>
              <a:buNone/>
            </a:pPr>
            <a:r>
              <a:rPr lang="ru-RU" dirty="0" smtClean="0"/>
              <a:t>Эти уровни усвоения и лежат в основе методики составления </a:t>
            </a:r>
            <a:r>
              <a:rPr lang="ru-RU" dirty="0" err="1" smtClean="0"/>
              <a:t>разноуровневых</a:t>
            </a:r>
            <a:r>
              <a:rPr lang="ru-RU" dirty="0" smtClean="0"/>
              <a:t> заданий.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2800" b="1" u="sng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Дифференциация на этапе закрепления изученного материала</a:t>
            </a:r>
            <a:r>
              <a:rPr lang="ru-RU" sz="2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/>
              <a:t> </a:t>
            </a:r>
            <a:r>
              <a:rPr lang="ru-RU" sz="1800" dirty="0" smtClean="0"/>
              <a:t>Дифференциация содержания учебных заданий: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857364"/>
            <a:ext cx="8229600" cy="4389120"/>
          </a:xfrm>
        </p:spPr>
        <p:txBody>
          <a:bodyPr/>
          <a:lstStyle/>
          <a:p>
            <a:pPr marL="285750" indent="-285750"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ru-RU" sz="2800" dirty="0" smtClean="0"/>
              <a:t>  по уровню творчества;</a:t>
            </a:r>
          </a:p>
          <a:p>
            <a:pPr marL="285750" indent="-285750"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ru-RU" sz="2800" dirty="0" smtClean="0"/>
              <a:t> по уровню трудности;</a:t>
            </a:r>
          </a:p>
          <a:p>
            <a:pPr marL="285750" indent="-285750"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ru-RU" sz="2800" dirty="0" smtClean="0"/>
              <a:t> по объему учебного материала;</a:t>
            </a:r>
          </a:p>
          <a:p>
            <a:pPr marL="285750" indent="-285750"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ru-RU" sz="2800" dirty="0" smtClean="0"/>
              <a:t> по степени самостоятельности учащихся;</a:t>
            </a:r>
          </a:p>
          <a:p>
            <a:pPr marL="285750" indent="-285750"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ru-RU" sz="2800" dirty="0" smtClean="0"/>
              <a:t> по характеру помощи учащимся;</a:t>
            </a:r>
          </a:p>
          <a:p>
            <a:pPr marL="285750" indent="-285750"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ru-RU" sz="2800" dirty="0" smtClean="0"/>
              <a:t> по форме учебных действий.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8572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Дифференциация учебных заданий </a:t>
            </a:r>
            <a:b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уровню творчества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 характеру познавательной деятельности школьников, </a:t>
            </a:r>
            <a:r>
              <a:rPr lang="ru-RU" sz="2400" dirty="0" smtClean="0"/>
              <a:t>задания могут быть:</a:t>
            </a:r>
          </a:p>
          <a:p>
            <a:pPr marL="285750" indent="-285750">
              <a:buClr>
                <a:schemeClr val="tx1"/>
              </a:buClr>
              <a:buFont typeface="Wingdings" pitchFamily="2" charset="2"/>
              <a:buChar char="§"/>
            </a:pPr>
            <a:r>
              <a:rPr lang="ru-RU" sz="2400" u="sng" dirty="0" smtClean="0"/>
              <a:t>репродуктивными  ( </a:t>
            </a:r>
            <a:r>
              <a:rPr lang="ru-RU" sz="2400" dirty="0" smtClean="0"/>
              <a:t>учащимся предлагается выполнить упражнение в учебнике, вставить пропущенные слова в предложении, букву в слове и т.д.)</a:t>
            </a:r>
            <a:endParaRPr lang="ru-RU" sz="2400" u="sng" dirty="0" smtClean="0"/>
          </a:p>
          <a:p>
            <a:pPr algn="just">
              <a:buClr>
                <a:schemeClr val="tx1"/>
              </a:buClr>
              <a:buFont typeface="Wingdings" pitchFamily="2" charset="2"/>
              <a:buChar char="§"/>
            </a:pP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продуктивными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 учащимся предлагается подобрать рифмы, при работе над лексическим значением слова- выбрать подходящие по эмоциональной окраске слова, синонимы, закончить  рассказ, объяснить использование многозначного слова в предложении.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357166"/>
            <a:ext cx="63579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>
                <a:solidFill>
                  <a:srgbClr val="C00000"/>
                </a:solidFill>
              </a:rPr>
              <a:t>Пример 1.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Предлагаются слова 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85720" y="785794"/>
            <a:ext cx="8572560" cy="10587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i="1" dirty="0" smtClean="0"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СЕВЕР, УТРО, ДАЛЬ, ЗОЛОТО, МОРОЗ, ГОРОДА, ДОЖДЬ, ХЛЕБ, ДУБ, ИЮЛЬ, УМ.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2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r>
              <a:rPr lang="ru-RU" sz="2400" dirty="0" smtClean="0">
                <a:solidFill>
                  <a:srgbClr val="FF0000"/>
                </a:solidFill>
              </a:rPr>
              <a:t>1-я группа.</a:t>
            </a:r>
            <a:r>
              <a:rPr lang="ru-RU" sz="2400" dirty="0" smtClean="0"/>
              <a:t> </a:t>
            </a:r>
            <a:r>
              <a:rPr lang="ru-RU" sz="2000" dirty="0" smtClean="0"/>
              <a:t>Прочитайте. Распределите слова в две группы по составу </a:t>
            </a:r>
            <a:r>
              <a:rPr lang="ru-RU" sz="2000" dirty="0" err="1" smtClean="0"/>
              <a:t>слова.Выпишите</a:t>
            </a:r>
            <a:r>
              <a:rPr lang="ru-RU" sz="2000" dirty="0" smtClean="0"/>
              <a:t> каждую группу в отдельный столбик. Обозначьте каждую группу схемой состава. Подберите к меньшей группе слов однокоренные слова, обозначающие признаки предметов.</a:t>
            </a:r>
          </a:p>
          <a:p>
            <a:endParaRPr lang="ru-RU" sz="2000" dirty="0" smtClean="0"/>
          </a:p>
          <a:p>
            <a:r>
              <a:rPr lang="ru-RU" sz="2000" dirty="0" smtClean="0">
                <a:solidFill>
                  <a:srgbClr val="FF0000"/>
                </a:solidFill>
              </a:rPr>
              <a:t>2-я группа.</a:t>
            </a:r>
            <a:r>
              <a:rPr lang="ru-RU" sz="2000" dirty="0" smtClean="0"/>
              <a:t> В один столбик выпиши слова, которые состоят из корня, в другой - слова, которые состоят из корня и окончания.</a:t>
            </a:r>
          </a:p>
          <a:p>
            <a:endParaRPr lang="ru-RU" sz="2000" dirty="0" smtClean="0"/>
          </a:p>
          <a:p>
            <a:r>
              <a:rPr lang="ru-RU" sz="2000" dirty="0" smtClean="0">
                <a:solidFill>
                  <a:srgbClr val="FF0000"/>
                </a:solidFill>
              </a:rPr>
              <a:t>3-я группа. </a:t>
            </a:r>
            <a:r>
              <a:rPr lang="ru-RU" sz="2000" dirty="0" smtClean="0"/>
              <a:t>Для того, чтобы правильно найти корень, нужно подобрать к слову несколько родственных слов и выделить в них общую часть.</a:t>
            </a:r>
          </a:p>
          <a:p>
            <a:endParaRPr lang="ru-RU" sz="2000" dirty="0" smtClean="0"/>
          </a:p>
          <a:p>
            <a:endParaRPr lang="ru-RU" sz="2000" dirty="0" smtClean="0"/>
          </a:p>
          <a:p>
            <a:r>
              <a:rPr lang="ru-RU" sz="2000" dirty="0" smtClean="0"/>
              <a:t> </a:t>
            </a:r>
          </a:p>
          <a:p>
            <a:endParaRPr kumimoji="0" lang="ru-RU" sz="2000" b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200" b="1" dirty="0" smtClean="0"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2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200" b="1" dirty="0" smtClean="0"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2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200" b="1" dirty="0" smtClean="0"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2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200" b="1" dirty="0" smtClean="0"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2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200" b="1" dirty="0" smtClean="0"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2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200" b="1" dirty="0" smtClean="0"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2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200" b="1" dirty="0" smtClean="0"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2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285728"/>
            <a:ext cx="8715404" cy="1194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i="1" dirty="0" smtClean="0">
                <a:solidFill>
                  <a:srgbClr val="C00000"/>
                </a:solidFill>
              </a:rPr>
              <a:t>Пример 2</a:t>
            </a:r>
            <a:r>
              <a:rPr lang="ru-RU" i="1" dirty="0" smtClean="0">
                <a:solidFill>
                  <a:srgbClr val="C00000"/>
                </a:solidFill>
              </a:rPr>
              <a:t>. 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ЗАДАНИЕ НА ПОДБОР СЛОВ ПО ОБРАЗЦУ ДАННЫХ СЛОВ.</a:t>
            </a:r>
          </a:p>
          <a:p>
            <a:r>
              <a:rPr lang="ru-RU" sz="2400" i="1" dirty="0" smtClean="0"/>
              <a:t>Слова :ЧАС, ПОЛЁТ, СТЕБЕЛЁК.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1-я группа.</a:t>
            </a:r>
            <a:r>
              <a:rPr lang="ru-RU" sz="2400" dirty="0" smtClean="0"/>
              <a:t> Прочитайте слова. К каждому слову подберите и запишите по два слова с таким же составом.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2-я группа.</a:t>
            </a:r>
            <a:r>
              <a:rPr lang="ru-RU" sz="2400" dirty="0" smtClean="0"/>
              <a:t> Прочитай </a:t>
            </a:r>
            <a:r>
              <a:rPr lang="ru-RU" sz="2400" dirty="0" err="1" smtClean="0"/>
              <a:t>слова.Разбери</a:t>
            </a:r>
            <a:r>
              <a:rPr lang="ru-RU" sz="2400" dirty="0" smtClean="0"/>
              <a:t> слова по составу. Подбери к каждому слову ещё два слова с таким же составом. Запиши свои слова.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3-я группа.</a:t>
            </a:r>
            <a:r>
              <a:rPr lang="ru-RU" sz="2400" dirty="0" smtClean="0"/>
              <a:t> 1)Слово </a:t>
            </a:r>
            <a:r>
              <a:rPr lang="ru-RU" sz="2400" i="1" dirty="0" smtClean="0"/>
              <a:t>ЧАС </a:t>
            </a:r>
            <a:r>
              <a:rPr lang="ru-RU" sz="2400" dirty="0" smtClean="0"/>
              <a:t>состоит из корня. Подбери два слова, состоящие из корня, и запиши их.</a:t>
            </a:r>
          </a:p>
          <a:p>
            <a:r>
              <a:rPr lang="ru-RU" sz="2400" dirty="0" smtClean="0"/>
              <a:t>2) Слово </a:t>
            </a:r>
            <a:r>
              <a:rPr lang="ru-RU" sz="2400" i="1" dirty="0" smtClean="0"/>
              <a:t>ПОЛЁТ </a:t>
            </a:r>
            <a:r>
              <a:rPr lang="ru-RU" sz="2400" dirty="0" smtClean="0"/>
              <a:t>состоит из корня и приставки. Подбери два слова, состоящие из корня и приставки. Запиши их.</a:t>
            </a:r>
          </a:p>
          <a:p>
            <a:r>
              <a:rPr lang="ru-RU" sz="2400" dirty="0" smtClean="0"/>
              <a:t>3) Слово </a:t>
            </a:r>
            <a:r>
              <a:rPr lang="ru-RU" sz="2400" i="1" dirty="0" smtClean="0"/>
              <a:t>СТЕБЕЛЁК </a:t>
            </a:r>
            <a:r>
              <a:rPr lang="ru-RU" sz="2400" dirty="0" smtClean="0"/>
              <a:t> состоит из корня и суффикса. Подбери два слова, состоящие из корня и суффикса, и запиши их.</a:t>
            </a:r>
          </a:p>
          <a:p>
            <a:endParaRPr lang="ru-RU" sz="2800" dirty="0" smtClean="0"/>
          </a:p>
          <a:p>
            <a:endParaRPr lang="ru-RU" sz="2800" i="1" dirty="0" smtClean="0"/>
          </a:p>
          <a:p>
            <a:endParaRPr lang="ru-RU" sz="2800" i="1" dirty="0" smtClean="0"/>
          </a:p>
          <a:p>
            <a:endParaRPr lang="ru-RU" sz="2800" i="1" dirty="0" smtClean="0"/>
          </a:p>
          <a:p>
            <a:endParaRPr lang="ru-RU" sz="2800" i="1" dirty="0" smtClean="0"/>
          </a:p>
          <a:p>
            <a:endParaRPr lang="ru-RU" sz="2800" i="1" dirty="0" smtClean="0"/>
          </a:p>
          <a:p>
            <a:endParaRPr lang="ru-RU" sz="2800" i="1" dirty="0" smtClean="0"/>
          </a:p>
          <a:p>
            <a:endParaRPr lang="ru-RU" sz="2800" i="1" dirty="0" smtClean="0"/>
          </a:p>
          <a:p>
            <a:endParaRPr lang="ru-RU" sz="2800" i="1" dirty="0" smtClean="0"/>
          </a:p>
          <a:p>
            <a:endParaRPr lang="ru-RU" sz="2800" i="1" dirty="0" smtClean="0"/>
          </a:p>
          <a:p>
            <a:endParaRPr lang="ru-RU" sz="2800" dirty="0" smtClean="0"/>
          </a:p>
          <a:p>
            <a:r>
              <a:rPr lang="ru-RU" sz="2800" dirty="0" smtClean="0"/>
              <a:t> </a:t>
            </a:r>
          </a:p>
          <a:p>
            <a:pPr algn="ctr"/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458956"/>
            <a:ext cx="8715436" cy="67710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>
                <a:solidFill>
                  <a:srgbClr val="C00000"/>
                </a:solidFill>
              </a:rPr>
              <a:t>     Пример 3</a:t>
            </a:r>
            <a:r>
              <a:rPr lang="ru-RU" i="1" dirty="0" smtClean="0">
                <a:solidFill>
                  <a:srgbClr val="C00000"/>
                </a:solidFill>
              </a:rPr>
              <a:t>.</a:t>
            </a:r>
            <a:r>
              <a:rPr lang="ru-RU" dirty="0" smtClean="0"/>
              <a:t> ЗАДАНИЕ НА ГРУППИРОВКУ СЛОВ</a:t>
            </a:r>
          </a:p>
          <a:p>
            <a:r>
              <a:rPr lang="ru-RU" dirty="0" smtClean="0"/>
              <a:t>Предлагаются слова:</a:t>
            </a:r>
          </a:p>
          <a:p>
            <a:r>
              <a:rPr lang="ru-RU" i="1" dirty="0" smtClean="0"/>
              <a:t>БЕРЁЗА, ЦВЕТОК, ГОЛОВА, ДЕНЬКИ, БЕРЁЗОНЬКА, МОРЕ, РЫБА, МОРСКОЙ, РЫБКА, ЧАШЕЧКА, ИВА, ГОЛОВУШКА, ЧАША, ДЕНЁК, ГРЯДОЧКА, РЕКА, ЛИСТОК, ИВУШКА, СТРЕЛОК, РЕЧЕНЬКА, ЦВЕТЫ, СТРЕЛА, ЛИСТЫ, ГРЯДА.</a:t>
            </a:r>
            <a:r>
              <a:rPr lang="ru-RU" i="1" dirty="0" smtClean="0">
                <a:solidFill>
                  <a:srgbClr val="C00000"/>
                </a:solidFill>
              </a:rPr>
              <a:t> </a:t>
            </a:r>
          </a:p>
          <a:p>
            <a:endParaRPr lang="ru-RU" i="1" dirty="0" smtClean="0">
              <a:solidFill>
                <a:srgbClr val="C00000"/>
              </a:solidFill>
            </a:endParaRPr>
          </a:p>
          <a:p>
            <a:r>
              <a:rPr lang="ru-RU" dirty="0" smtClean="0">
                <a:solidFill>
                  <a:srgbClr val="FF0000"/>
                </a:solidFill>
              </a:rPr>
              <a:t>1-я группа.</a:t>
            </a:r>
            <a:r>
              <a:rPr lang="ru-RU" dirty="0" smtClean="0"/>
              <a:t> Прочитайте. Разбейте все слова на три группы и запишите каждую группу отдельно.</a:t>
            </a:r>
          </a:p>
          <a:p>
            <a:endParaRPr lang="ru-RU" dirty="0" smtClean="0"/>
          </a:p>
          <a:p>
            <a:r>
              <a:rPr lang="ru-RU" dirty="0" smtClean="0">
                <a:solidFill>
                  <a:srgbClr val="FF0000"/>
                </a:solidFill>
              </a:rPr>
              <a:t>2-я группа.</a:t>
            </a:r>
            <a:r>
              <a:rPr lang="ru-RU" dirty="0" smtClean="0"/>
              <a:t> Все слова разбей на три группы по составу слова.</a:t>
            </a:r>
          </a:p>
          <a:p>
            <a:r>
              <a:rPr lang="ru-RU" dirty="0" smtClean="0"/>
              <a:t>Обозначь каждую группу схемой состава слов, которые в неё входят.</a:t>
            </a:r>
          </a:p>
          <a:p>
            <a:endParaRPr lang="ru-RU" dirty="0" smtClean="0"/>
          </a:p>
          <a:p>
            <a:r>
              <a:rPr lang="ru-RU" dirty="0" smtClean="0">
                <a:solidFill>
                  <a:srgbClr val="FF0000"/>
                </a:solidFill>
              </a:rPr>
              <a:t>3-я группа.</a:t>
            </a:r>
            <a:r>
              <a:rPr lang="ru-RU" dirty="0" smtClean="0"/>
              <a:t> В одну группу выпиши слова, состоящие из корня и окончания, в другую – из корня и суффикса, в третью – из корня, суффикса и окончания.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Дифференциация учебных заданий </a:t>
            </a:r>
            <a:b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уровню трудности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dirty="0" smtClean="0"/>
              <a:t>Такой способ дифференциации предполагает следующие виды усложнения заданий для наиболее подготовленных учащихся:</a:t>
            </a:r>
          </a:p>
          <a:p>
            <a:pPr>
              <a:buNone/>
            </a:pPr>
            <a:r>
              <a:rPr lang="ru-RU" dirty="0" smtClean="0"/>
              <a:t>-для 3 группы это: выполнение заданий по отработанному  алгоритму</a:t>
            </a:r>
          </a:p>
          <a:p>
            <a:pPr>
              <a:buNone/>
            </a:pPr>
            <a:r>
              <a:rPr lang="ru-RU" dirty="0" smtClean="0"/>
              <a:t>-для 2 и 1 групп: к базовому заданию добавляются дополнительные – группировка слов, подбор своих примеров, задания творческого характера.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0"/>
            <a:ext cx="9144000" cy="9787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tabLst>
                <a:tab pos="596900" algn="l"/>
              </a:tabLst>
            </a:pPr>
            <a:r>
              <a:rPr lang="ru-RU" sz="2400" i="1" dirty="0" smtClean="0">
                <a:solidFill>
                  <a:srgbClr val="C00000"/>
                </a:solidFill>
              </a:rPr>
              <a:t>Пример 1.</a:t>
            </a:r>
            <a:r>
              <a:rPr lang="ru-RU" sz="2400" dirty="0" smtClean="0">
                <a:latin typeface="Arial" pitchFamily="34" charset="0"/>
                <a:ea typeface="Times New Roman" pitchFamily="18" charset="0"/>
              </a:rPr>
              <a:t>ЗАДАНИЕ ПОВЫШАЮЩЕЙСЯ ТРУДНОСТИ</a:t>
            </a:r>
          </a:p>
          <a:p>
            <a:pPr>
              <a:tabLst>
                <a:tab pos="596900" algn="l"/>
              </a:tabLst>
            </a:pPr>
            <a:r>
              <a:rPr lang="ru-RU" sz="2400" dirty="0" smtClean="0">
                <a:latin typeface="Arial" pitchFamily="34" charset="0"/>
              </a:rPr>
              <a:t>                      </a:t>
            </a:r>
            <a:r>
              <a:rPr lang="ru-RU" sz="1200" dirty="0" smtClean="0">
                <a:latin typeface="Arial" pitchFamily="34" charset="0"/>
              </a:rPr>
              <a:t>3</a:t>
            </a:r>
            <a:r>
              <a:rPr lang="ru-RU" sz="1200" dirty="0" smtClean="0"/>
              <a:t> Группа	                      2Группа	                                          1 Группа                                            </a:t>
            </a:r>
          </a:p>
          <a:p>
            <a:pPr algn="ctr"/>
            <a:r>
              <a:rPr lang="ru-RU" sz="1200" dirty="0" smtClean="0"/>
              <a:t>  Базовое   → </a:t>
            </a:r>
            <a:r>
              <a:rPr lang="ru-RU" sz="1200" dirty="0" err="1" smtClean="0"/>
              <a:t>Услож</a:t>
            </a:r>
            <a:r>
              <a:rPr lang="ru-RU" sz="1200" dirty="0" smtClean="0"/>
              <a:t>-   →	Более труд-    →	</a:t>
            </a:r>
            <a:r>
              <a:rPr lang="ru-RU" sz="1200" dirty="0" err="1" smtClean="0"/>
              <a:t>Услож</a:t>
            </a:r>
            <a:r>
              <a:rPr lang="ru-RU" sz="1200" dirty="0" smtClean="0"/>
              <a:t>-     →	Более труд-</a:t>
            </a:r>
          </a:p>
          <a:p>
            <a:pPr algn="ctr"/>
            <a:r>
              <a:rPr lang="ru-RU" sz="1200" dirty="0" smtClean="0"/>
              <a:t>  задание         </a:t>
            </a:r>
            <a:r>
              <a:rPr lang="ru-RU" sz="1200" dirty="0" err="1" smtClean="0"/>
              <a:t>нение</a:t>
            </a:r>
            <a:r>
              <a:rPr lang="ru-RU" sz="1200" dirty="0" smtClean="0"/>
              <a:t>	</a:t>
            </a:r>
            <a:r>
              <a:rPr lang="ru-RU" sz="1200" dirty="0" err="1" smtClean="0"/>
              <a:t>ное</a:t>
            </a:r>
            <a:r>
              <a:rPr lang="ru-RU" sz="1200" dirty="0" smtClean="0"/>
              <a:t> </a:t>
            </a:r>
            <a:r>
              <a:rPr lang="ru-RU" sz="1200" dirty="0" err="1" smtClean="0"/>
              <a:t>задание</a:t>
            </a:r>
            <a:r>
              <a:rPr lang="ru-RU" sz="1200" dirty="0" smtClean="0"/>
              <a:t>,	</a:t>
            </a:r>
            <a:r>
              <a:rPr lang="ru-RU" sz="1200" dirty="0" err="1" smtClean="0"/>
              <a:t>нение</a:t>
            </a:r>
            <a:r>
              <a:rPr lang="ru-RU" sz="1200" dirty="0" smtClean="0"/>
              <a:t>	</a:t>
            </a:r>
            <a:r>
              <a:rPr lang="ru-RU" sz="1200" dirty="0" err="1" smtClean="0"/>
              <a:t>ное</a:t>
            </a:r>
            <a:r>
              <a:rPr lang="ru-RU" sz="1200" dirty="0" smtClean="0"/>
              <a:t> </a:t>
            </a:r>
            <a:r>
              <a:rPr lang="ru-RU" sz="1200" dirty="0" err="1" smtClean="0"/>
              <a:t>задание</a:t>
            </a:r>
            <a:r>
              <a:rPr lang="ru-RU" sz="1200" dirty="0" smtClean="0"/>
              <a:t>,</a:t>
            </a:r>
          </a:p>
          <a:p>
            <a:pPr algn="ctr"/>
            <a:r>
              <a:rPr lang="ru-RU" sz="1200" dirty="0" smtClean="0"/>
              <a:t>                                                   чем в 1 гр.	                           чем во 2 гр.</a:t>
            </a:r>
          </a:p>
          <a:p>
            <a:pPr algn="ctr"/>
            <a:endParaRPr lang="ru-RU" sz="1200" dirty="0" smtClean="0"/>
          </a:p>
          <a:p>
            <a:pPr algn="ctr"/>
            <a:endParaRPr lang="ru-RU" sz="1200" dirty="0" smtClean="0"/>
          </a:p>
          <a:p>
            <a:pPr algn="ctr"/>
            <a:endParaRPr lang="ru-RU" sz="1200" dirty="0" smtClean="0"/>
          </a:p>
          <a:p>
            <a:pPr algn="ctr"/>
            <a:endParaRPr lang="ru-RU" sz="1200" dirty="0" smtClean="0"/>
          </a:p>
          <a:p>
            <a:pPr algn="ctr"/>
            <a:endParaRPr lang="ru-RU" sz="1200" dirty="0" smtClean="0"/>
          </a:p>
          <a:p>
            <a:endParaRPr lang="ru-RU" sz="1200" dirty="0" smtClean="0"/>
          </a:p>
          <a:p>
            <a:pPr>
              <a:tabLst>
                <a:tab pos="596900" algn="l"/>
              </a:tabLst>
            </a:pPr>
            <a:endParaRPr lang="ru-RU" sz="2400" u="sng" dirty="0" smtClean="0">
              <a:latin typeface="Arial" pitchFamily="34" charset="0"/>
              <a:ea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6900" algn="l"/>
              </a:tabLst>
            </a:pPr>
            <a:endParaRPr kumimoji="0" lang="ru-RU" sz="240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6900" algn="l"/>
              </a:tabLst>
            </a:pPr>
            <a:endParaRPr kumimoji="0" lang="ru-RU" sz="240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6900" algn="l"/>
              </a:tabLst>
            </a:pPr>
            <a:endParaRPr lang="ru-RU" sz="1200" u="sng" dirty="0" smtClean="0"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6900" algn="l"/>
              </a:tabLst>
            </a:pPr>
            <a:endParaRPr kumimoji="0" lang="ru-RU" sz="12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6900" algn="l"/>
              </a:tabLst>
            </a:pPr>
            <a:endParaRPr lang="ru-RU" sz="1200" u="sng" dirty="0" smtClean="0"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6900" algn="l"/>
              </a:tabLst>
            </a:pPr>
            <a:endParaRPr kumimoji="0" lang="ru-RU" sz="12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6900" algn="l"/>
              </a:tabLst>
            </a:pPr>
            <a:endParaRPr lang="ru-RU" sz="1200" u="sng" dirty="0" smtClean="0"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6900" algn="l"/>
              </a:tabLst>
            </a:pPr>
            <a:endParaRPr kumimoji="0" lang="ru-RU" sz="12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6900" algn="l"/>
              </a:tabLst>
            </a:pPr>
            <a:endParaRPr lang="ru-RU" sz="1200" u="sng" dirty="0" smtClean="0"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6900" algn="l"/>
              </a:tabLst>
            </a:pPr>
            <a:endParaRPr kumimoji="0" lang="ru-RU" sz="12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6900" algn="l"/>
              </a:tabLst>
            </a:pPr>
            <a:endParaRPr lang="ru-RU" sz="1200" u="sng" dirty="0" smtClean="0"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6900" algn="l"/>
              </a:tabLst>
            </a:pPr>
            <a:endParaRPr kumimoji="0" lang="ru-RU" sz="12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6900" algn="l"/>
              </a:tabLst>
            </a:pPr>
            <a:endParaRPr lang="ru-RU" sz="1200" u="sng" dirty="0" smtClean="0"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6900" algn="l"/>
              </a:tabLst>
            </a:pPr>
            <a:endParaRPr kumimoji="0" lang="ru-RU" sz="12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6900" algn="l"/>
              </a:tabLst>
            </a:pPr>
            <a:endParaRPr lang="ru-RU" sz="1200" u="sng" dirty="0" smtClean="0"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6900" algn="l"/>
              </a:tabLst>
            </a:pPr>
            <a:endParaRPr kumimoji="0" lang="ru-RU" sz="12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6900" algn="l"/>
              </a:tabLst>
            </a:pPr>
            <a:endParaRPr lang="ru-RU" sz="1200" u="sng" dirty="0" smtClean="0"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6900" algn="l"/>
              </a:tabLst>
            </a:pPr>
            <a:endParaRPr kumimoji="0" lang="ru-RU" sz="12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6900" algn="l"/>
              </a:tabLst>
            </a:pPr>
            <a:endParaRPr lang="ru-RU" sz="1200" u="sng" dirty="0" smtClean="0"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6900" algn="l"/>
              </a:tabLst>
            </a:pPr>
            <a:endParaRPr kumimoji="0" lang="ru-RU" sz="12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6900" algn="l"/>
              </a:tabLst>
            </a:pPr>
            <a:endParaRPr lang="ru-RU" sz="1200" u="sng" dirty="0" smtClean="0"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6900" algn="l"/>
              </a:tabLst>
            </a:pPr>
            <a:endParaRPr kumimoji="0" lang="ru-RU" sz="12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6900" algn="l"/>
              </a:tabLst>
            </a:pPr>
            <a:endParaRPr lang="ru-RU" sz="1200" u="sng" dirty="0" smtClean="0"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6900" algn="l"/>
              </a:tabLst>
            </a:pPr>
            <a:endParaRPr kumimoji="0" lang="ru-RU" sz="12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6900" algn="l"/>
              </a:tabLst>
            </a:pPr>
            <a:endParaRPr lang="ru-RU" sz="1200" u="sng" dirty="0" smtClean="0"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6900" algn="l"/>
              </a:tabLst>
            </a:pPr>
            <a:endParaRPr kumimoji="0" lang="ru-RU" sz="12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6900" algn="l"/>
              </a:tabLst>
            </a:pPr>
            <a:endParaRPr lang="ru-RU" sz="1200" u="sng" dirty="0" smtClean="0"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6900" algn="l"/>
              </a:tabLst>
            </a:pPr>
            <a:endParaRPr kumimoji="0" lang="ru-RU" sz="12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6900" algn="l"/>
              </a:tabLst>
            </a:pPr>
            <a:endParaRPr lang="ru-RU" sz="1200" u="sng" dirty="0" smtClean="0"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6900" algn="l"/>
              </a:tabLst>
            </a:pPr>
            <a:endParaRPr kumimoji="0" lang="ru-RU" sz="12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6900" algn="l"/>
              </a:tabLst>
            </a:pPr>
            <a:endParaRPr lang="ru-RU" sz="1200" u="sng" dirty="0" smtClean="0"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6900" algn="l"/>
              </a:tabLst>
            </a:pPr>
            <a:endParaRPr kumimoji="0" lang="ru-RU" sz="12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6900" algn="l"/>
              </a:tabLst>
            </a:pPr>
            <a:endParaRPr lang="ru-RU" sz="1200" u="sng" dirty="0" smtClean="0"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6900" algn="l"/>
              </a:tabLst>
            </a:pPr>
            <a:endParaRPr kumimoji="0" lang="ru-RU" sz="12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69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643050"/>
            <a:ext cx="8929718" cy="8402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1-я, 2-я и 3-я группы.</a:t>
            </a:r>
            <a:r>
              <a:rPr lang="ru-RU" dirty="0" smtClean="0"/>
              <a:t> Подберите к данным глаголам однокоренные глаголы с приставкой </a:t>
            </a:r>
            <a:r>
              <a:rPr lang="ru-RU" i="1" dirty="0" smtClean="0"/>
              <a:t>С-</a:t>
            </a:r>
            <a:r>
              <a:rPr lang="ru-RU" dirty="0" smtClean="0"/>
              <a:t>  и запишите их. </a:t>
            </a:r>
          </a:p>
          <a:p>
            <a:r>
              <a:rPr lang="ru-RU" dirty="0" smtClean="0"/>
              <a:t>Например: </a:t>
            </a:r>
            <a:r>
              <a:rPr lang="ru-RU" i="1" dirty="0" smtClean="0"/>
              <a:t>Намазать-смазать.</a:t>
            </a:r>
            <a:endParaRPr lang="ru-RU" dirty="0" smtClean="0"/>
          </a:p>
          <a:p>
            <a:r>
              <a:rPr lang="ru-RU" i="1" dirty="0" smtClean="0"/>
              <a:t>        НАМАЗАТЬ, ЗАЛЕЗТЬ, ОТДАТЬ, НАКЛЕИТЬ, ПРОСИТЬ, ПРОЛЕТАТЬ, ПРИГОТОВИТЬ.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smtClean="0">
                <a:solidFill>
                  <a:srgbClr val="FF0000"/>
                </a:solidFill>
              </a:rPr>
              <a:t>3-я группа.</a:t>
            </a:r>
            <a:r>
              <a:rPr lang="ru-RU" dirty="0" smtClean="0"/>
              <a:t> Выделите в словах приставку </a:t>
            </a:r>
            <a:r>
              <a:rPr lang="ru-RU" i="1" dirty="0" smtClean="0"/>
              <a:t>С-</a:t>
            </a:r>
            <a:r>
              <a:rPr lang="ru-RU" dirty="0" smtClean="0"/>
              <a:t>.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smtClean="0">
                <a:solidFill>
                  <a:srgbClr val="FF0000"/>
                </a:solidFill>
              </a:rPr>
              <a:t>2-я группа.</a:t>
            </a:r>
            <a:r>
              <a:rPr lang="ru-RU" dirty="0" smtClean="0"/>
              <a:t> Есть ли приставки в словах </a:t>
            </a:r>
            <a:r>
              <a:rPr lang="ru-RU" i="1" dirty="0" smtClean="0"/>
              <a:t>здание, здоровье, здесь.</a:t>
            </a:r>
            <a:endParaRPr lang="ru-RU" dirty="0" smtClean="0"/>
          </a:p>
          <a:p>
            <a:r>
              <a:rPr lang="ru-RU" dirty="0" smtClean="0"/>
              <a:t>Почему?        </a:t>
            </a:r>
          </a:p>
          <a:p>
            <a:r>
              <a:rPr lang="ru-RU" dirty="0" smtClean="0"/>
              <a:t> </a:t>
            </a:r>
            <a:r>
              <a:rPr lang="ru-RU" dirty="0" smtClean="0">
                <a:solidFill>
                  <a:srgbClr val="FF0000"/>
                </a:solidFill>
              </a:rPr>
              <a:t>1-я группа.</a:t>
            </a:r>
            <a:r>
              <a:rPr lang="ru-RU" dirty="0" smtClean="0"/>
              <a:t> Вставь пропущенные буквы в слова: </a:t>
            </a:r>
          </a:p>
          <a:p>
            <a:r>
              <a:rPr lang="ru-RU" i="1" dirty="0" smtClean="0"/>
              <a:t>...</a:t>
            </a:r>
            <a:r>
              <a:rPr lang="ru-RU" i="1" dirty="0" err="1" smtClean="0"/>
              <a:t>дание</a:t>
            </a:r>
            <a:r>
              <a:rPr lang="ru-RU" i="1" dirty="0" smtClean="0"/>
              <a:t>, ...</a:t>
            </a:r>
            <a:r>
              <a:rPr lang="ru-RU" i="1" dirty="0" err="1" smtClean="0"/>
              <a:t>доровье</a:t>
            </a:r>
            <a:r>
              <a:rPr lang="ru-RU" i="1" dirty="0" smtClean="0"/>
              <a:t>, ...</a:t>
            </a:r>
            <a:r>
              <a:rPr lang="ru-RU" i="1" dirty="0" err="1" smtClean="0"/>
              <a:t>десь</a:t>
            </a:r>
            <a:r>
              <a:rPr lang="ru-RU" i="1" dirty="0" smtClean="0"/>
              <a:t>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2-я группа.</a:t>
            </a:r>
            <a:r>
              <a:rPr lang="ru-RU" dirty="0" smtClean="0"/>
              <a:t> Выдели в них корень.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1-я группа.</a:t>
            </a:r>
            <a:r>
              <a:rPr lang="ru-RU" dirty="0" smtClean="0"/>
              <a:t> Есть ли в них приставки? Почему? Выдели в них корень.</a:t>
            </a:r>
          </a:p>
          <a:p>
            <a:endParaRPr lang="ru-RU" dirty="0" smtClean="0">
              <a:solidFill>
                <a:srgbClr val="FF0000"/>
              </a:solidFill>
            </a:endParaRPr>
          </a:p>
          <a:p>
            <a:endParaRPr lang="ru-RU" dirty="0" smtClean="0">
              <a:solidFill>
                <a:srgbClr val="FF0000"/>
              </a:solidFill>
            </a:endParaRPr>
          </a:p>
          <a:p>
            <a:endParaRPr lang="ru-RU" dirty="0" smtClean="0">
              <a:solidFill>
                <a:srgbClr val="FF0000"/>
              </a:solidFill>
            </a:endParaRPr>
          </a:p>
          <a:p>
            <a:endParaRPr lang="ru-RU" dirty="0" smtClean="0">
              <a:solidFill>
                <a:srgbClr val="FF0000"/>
              </a:solidFill>
            </a:endParaRPr>
          </a:p>
          <a:p>
            <a:endParaRPr lang="ru-RU" dirty="0" smtClean="0">
              <a:solidFill>
                <a:srgbClr val="FF0000"/>
              </a:solidFill>
            </a:endParaRPr>
          </a:p>
          <a:p>
            <a:endParaRPr lang="ru-RU" dirty="0" smtClean="0">
              <a:solidFill>
                <a:srgbClr val="FF0000"/>
              </a:solidFill>
            </a:endParaRPr>
          </a:p>
          <a:p>
            <a:endParaRPr lang="ru-RU" dirty="0" smtClean="0">
              <a:solidFill>
                <a:srgbClr val="FF0000"/>
              </a:solidFill>
            </a:endParaRPr>
          </a:p>
          <a:p>
            <a:endParaRPr lang="ru-RU" dirty="0" smtClean="0">
              <a:solidFill>
                <a:srgbClr val="FF0000"/>
              </a:solidFill>
            </a:endParaRPr>
          </a:p>
          <a:p>
            <a:endParaRPr lang="ru-RU" dirty="0" smtClean="0">
              <a:solidFill>
                <a:srgbClr val="FF0000"/>
              </a:solidFill>
            </a:endParaRPr>
          </a:p>
          <a:p>
            <a:endParaRPr lang="ru-RU" dirty="0" smtClean="0">
              <a:solidFill>
                <a:srgbClr val="FF0000"/>
              </a:solidFill>
            </a:endParaRPr>
          </a:p>
          <a:p>
            <a:endParaRPr lang="ru-RU" dirty="0" smtClean="0">
              <a:solidFill>
                <a:srgbClr val="FF0000"/>
              </a:solidFill>
            </a:endParaRPr>
          </a:p>
          <a:p>
            <a:endParaRPr lang="ru-RU" dirty="0" smtClean="0">
              <a:solidFill>
                <a:srgbClr val="FF0000"/>
              </a:solidFill>
            </a:endParaRPr>
          </a:p>
          <a:p>
            <a:endParaRPr lang="ru-RU" dirty="0" smtClean="0">
              <a:solidFill>
                <a:srgbClr val="FF0000"/>
              </a:solidFill>
            </a:endParaRPr>
          </a:p>
          <a:p>
            <a:endParaRPr lang="ru-RU" dirty="0" smtClean="0">
              <a:solidFill>
                <a:srgbClr val="FF0000"/>
              </a:solidFill>
            </a:endParaRPr>
          </a:p>
          <a:p>
            <a:endParaRPr lang="ru-RU" dirty="0" smtClean="0">
              <a:solidFill>
                <a:srgbClr val="FF0000"/>
              </a:solidFill>
            </a:endParaRPr>
          </a:p>
          <a:p>
            <a:endParaRPr lang="ru-RU" dirty="0" smtClean="0">
              <a:solidFill>
                <a:srgbClr val="FF0000"/>
              </a:solidFill>
            </a:endParaRPr>
          </a:p>
          <a:p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357298"/>
            <a:ext cx="7772400" cy="1362456"/>
          </a:xfrm>
        </p:spPr>
        <p:txBody>
          <a:bodyPr/>
          <a:lstStyle/>
          <a:p>
            <a:pPr algn="ctr"/>
            <a:r>
              <a:rPr lang="ru-RU" sz="3600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Выдающийся педагог ХХ столетия В.А.Сухомлинский говорил:</a:t>
            </a:r>
            <a:endParaRPr lang="ru-RU" sz="3600" i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20" y="2704664"/>
            <a:ext cx="8643998" cy="1509712"/>
          </a:xfrm>
        </p:spPr>
        <p:txBody>
          <a:bodyPr/>
          <a:lstStyle/>
          <a:p>
            <a:pPr algn="ctr"/>
            <a:endParaRPr lang="ru-RU" sz="3200" dirty="0" smtClean="0">
              <a:solidFill>
                <a:srgbClr val="002060"/>
              </a:solidFill>
            </a:endParaRPr>
          </a:p>
          <a:p>
            <a:pPr algn="ctr"/>
            <a:r>
              <a:rPr lang="ru-RU" sz="3200" dirty="0" smtClean="0">
                <a:solidFill>
                  <a:srgbClr val="002060"/>
                </a:solidFill>
              </a:rPr>
              <a:t>«</a:t>
            </a:r>
            <a:r>
              <a:rPr lang="ru-RU" sz="3200" i="1" dirty="0" smtClean="0">
                <a:ln>
                  <a:solidFill>
                    <a:srgbClr val="0070C0"/>
                  </a:solidFill>
                </a:ln>
                <a:solidFill>
                  <a:schemeClr val="tx2">
                    <a:lumMod val="10000"/>
                  </a:schemeClr>
                </a:solidFill>
              </a:rPr>
              <a:t>Все дети талантливы по-своему!».</a:t>
            </a:r>
          </a:p>
          <a:p>
            <a:endParaRPr lang="ru-RU" i="1" dirty="0">
              <a:ln>
                <a:solidFill>
                  <a:srgbClr val="0070C0"/>
                </a:solidFill>
              </a:ln>
              <a:solidFill>
                <a:schemeClr val="tx2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458956"/>
            <a:ext cx="8715404" cy="938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i="1" dirty="0" smtClean="0">
                <a:solidFill>
                  <a:srgbClr val="C00000"/>
                </a:solidFill>
              </a:rPr>
              <a:t>Пример 2</a:t>
            </a:r>
            <a:r>
              <a:rPr lang="ru-RU" i="1" dirty="0" smtClean="0">
                <a:solidFill>
                  <a:srgbClr val="C00000"/>
                </a:solidFill>
              </a:rPr>
              <a:t>. </a:t>
            </a:r>
            <a:r>
              <a:rPr lang="ru-RU" sz="2000" dirty="0" smtClean="0"/>
              <a:t>ЗАДАНИЯ РАЗНОГО УРОВНЯ ТРУДНОСТИ НА ВЫБОР УЧАЩИХСЯ</a:t>
            </a:r>
            <a:r>
              <a:rPr lang="ru-RU" sz="2000" i="1" dirty="0" smtClean="0">
                <a:solidFill>
                  <a:srgbClr val="C00000"/>
                </a:solidFill>
              </a:rPr>
              <a:t> </a:t>
            </a:r>
          </a:p>
          <a:p>
            <a:r>
              <a:rPr lang="ru-RU" sz="1400" dirty="0" smtClean="0"/>
              <a:t>3 Группа	                                    2 Группа	                                     1 Группа</a:t>
            </a:r>
          </a:p>
          <a:p>
            <a:r>
              <a:rPr lang="ru-RU" sz="1400" dirty="0" smtClean="0"/>
              <a:t>Более лег-        ←	</a:t>
            </a:r>
            <a:r>
              <a:rPr lang="ru-RU" sz="1400" dirty="0" err="1" smtClean="0"/>
              <a:t>Упро</a:t>
            </a:r>
            <a:r>
              <a:rPr lang="ru-RU" sz="1400" dirty="0" smtClean="0"/>
              <a:t>-     ←	Базовое    →</a:t>
            </a:r>
            <a:r>
              <a:rPr lang="ru-RU" sz="1400" dirty="0" err="1" smtClean="0"/>
              <a:t>Услож</a:t>
            </a:r>
            <a:r>
              <a:rPr lang="ru-RU" sz="1400" dirty="0" smtClean="0"/>
              <a:t>-    →	Более трудное</a:t>
            </a:r>
          </a:p>
          <a:p>
            <a:r>
              <a:rPr lang="ru-RU" sz="1400" dirty="0" smtClean="0"/>
              <a:t>кое задание.	</a:t>
            </a:r>
            <a:r>
              <a:rPr lang="ru-RU" sz="1400" dirty="0" err="1" smtClean="0"/>
              <a:t>щение</a:t>
            </a:r>
            <a:r>
              <a:rPr lang="ru-RU" sz="1400" dirty="0" smtClean="0"/>
              <a:t>	задание.	    </a:t>
            </a:r>
            <a:r>
              <a:rPr lang="ru-RU" sz="1400" dirty="0" err="1" smtClean="0"/>
              <a:t>нение</a:t>
            </a:r>
            <a:r>
              <a:rPr lang="ru-RU" sz="1400" dirty="0" smtClean="0"/>
              <a:t>	                   задание.</a:t>
            </a:r>
            <a:endParaRPr lang="ru-RU" sz="2000" i="1" dirty="0" smtClean="0">
              <a:solidFill>
                <a:srgbClr val="C00000"/>
              </a:solidFill>
            </a:endParaRPr>
          </a:p>
          <a:p>
            <a:r>
              <a:rPr lang="ru-RU" sz="1700" dirty="0" smtClean="0">
                <a:solidFill>
                  <a:srgbClr val="FF0000"/>
                </a:solidFill>
              </a:rPr>
              <a:t>3-я группа.</a:t>
            </a:r>
            <a:r>
              <a:rPr lang="ru-RU" sz="1700" dirty="0" smtClean="0"/>
              <a:t> 1. Спиши слова. Выдели в них корень и приставку. Подчеркни букву безударного гласного в приставках.</a:t>
            </a:r>
          </a:p>
          <a:p>
            <a:r>
              <a:rPr lang="ru-RU" sz="1700" i="1" dirty="0" smtClean="0"/>
              <a:t>Надстроить, надписать, прочитал, проконтролировать, надумать, нарисовал, подчистил, подклеить, отнесём, отлетел, обложил, обмотать, замерзать, затихли, подумали, посветлело, долетел, досмотреть. </a:t>
            </a:r>
            <a:endParaRPr lang="ru-RU" sz="1700" dirty="0" smtClean="0"/>
          </a:p>
          <a:p>
            <a:r>
              <a:rPr lang="ru-RU" sz="1700" dirty="0" smtClean="0"/>
              <a:t>   2. Выпишите приставки</a:t>
            </a:r>
          </a:p>
          <a:p>
            <a:r>
              <a:rPr lang="ru-RU" sz="1700" dirty="0" smtClean="0">
                <a:solidFill>
                  <a:srgbClr val="FF0000"/>
                </a:solidFill>
              </a:rPr>
              <a:t>2-я группа.</a:t>
            </a:r>
            <a:r>
              <a:rPr lang="ru-RU" sz="1700" dirty="0" smtClean="0"/>
              <a:t> 1. Спиши слова, вставляя пропущенные буквы </a:t>
            </a:r>
            <a:r>
              <a:rPr lang="ru-RU" sz="1700" i="1" dirty="0" smtClean="0"/>
              <a:t>О </a:t>
            </a:r>
            <a:r>
              <a:rPr lang="ru-RU" sz="1700" dirty="0" smtClean="0"/>
              <a:t>или </a:t>
            </a:r>
            <a:r>
              <a:rPr lang="ru-RU" sz="1700" i="1" dirty="0" smtClean="0"/>
              <a:t>А</a:t>
            </a:r>
            <a:r>
              <a:rPr lang="ru-RU" sz="1700" dirty="0" smtClean="0"/>
              <a:t>. Выдели в них корень и приставку. Подчеркни букву безударного гласного в приставках.</a:t>
            </a:r>
          </a:p>
          <a:p>
            <a:r>
              <a:rPr lang="ru-RU" sz="1700" i="1" dirty="0" err="1" smtClean="0"/>
              <a:t>Н...дстроить</a:t>
            </a:r>
            <a:r>
              <a:rPr lang="ru-RU" sz="1700" i="1" dirty="0" smtClean="0"/>
              <a:t>, </a:t>
            </a:r>
            <a:r>
              <a:rPr lang="ru-RU" sz="1700" i="1" dirty="0" err="1" smtClean="0"/>
              <a:t>н...дписать</a:t>
            </a:r>
            <a:r>
              <a:rPr lang="ru-RU" sz="1700" i="1" dirty="0" smtClean="0"/>
              <a:t>, </a:t>
            </a:r>
            <a:r>
              <a:rPr lang="ru-RU" sz="1700" i="1" dirty="0" err="1" smtClean="0"/>
              <a:t>пр...читал</a:t>
            </a:r>
            <a:r>
              <a:rPr lang="ru-RU" sz="1700" i="1" dirty="0" smtClean="0"/>
              <a:t>, </a:t>
            </a:r>
            <a:r>
              <a:rPr lang="ru-RU" sz="1700" i="1" dirty="0" err="1" smtClean="0"/>
              <a:t>пр...контролировать</a:t>
            </a:r>
            <a:r>
              <a:rPr lang="ru-RU" sz="1700" i="1" dirty="0" smtClean="0"/>
              <a:t>, </a:t>
            </a:r>
            <a:r>
              <a:rPr lang="ru-RU" sz="1700" i="1" dirty="0" err="1" smtClean="0"/>
              <a:t>н...думать</a:t>
            </a:r>
            <a:r>
              <a:rPr lang="ru-RU" sz="1700" i="1" dirty="0" smtClean="0"/>
              <a:t>, </a:t>
            </a:r>
            <a:r>
              <a:rPr lang="ru-RU" sz="1700" i="1" dirty="0" err="1" smtClean="0"/>
              <a:t>н...рисовал</a:t>
            </a:r>
            <a:r>
              <a:rPr lang="ru-RU" sz="1700" i="1" dirty="0" smtClean="0"/>
              <a:t>, </a:t>
            </a:r>
            <a:r>
              <a:rPr lang="ru-RU" sz="1700" i="1" dirty="0" err="1" smtClean="0"/>
              <a:t>п...дчистил</a:t>
            </a:r>
            <a:r>
              <a:rPr lang="ru-RU" sz="1700" i="1" dirty="0" smtClean="0"/>
              <a:t>, </a:t>
            </a:r>
            <a:r>
              <a:rPr lang="ru-RU" sz="1700" i="1" dirty="0" err="1" smtClean="0"/>
              <a:t>п...дклеить</a:t>
            </a:r>
            <a:r>
              <a:rPr lang="ru-RU" sz="1700" i="1" dirty="0" smtClean="0"/>
              <a:t>, ...</a:t>
            </a:r>
            <a:r>
              <a:rPr lang="ru-RU" sz="1700" i="1" dirty="0" err="1" smtClean="0"/>
              <a:t>тнесём</a:t>
            </a:r>
            <a:r>
              <a:rPr lang="ru-RU" sz="1700" i="1" dirty="0" smtClean="0"/>
              <a:t>, ...</a:t>
            </a:r>
            <a:r>
              <a:rPr lang="ru-RU" sz="1700" i="1" dirty="0" err="1" smtClean="0"/>
              <a:t>тлетел,...бложил</a:t>
            </a:r>
            <a:r>
              <a:rPr lang="ru-RU" sz="1700" i="1" dirty="0" smtClean="0"/>
              <a:t>, ...</a:t>
            </a:r>
            <a:r>
              <a:rPr lang="ru-RU" sz="1700" i="1" dirty="0" err="1" smtClean="0"/>
              <a:t>бмотать</a:t>
            </a:r>
            <a:r>
              <a:rPr lang="ru-RU" sz="1700" i="1" dirty="0" smtClean="0"/>
              <a:t>, </a:t>
            </a:r>
            <a:r>
              <a:rPr lang="ru-RU" sz="1700" i="1" dirty="0" err="1" smtClean="0"/>
              <a:t>з...мерзать</a:t>
            </a:r>
            <a:r>
              <a:rPr lang="ru-RU" sz="1700" i="1" dirty="0" smtClean="0"/>
              <a:t>, </a:t>
            </a:r>
            <a:r>
              <a:rPr lang="ru-RU" sz="1700" i="1" dirty="0" err="1" smtClean="0"/>
              <a:t>з...тихли,п...думали</a:t>
            </a:r>
            <a:r>
              <a:rPr lang="ru-RU" sz="1700" i="1" dirty="0" smtClean="0"/>
              <a:t>, </a:t>
            </a:r>
            <a:r>
              <a:rPr lang="ru-RU" sz="1700" i="1" dirty="0" err="1" smtClean="0"/>
              <a:t>п...светлело</a:t>
            </a:r>
            <a:r>
              <a:rPr lang="ru-RU" sz="1700" i="1" dirty="0" smtClean="0"/>
              <a:t>, </a:t>
            </a:r>
            <a:r>
              <a:rPr lang="ru-RU" sz="1700" i="1" dirty="0" err="1" smtClean="0"/>
              <a:t>д...летел</a:t>
            </a:r>
            <a:r>
              <a:rPr lang="ru-RU" sz="1700" i="1" dirty="0" smtClean="0"/>
              <a:t>, </a:t>
            </a:r>
            <a:r>
              <a:rPr lang="ru-RU" sz="1700" i="1" dirty="0" err="1" smtClean="0"/>
              <a:t>д...смотреть</a:t>
            </a:r>
            <a:r>
              <a:rPr lang="ru-RU" sz="1700" i="1" dirty="0" smtClean="0"/>
              <a:t>.</a:t>
            </a:r>
            <a:endParaRPr lang="ru-RU" sz="1700" dirty="0" smtClean="0"/>
          </a:p>
          <a:p>
            <a:r>
              <a:rPr lang="ru-RU" sz="1700" dirty="0" smtClean="0"/>
              <a:t>     2. Выпишите приставки с гласной </a:t>
            </a:r>
            <a:r>
              <a:rPr lang="ru-RU" sz="1700" i="1" dirty="0" smtClean="0"/>
              <a:t>А</a:t>
            </a:r>
            <a:r>
              <a:rPr lang="ru-RU" sz="1700" dirty="0" smtClean="0"/>
              <a:t> и приставки с гласной </a:t>
            </a:r>
            <a:r>
              <a:rPr lang="ru-RU" sz="1700" i="1" dirty="0" smtClean="0"/>
              <a:t>О.</a:t>
            </a:r>
            <a:endParaRPr lang="ru-RU" sz="1700" dirty="0" smtClean="0"/>
          </a:p>
          <a:p>
            <a:r>
              <a:rPr lang="ru-RU" sz="1700" dirty="0" smtClean="0">
                <a:solidFill>
                  <a:srgbClr val="FF0000"/>
                </a:solidFill>
              </a:rPr>
              <a:t>1-я группа.</a:t>
            </a:r>
            <a:r>
              <a:rPr lang="ru-RU" sz="1700" dirty="0" smtClean="0"/>
              <a:t> 1. Спиши, вставляя пропущенные буквы. Выдели в них корень и приставку. Подчеркни букву безударного гласного в приставках.</a:t>
            </a:r>
          </a:p>
          <a:p>
            <a:r>
              <a:rPr lang="ru-RU" sz="1700" i="1" dirty="0" err="1" smtClean="0"/>
              <a:t>Н...дстроить</a:t>
            </a:r>
            <a:r>
              <a:rPr lang="ru-RU" sz="1700" i="1" dirty="0" smtClean="0"/>
              <a:t>, </a:t>
            </a:r>
            <a:r>
              <a:rPr lang="ru-RU" sz="1700" i="1" dirty="0" err="1" smtClean="0"/>
              <a:t>н...дписать</a:t>
            </a:r>
            <a:r>
              <a:rPr lang="ru-RU" sz="1700" i="1" dirty="0" smtClean="0"/>
              <a:t>, </a:t>
            </a:r>
            <a:r>
              <a:rPr lang="ru-RU" sz="1700" i="1" dirty="0" err="1" smtClean="0"/>
              <a:t>пр...читал</a:t>
            </a:r>
            <a:r>
              <a:rPr lang="ru-RU" sz="1700" i="1" dirty="0" smtClean="0"/>
              <a:t>, </a:t>
            </a:r>
            <a:r>
              <a:rPr lang="ru-RU" sz="1700" i="1" dirty="0" err="1" smtClean="0"/>
              <a:t>пр...контролировать</a:t>
            </a:r>
            <a:r>
              <a:rPr lang="ru-RU" sz="1700" i="1" dirty="0" smtClean="0"/>
              <a:t>, </a:t>
            </a:r>
            <a:r>
              <a:rPr lang="ru-RU" sz="1700" i="1" dirty="0" err="1" smtClean="0"/>
              <a:t>н...думать</a:t>
            </a:r>
            <a:r>
              <a:rPr lang="ru-RU" sz="1700" i="1" dirty="0" smtClean="0"/>
              <a:t>, </a:t>
            </a:r>
            <a:r>
              <a:rPr lang="ru-RU" sz="1700" i="1" dirty="0" err="1" smtClean="0"/>
              <a:t>н...рисовал,п...дчистил,п...дклеить</a:t>
            </a:r>
            <a:r>
              <a:rPr lang="ru-RU" sz="1700" i="1" dirty="0" smtClean="0"/>
              <a:t>, ...</a:t>
            </a:r>
            <a:r>
              <a:rPr lang="ru-RU" sz="1700" i="1" dirty="0" err="1" smtClean="0"/>
              <a:t>тнесём,...тлетел</a:t>
            </a:r>
            <a:r>
              <a:rPr lang="ru-RU" sz="1700" i="1" dirty="0" smtClean="0"/>
              <a:t>, ...</a:t>
            </a:r>
            <a:r>
              <a:rPr lang="ru-RU" sz="1700" i="1" dirty="0" err="1" smtClean="0"/>
              <a:t>бложил</a:t>
            </a:r>
            <a:r>
              <a:rPr lang="ru-RU" sz="1700" i="1" dirty="0" smtClean="0"/>
              <a:t>, ..</a:t>
            </a:r>
            <a:r>
              <a:rPr lang="ru-RU" sz="1700" i="1" dirty="0" err="1" smtClean="0"/>
              <a:t>бмотать</a:t>
            </a:r>
            <a:r>
              <a:rPr lang="ru-RU" sz="1700" i="1" dirty="0" smtClean="0"/>
              <a:t>, </a:t>
            </a:r>
            <a:r>
              <a:rPr lang="ru-RU" sz="1700" i="1" dirty="0" err="1" smtClean="0"/>
              <a:t>з...мерзать</a:t>
            </a:r>
            <a:r>
              <a:rPr lang="ru-RU" sz="1700" i="1" dirty="0" smtClean="0"/>
              <a:t>, </a:t>
            </a:r>
            <a:r>
              <a:rPr lang="ru-RU" sz="1700" i="1" dirty="0" err="1" smtClean="0"/>
              <a:t>з...тихли,п...думали</a:t>
            </a:r>
            <a:r>
              <a:rPr lang="ru-RU" sz="1700" i="1" dirty="0" smtClean="0"/>
              <a:t>, </a:t>
            </a:r>
            <a:r>
              <a:rPr lang="ru-RU" sz="1700" i="1" dirty="0" err="1" smtClean="0"/>
              <a:t>п...светлело</a:t>
            </a:r>
            <a:r>
              <a:rPr lang="ru-RU" sz="1700" i="1" dirty="0" smtClean="0"/>
              <a:t>, </a:t>
            </a:r>
            <a:r>
              <a:rPr lang="ru-RU" sz="1700" i="1" dirty="0" err="1" smtClean="0"/>
              <a:t>д...летел,д...смотреть</a:t>
            </a:r>
            <a:r>
              <a:rPr lang="ru-RU" sz="1700" i="1" dirty="0" smtClean="0"/>
              <a:t>.</a:t>
            </a:r>
            <a:endParaRPr lang="ru-RU" sz="1700" dirty="0" smtClean="0"/>
          </a:p>
          <a:p>
            <a:r>
              <a:rPr lang="ru-RU" sz="1700" i="1" dirty="0" smtClean="0"/>
              <a:t>   </a:t>
            </a:r>
            <a:r>
              <a:rPr lang="ru-RU" sz="1700" dirty="0" smtClean="0"/>
              <a:t> 2. Сделай вывод, какие </a:t>
            </a:r>
            <a:r>
              <a:rPr lang="ru-RU" sz="1600" dirty="0" smtClean="0"/>
              <a:t>приставки пишутся с гласной </a:t>
            </a:r>
            <a:r>
              <a:rPr lang="ru-RU" sz="1600" i="1" dirty="0" smtClean="0"/>
              <a:t>А, </a:t>
            </a:r>
            <a:r>
              <a:rPr lang="ru-RU" sz="1600" dirty="0" smtClean="0"/>
              <a:t>какие с гласной </a:t>
            </a:r>
            <a:r>
              <a:rPr lang="ru-RU" sz="1600" i="1" dirty="0" smtClean="0"/>
              <a:t>О.</a:t>
            </a:r>
            <a:r>
              <a:rPr lang="ru-RU" sz="1600" dirty="0" smtClean="0"/>
              <a:t> Запиши их.</a:t>
            </a:r>
          </a:p>
          <a:p>
            <a:r>
              <a:rPr lang="ru-RU" sz="1700" dirty="0" smtClean="0"/>
              <a:t> 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Дифференциация учебных заданий </a:t>
            </a:r>
            <a:b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объему учебного материала</a:t>
            </a:r>
            <a:endParaRPr lang="ru-RU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Такой способ дифференциации предполагает , что учащиеся </a:t>
            </a:r>
          </a:p>
          <a:p>
            <a:pPr algn="just">
              <a:buNone/>
            </a:pPr>
            <a:r>
              <a:rPr lang="ru-RU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и 2 групп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выполняют кроме основного ещё и дополнительное задание , аналогичное основному, однотипное с ним.</a:t>
            </a:r>
          </a:p>
          <a:p>
            <a:pPr algn="just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		Необходимость в этом возникает потому, что ученики одного класса работают в разном темпе. Медлительные дети или ученики с низким уровнем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обучаемости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не успевают выполнить задание к моменту проверки в классе, им необходимо дополнительное время. Чтобы остальные дети с пользой проводили время, им дается дополнительное задание. </a:t>
            </a:r>
            <a:r>
              <a:rPr lang="ru-RU" sz="2000" dirty="0" smtClean="0"/>
              <a:t>Дополнительными могут быть задания на смекалку, нестандартные задания, упражнения игрового характера. Их можно индивидуализировать, предложив ученикам задания в виде карточек, перфокарт. </a:t>
            </a:r>
            <a:r>
              <a:rPr lang="ru-RU" sz="2400" dirty="0" smtClean="0"/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285728"/>
            <a:ext cx="8501122" cy="621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i="1" dirty="0" smtClean="0">
              <a:solidFill>
                <a:srgbClr val="C00000"/>
              </a:solidFill>
            </a:endParaRPr>
          </a:p>
          <a:p>
            <a:r>
              <a:rPr lang="ru-RU" sz="2400" i="1" dirty="0" smtClean="0">
                <a:solidFill>
                  <a:srgbClr val="C00000"/>
                </a:solidFill>
              </a:rPr>
              <a:t>Пример 1.</a:t>
            </a:r>
          </a:p>
          <a:p>
            <a:pPr>
              <a:buFont typeface="Wingdings" pitchFamily="2" charset="2"/>
              <a:buChar char="v"/>
            </a:pPr>
            <a:r>
              <a:rPr lang="ru-RU" sz="2400" u="sng" dirty="0" smtClean="0"/>
              <a:t> Основное задание.</a:t>
            </a:r>
            <a:endParaRPr lang="ru-RU" sz="2400" dirty="0" smtClean="0"/>
          </a:p>
          <a:p>
            <a:r>
              <a:rPr lang="ru-RU" sz="2400" dirty="0" smtClean="0"/>
              <a:t>Образуйте прилагательные с помощью суффикса –</a:t>
            </a:r>
            <a:r>
              <a:rPr lang="ru-RU" sz="2400" i="1" dirty="0" smtClean="0"/>
              <a:t>Н</a:t>
            </a:r>
            <a:r>
              <a:rPr lang="ru-RU" sz="2400" dirty="0" smtClean="0"/>
              <a:t>-. </a:t>
            </a:r>
          </a:p>
          <a:p>
            <a:r>
              <a:rPr lang="ru-RU" sz="2400" dirty="0" smtClean="0"/>
              <a:t>Запишите их. Суффикс выделите. </a:t>
            </a:r>
          </a:p>
          <a:p>
            <a:r>
              <a:rPr lang="ru-RU" sz="2400" dirty="0" smtClean="0"/>
              <a:t>Укажите чередующиеся согласные звуки. </a:t>
            </a:r>
          </a:p>
          <a:p>
            <a:endParaRPr lang="ru-RU" sz="2400" dirty="0" smtClean="0"/>
          </a:p>
          <a:p>
            <a:r>
              <a:rPr lang="ru-RU" sz="2400" i="1" dirty="0" smtClean="0"/>
              <a:t>ГОРА, ЖЕЛЕЗО, БАГАЖ, ЛЕС, БУМАГА, ВЕЧЕР, ЗВЕЗДА, СНЕГ, МОРОЗ, ХОЛОД, ДРУГ, ЧАЙ, РАДОСТЬ.</a:t>
            </a:r>
          </a:p>
          <a:p>
            <a:endParaRPr lang="ru-RU" sz="2400" i="1" dirty="0" smtClean="0">
              <a:solidFill>
                <a:srgbClr val="C00000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2400" u="sng" dirty="0" smtClean="0"/>
              <a:t> Дополнительное задание (</a:t>
            </a:r>
            <a:r>
              <a:rPr lang="ru-RU" sz="2400" dirty="0" smtClean="0"/>
              <a:t>творческое упражнение).</a:t>
            </a:r>
          </a:p>
          <a:p>
            <a:pPr lvl="0"/>
            <a:r>
              <a:rPr lang="ru-RU" sz="2400" dirty="0" smtClean="0"/>
              <a:t>От каких полученных прилагательных можно образовать существительные с помощью суффикса –</a:t>
            </a:r>
            <a:r>
              <a:rPr lang="ru-RU" sz="2400" i="1" dirty="0" smtClean="0"/>
              <a:t>ИК</a:t>
            </a:r>
            <a:r>
              <a:rPr lang="ru-RU" sz="2400" dirty="0" smtClean="0"/>
              <a:t>-? Запишите эти слова.</a:t>
            </a:r>
          </a:p>
          <a:p>
            <a:pPr lvl="0"/>
            <a:r>
              <a:rPr lang="ru-RU" sz="2400" dirty="0" smtClean="0"/>
              <a:t>Сколько суффиксов в образованных существительных? Выделите их.</a:t>
            </a:r>
          </a:p>
          <a:p>
            <a:endParaRPr lang="ru-RU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612845"/>
            <a:ext cx="8643998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rgbClr val="C00000"/>
                </a:solidFill>
              </a:rPr>
              <a:t>Пример 2.</a:t>
            </a:r>
          </a:p>
          <a:p>
            <a:pPr>
              <a:buFont typeface="Wingdings" pitchFamily="2" charset="2"/>
              <a:buChar char="v"/>
            </a:pPr>
            <a:r>
              <a:rPr lang="ru-RU" u="sng" dirty="0" smtClean="0"/>
              <a:t> </a:t>
            </a:r>
            <a:r>
              <a:rPr lang="ru-RU" sz="2400" u="sng" dirty="0" smtClean="0"/>
              <a:t>Основное задание.</a:t>
            </a:r>
            <a:endParaRPr lang="ru-RU" sz="2400" dirty="0" smtClean="0"/>
          </a:p>
          <a:p>
            <a:r>
              <a:rPr lang="ru-RU" sz="2400" dirty="0" smtClean="0"/>
              <a:t>	1) Образуйте слова с помощью суффикса –</a:t>
            </a:r>
            <a:r>
              <a:rPr lang="ru-RU" sz="2400" i="1" dirty="0" smtClean="0"/>
              <a:t>НИК-.</a:t>
            </a:r>
            <a:r>
              <a:rPr lang="ru-RU" sz="2400" dirty="0" smtClean="0"/>
              <a:t> Запишите их.</a:t>
            </a:r>
          </a:p>
          <a:p>
            <a:r>
              <a:rPr lang="ru-RU" sz="2400" dirty="0" smtClean="0"/>
              <a:t>	</a:t>
            </a:r>
          </a:p>
          <a:p>
            <a:r>
              <a:rPr lang="ru-RU" sz="2400" dirty="0" smtClean="0"/>
              <a:t>	</a:t>
            </a:r>
            <a:r>
              <a:rPr lang="ru-RU" sz="2400" i="1" dirty="0" smtClean="0"/>
              <a:t>РАБОТА, ПУТЬ, ФОКУС, ЕЛЬ, ОСИНА, ЦВЕТЫ, ПОМОЩЬ, ОХОТА, ЗАЩИТА, МАЛИНА, СОВЕТ.</a:t>
            </a:r>
            <a:endParaRPr lang="ru-RU" sz="2400" dirty="0" smtClean="0"/>
          </a:p>
          <a:p>
            <a:r>
              <a:rPr lang="ru-RU" sz="2400" i="1" dirty="0" smtClean="0"/>
              <a:t>  </a:t>
            </a:r>
            <a:endParaRPr lang="ru-RU" sz="2400" dirty="0" smtClean="0"/>
          </a:p>
          <a:p>
            <a:r>
              <a:rPr lang="ru-RU" sz="2400" dirty="0" smtClean="0"/>
              <a:t>	2) Почему некоторые слова получились с двойной согласной?</a:t>
            </a:r>
            <a:endParaRPr lang="ru-RU" sz="2400" i="1" dirty="0" smtClean="0">
              <a:solidFill>
                <a:srgbClr val="C00000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2400" u="sng" dirty="0" smtClean="0"/>
              <a:t> Дополнительное задание (</a:t>
            </a:r>
            <a:r>
              <a:rPr lang="ru-RU" sz="2400" dirty="0" smtClean="0"/>
              <a:t>творческое упражнение).</a:t>
            </a:r>
          </a:p>
          <a:p>
            <a:endParaRPr lang="ru-RU" sz="2400" dirty="0" smtClean="0"/>
          </a:p>
          <a:p>
            <a:r>
              <a:rPr lang="ru-RU" sz="2400" dirty="0" smtClean="0"/>
              <a:t>От некоторых из данных слов образуйте существительные женского рода в единственном числе при помощи суффикса   -</a:t>
            </a:r>
            <a:r>
              <a:rPr lang="ru-RU" sz="2400" i="1" dirty="0" smtClean="0"/>
              <a:t>НИЦ-.</a:t>
            </a:r>
            <a:r>
              <a:rPr lang="ru-RU" sz="2400" dirty="0" smtClean="0"/>
              <a:t> Запишите их.</a:t>
            </a:r>
          </a:p>
          <a:p>
            <a:endParaRPr lang="ru-RU" sz="2400" dirty="0" smtClean="0"/>
          </a:p>
          <a:p>
            <a:pPr>
              <a:buFont typeface="Wingdings" pitchFamily="2" charset="2"/>
              <a:buChar char="v"/>
            </a:pPr>
            <a:endParaRPr lang="ru-RU" sz="2400" dirty="0" smtClean="0"/>
          </a:p>
          <a:p>
            <a:pPr>
              <a:buFont typeface="Wingdings" pitchFamily="2" charset="2"/>
              <a:buChar char="v"/>
            </a:pPr>
            <a:endParaRPr lang="ru-RU" sz="2400" dirty="0" smtClean="0"/>
          </a:p>
          <a:p>
            <a:pPr>
              <a:buFont typeface="Wingdings" pitchFamily="2" charset="2"/>
              <a:buChar char="v"/>
            </a:pPr>
            <a:endParaRPr lang="ru-RU" sz="2400" dirty="0" smtClean="0"/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540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Дифференциация работы</a:t>
            </a:r>
            <a:br>
              <a:rPr lang="ru-RU" sz="3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степени самостоятельности учащихся</a:t>
            </a:r>
            <a:endParaRPr lang="ru-RU" sz="3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935480"/>
            <a:ext cx="8786874" cy="438912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При таком способе работы задания не дифференцируются (дети выполняют одинаковые упражнения), но работа с детьми строится по-разному: одни это делают самостоятельно (чаще всего это 1-я группа, т. е. школьники с высоким уровнем </a:t>
            </a:r>
            <a:r>
              <a:rPr lang="ru-RU" dirty="0" err="1" smtClean="0"/>
              <a:t>обучаемости</a:t>
            </a:r>
            <a:r>
              <a:rPr lang="ru-RU" dirty="0" smtClean="0"/>
              <a:t>), другие дети включаются в самостоятельную работу после анализа предложенного образца, часть ребят начнут работать сами только после начала фронтальной работы, а некоторым ученикам возможно придётся всё задание выполнять под руководством учителя (с комментированием).</a:t>
            </a:r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0" y="0"/>
            <a:ext cx="9144000" cy="6832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Примеры дифференцированной работы по степени самостоятельности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</a:t>
            </a: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 Ориентировочный этап.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Ознакомление с заданием: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	1) От данных слов образуйте родственные существительные при помощи уменьшительно-ласкательных суффиксов. Запишите их.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	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СНЕГ, ПЕТУХ, ЛУГ, ДРУГ, БОК, ПИРОГ, РОГ, ПУХ, БАК, ШАГ, ТВОРОГ, ЖУК.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2)Сравните корни в каждой паре слов. В чем разница? 3)Выделите корни слов. Подчеркните чередование.</a:t>
            </a:r>
            <a:r>
              <a:rPr lang="ru-RU" sz="1600" dirty="0" smtClean="0"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Те дети, кто понял задание, приступают к самостоятельной работе. Остальные - продолжают работать с учителем.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 Этап. Анализ образца.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а)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СНЕГ</a:t>
            </a:r>
            <a:r>
              <a:rPr lang="ru-RU" sz="1600" dirty="0" smtClean="0"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- Образуйте родственное слово с помощью уменьшительно-ласкательного суффикса. (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СНЕЖОК)</a:t>
            </a:r>
            <a:r>
              <a:rPr lang="ru-RU" sz="1600" dirty="0" smtClean="0">
                <a:latin typeface="Arial" pitchFamily="34" charset="0"/>
                <a:ea typeface="Times New Roman" pitchFamily="18" charset="0"/>
              </a:rPr>
              <a:t> 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-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Сравните корни. (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-СНЕГ-, -СНЕЖ-)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lang="ru-RU" sz="1600" dirty="0" smtClean="0">
                <a:latin typeface="Arial" pitchFamily="34" charset="0"/>
                <a:ea typeface="Times New Roman" pitchFamily="18" charset="0"/>
              </a:rPr>
              <a:t>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- В чем разница? (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В чередовании Г и Ж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)</a:t>
            </a:r>
            <a:r>
              <a:rPr lang="ru-RU" sz="1600" dirty="0" smtClean="0">
                <a:latin typeface="Arial" pitchFamily="34" charset="0"/>
                <a:ea typeface="Times New Roman" pitchFamily="18" charset="0"/>
              </a:rPr>
              <a:t>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б) Запишем: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СНЕ</a:t>
            </a:r>
            <a:r>
              <a:rPr kumimoji="0" lang="ru-RU" sz="1600" b="0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Г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-СНЕ</a:t>
            </a:r>
            <a:r>
              <a:rPr kumimoji="0" lang="ru-RU" sz="1600" b="0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Ж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ОК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	После этого этапа другая группа детей (обычно вторая группа со средним уровнем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обучаемости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) включается в самостоятельную работу. Другие ученики переходят к следующему этапу работы с учителем.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 Этап. Выполнение части задания под руководством учителя.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К доске вызываются ученики, которые выполняют часть работы с комментированием. После этого этапа следующая часть учеников включается в самостоятельную работу.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4 Этап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(для детей с низкой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обучаемостью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).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Всё задание выполняется под руководством учителя (ученики могут комментировать с места или у доски).</a:t>
            </a:r>
            <a:r>
              <a:rPr lang="ru-RU" sz="1600" dirty="0" smtClean="0">
                <a:latin typeface="Arial" pitchFamily="34" charset="0"/>
                <a:ea typeface="Times New Roman" pitchFamily="18" charset="0"/>
              </a:rPr>
              <a:t>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Для детей третьей группы, работавших самостоятельно и быстро выполнивших упражнение, дается дополнительное задание: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1) Из данного упражнения выпиши парами чередующиеся согласные в корне.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Дифференциация учебных заданий </a:t>
            </a:r>
            <a:b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характеру помощи учащимся</a:t>
            </a:r>
            <a:endParaRPr lang="ru-RU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357298"/>
            <a:ext cx="8572560" cy="5072098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        Такой способ, в отличие от дифференциации по степени самостоятельности, не предусматривает организации фронтальной работы под руководством учителя. Все учащиеся сразу  приступают к самостоятельной работе. Но, тем детям, которые испытывают затруднения в выполнении задания, оказываю дозированную помощь.</a:t>
            </a:r>
          </a:p>
          <a:p>
            <a:pPr>
              <a:buNone/>
            </a:pPr>
            <a:r>
              <a:rPr lang="ru-RU" dirty="0" smtClean="0"/>
              <a:t>       Наиболее распространёнными видами помощи использую:</a:t>
            </a:r>
          </a:p>
          <a:p>
            <a:pPr>
              <a:buNone/>
            </a:pPr>
            <a:r>
              <a:rPr lang="ru-RU" dirty="0" smtClean="0"/>
              <a:t>- Помощь в виде вспомогательных заданий, подготовительных упражнений;</a:t>
            </a:r>
          </a:p>
          <a:p>
            <a:pPr>
              <a:buNone/>
            </a:pPr>
            <a:r>
              <a:rPr lang="ru-RU" dirty="0" smtClean="0"/>
              <a:t>- Помощь в виде «подсказок» (карточек – помощниц, карточек – консультаций, записей на доске);</a:t>
            </a:r>
          </a:p>
          <a:p>
            <a:pPr>
              <a:buNone/>
            </a:pPr>
            <a:r>
              <a:rPr lang="ru-RU" dirty="0" smtClean="0"/>
              <a:t>      На карточках использую различные виды помощи:</a:t>
            </a:r>
          </a:p>
          <a:p>
            <a:pPr>
              <a:buNone/>
            </a:pPr>
            <a:r>
              <a:rPr lang="ru-RU" dirty="0" smtClean="0"/>
              <a:t>- Образец выполнения задания: показ способа выполнения, образца рассуждения</a:t>
            </a:r>
          </a:p>
          <a:p>
            <a:pPr>
              <a:buNone/>
            </a:pPr>
            <a:r>
              <a:rPr lang="ru-RU" dirty="0" smtClean="0"/>
              <a:t>- Справочные материалы: теоретическая справка в виде правила</a:t>
            </a:r>
          </a:p>
          <a:p>
            <a:pPr>
              <a:buNone/>
            </a:pPr>
            <a:r>
              <a:rPr lang="ru-RU" dirty="0" smtClean="0"/>
              <a:t>- Наглядные опоры, иллюстрации (например, схема предложения, схема разбора слова по составу и др.)</a:t>
            </a:r>
          </a:p>
          <a:p>
            <a:pPr>
              <a:buNone/>
            </a:pPr>
            <a:r>
              <a:rPr lang="ru-RU" dirty="0" smtClean="0"/>
              <a:t>- Дополнительная конкретизация задания (разъяснение отдельных слов, указание на существенную какую-нибудь деталь)</a:t>
            </a:r>
          </a:p>
          <a:p>
            <a:pPr>
              <a:buNone/>
            </a:pPr>
            <a:r>
              <a:rPr lang="ru-RU" dirty="0" smtClean="0"/>
              <a:t>- Вспомогательные наводящие вопросы, прямые или косвенные указания по выполнению задания</a:t>
            </a:r>
          </a:p>
          <a:p>
            <a:pPr>
              <a:buNone/>
            </a:pPr>
            <a:r>
              <a:rPr lang="ru-RU" dirty="0" smtClean="0"/>
              <a:t>- Начало  выполнения упражнения.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17693"/>
            <a:ext cx="8715404" cy="131112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Примеры дифференциации с разными типами направляющей помощи.</a:t>
            </a:r>
          </a:p>
          <a:p>
            <a:pPr algn="ctr"/>
            <a:r>
              <a:rPr lang="ru-RU" sz="2000" dirty="0" smtClean="0"/>
              <a:t>1 Тип помощи (в виде вспомогательных заданий, подготовительных упражнений).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Учащимся с высокой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обучаемостью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сразу дается основное задание для самостоятельной работы и дополнительное задание для тех, кто быстро справится с работой.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Для ребят с низкой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обучаемостью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предлагаются сначала более простые задания, которые подготовят их к выполнению основной работы.</a:t>
            </a:r>
          </a:p>
          <a:p>
            <a:r>
              <a:rPr lang="ru-RU" sz="1600" b="1" dirty="0" smtClean="0"/>
              <a:t>ВСПОМОГАТЕЛЬНОЕ ЗАДАНИЕ:</a:t>
            </a:r>
          </a:p>
          <a:p>
            <a:pPr lvl="0"/>
            <a:r>
              <a:rPr lang="ru-RU" sz="1600" dirty="0" smtClean="0"/>
              <a:t>К данным словам первой строки подберите однокоренные прилагательные в ед. ч., а к словам второй строки – однокоренные существительные с суффиксом –</a:t>
            </a:r>
            <a:r>
              <a:rPr lang="ru-RU" sz="1600" i="1" dirty="0" smtClean="0"/>
              <a:t>К</a:t>
            </a:r>
            <a:r>
              <a:rPr lang="ru-RU" sz="1600" dirty="0" smtClean="0"/>
              <a:t>-.</a:t>
            </a:r>
          </a:p>
          <a:p>
            <a:pPr lvl="0"/>
            <a:r>
              <a:rPr lang="ru-RU" sz="1600" dirty="0" smtClean="0"/>
              <a:t>Выделите корень. Подчеркните буквы безударных гласных в корне.</a:t>
            </a:r>
          </a:p>
          <a:p>
            <a:r>
              <a:rPr lang="ru-RU" sz="1600" dirty="0" err="1" smtClean="0">
                <a:solidFill>
                  <a:srgbClr val="FF0000"/>
                </a:solidFill>
              </a:rPr>
              <a:t>Например:</a:t>
            </a:r>
            <a:r>
              <a:rPr lang="ru-RU" sz="1600" i="1" dirty="0" err="1" smtClean="0">
                <a:solidFill>
                  <a:srgbClr val="FF0000"/>
                </a:solidFill>
              </a:rPr>
              <a:t>СК</a:t>
            </a:r>
            <a:r>
              <a:rPr lang="ru-RU" sz="1600" i="1" u="sng" dirty="0" err="1" smtClean="0">
                <a:solidFill>
                  <a:srgbClr val="FF0000"/>
                </a:solidFill>
              </a:rPr>
              <a:t>О</a:t>
            </a:r>
            <a:r>
              <a:rPr lang="ru-RU" sz="1600" i="1" dirty="0" err="1" smtClean="0">
                <a:solidFill>
                  <a:srgbClr val="FF0000"/>
                </a:solidFill>
              </a:rPr>
              <a:t>ЛЬЗИЛ-СКОЛЬЗКИЙ</a:t>
            </a:r>
            <a:r>
              <a:rPr lang="ru-RU" sz="1600" i="1" dirty="0" smtClean="0">
                <a:solidFill>
                  <a:srgbClr val="FF0000"/>
                </a:solidFill>
              </a:rPr>
              <a:t>, СП</a:t>
            </a:r>
            <a:r>
              <a:rPr lang="ru-RU" sz="1600" i="1" u="sng" dirty="0" smtClean="0">
                <a:solidFill>
                  <a:srgbClr val="FF0000"/>
                </a:solidFill>
              </a:rPr>
              <a:t>Е</a:t>
            </a:r>
            <a:r>
              <a:rPr lang="ru-RU" sz="1600" i="1" dirty="0" smtClean="0">
                <a:solidFill>
                  <a:srgbClr val="FF0000"/>
                </a:solidFill>
              </a:rPr>
              <a:t>ШИЛ-СПЕШКА.</a:t>
            </a:r>
            <a:endParaRPr lang="ru-RU" sz="1600" dirty="0" smtClean="0">
              <a:solidFill>
                <a:srgbClr val="FF0000"/>
              </a:solidFill>
            </a:endParaRPr>
          </a:p>
          <a:p>
            <a:r>
              <a:rPr lang="ru-RU" sz="1600" i="1" dirty="0" smtClean="0"/>
              <a:t>СКОЛЬЗИЛ, ТЕСНОТА, СИНЯК,СПЕШИЛ, КОЛОЛ, ПИЛИЛ.</a:t>
            </a:r>
            <a:endParaRPr lang="ru-RU" sz="1600" dirty="0" smtClean="0"/>
          </a:p>
          <a:p>
            <a:r>
              <a:rPr lang="ru-RU" sz="1600" i="1" dirty="0" smtClean="0"/>
              <a:t> </a:t>
            </a:r>
            <a:r>
              <a:rPr lang="ru-RU" sz="1600" b="1" dirty="0" smtClean="0"/>
              <a:t>ОСНОВНОЕ ЗАДАНИЕ:</a:t>
            </a:r>
          </a:p>
          <a:p>
            <a:r>
              <a:rPr lang="ru-RU" sz="1600" dirty="0" smtClean="0"/>
              <a:t>1) К данным словам подберите однокоренные так, чтобы они являлись проверочными к безударной гласной в корне. Запишите их.</a:t>
            </a:r>
          </a:p>
          <a:p>
            <a:r>
              <a:rPr lang="ru-RU" sz="1600" i="1" dirty="0" smtClean="0"/>
              <a:t>Т...МНОТА, ОТЛ...ЧИТЬ, ПЛ...САЛ, Г...НЯЛ, Ч...СТОТА, В...СНА, ТР...СТИ, ГЛ...ТАЛ, Ч...ТАТЬ, Б...ДНОТА.</a:t>
            </a:r>
            <a:endParaRPr lang="ru-RU" sz="1600" dirty="0" smtClean="0"/>
          </a:p>
          <a:p>
            <a:r>
              <a:rPr lang="ru-RU" sz="1600" dirty="0" smtClean="0"/>
              <a:t>2) Выделите корень. Подчеркните буквы безударных гласных в корне.</a:t>
            </a:r>
          </a:p>
          <a:p>
            <a:r>
              <a:rPr lang="ru-RU" sz="1600" b="1" dirty="0" smtClean="0"/>
              <a:t>ДОПОЛНИТЕЛЬНОЕ ЗАДАНИЕ </a:t>
            </a:r>
            <a:r>
              <a:rPr lang="ru-RU" sz="1600" dirty="0" smtClean="0"/>
              <a:t>(для детей 1-й группы, быстро выполнивших основную работу):1) Подберите к данным словам однокоренные проверочные слова-глаголы в прошедшем времени. Запишите их.</a:t>
            </a:r>
          </a:p>
          <a:p>
            <a:r>
              <a:rPr lang="ru-RU" sz="1600" dirty="0" smtClean="0"/>
              <a:t>	</a:t>
            </a:r>
            <a:r>
              <a:rPr lang="ru-RU" sz="1600" i="1" dirty="0" smtClean="0"/>
              <a:t>Н...СУТ, В...ЗУТ, СН...СТИ, ВСТ...ЮТ, П...СТУХ.</a:t>
            </a:r>
            <a:endParaRPr lang="ru-RU" sz="1600" dirty="0" smtClean="0"/>
          </a:p>
          <a:p>
            <a:r>
              <a:rPr lang="ru-RU" sz="1600" dirty="0" smtClean="0"/>
              <a:t>2) Выделите корень и подчеркните буквы безударных гласных в корне.</a:t>
            </a:r>
          </a:p>
          <a:p>
            <a:pPr algn="just"/>
            <a:endParaRPr lang="ru-RU" sz="1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u="sng" dirty="0" smtClean="0"/>
          </a:p>
          <a:p>
            <a:endParaRPr lang="ru-RU" u="sng" dirty="0" smtClean="0"/>
          </a:p>
          <a:p>
            <a:endParaRPr lang="ru-RU" u="sng" dirty="0" smtClean="0"/>
          </a:p>
          <a:p>
            <a:endParaRPr lang="ru-RU" u="sng" dirty="0" smtClean="0"/>
          </a:p>
          <a:p>
            <a:endParaRPr lang="ru-RU" u="sng" dirty="0" smtClean="0"/>
          </a:p>
          <a:p>
            <a:endParaRPr lang="ru-RU" u="sng" dirty="0" smtClean="0"/>
          </a:p>
          <a:p>
            <a:endParaRPr lang="ru-RU" u="sng" dirty="0" smtClean="0"/>
          </a:p>
          <a:p>
            <a:endParaRPr lang="ru-RU" u="sng" dirty="0" smtClean="0"/>
          </a:p>
          <a:p>
            <a:endParaRPr lang="ru-RU" u="sng" dirty="0" smtClean="0"/>
          </a:p>
          <a:p>
            <a:endParaRPr lang="ru-RU" u="sng" dirty="0" smtClean="0"/>
          </a:p>
          <a:p>
            <a:endParaRPr lang="ru-RU" u="sng" dirty="0" smtClean="0"/>
          </a:p>
          <a:p>
            <a:endParaRPr lang="ru-RU" u="sng" dirty="0" smtClean="0"/>
          </a:p>
          <a:p>
            <a:endParaRPr lang="ru-RU" u="sng" dirty="0" smtClean="0"/>
          </a:p>
          <a:p>
            <a:endParaRPr lang="ru-RU" u="sng" dirty="0" smtClean="0"/>
          </a:p>
          <a:p>
            <a:endParaRPr lang="ru-RU" u="sng" dirty="0" smtClean="0"/>
          </a:p>
          <a:p>
            <a:endParaRPr lang="ru-RU" u="sng" dirty="0" smtClean="0"/>
          </a:p>
          <a:p>
            <a:endParaRPr lang="ru-RU" u="sng" dirty="0" smtClean="0"/>
          </a:p>
          <a:p>
            <a:endParaRPr lang="ru-RU" u="sng" dirty="0" smtClean="0"/>
          </a:p>
          <a:p>
            <a:endParaRPr lang="ru-RU" u="sng" dirty="0" smtClean="0"/>
          </a:p>
          <a:p>
            <a:endParaRPr lang="ru-RU" u="sng" dirty="0" smtClean="0"/>
          </a:p>
          <a:p>
            <a:endParaRPr lang="ru-RU" u="sng" dirty="0" smtClean="0"/>
          </a:p>
          <a:p>
            <a:endParaRPr lang="ru-RU" u="sng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0" y="0"/>
            <a:ext cx="9144000" cy="6817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668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 Тип помощи (помощь в виде «подсказок»).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66800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	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Использование карточек-помощниц, карточек-консультаций, записей на доске или использование необходимого материала в учебнике(например, в учебнике по русскому языку такой материал даётся на специально отведенных страницах, номера которых указываются после основного задания).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668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ОСНОВНОЕ ЗАДАНИЕ: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66800" algn="l"/>
              </a:tabLst>
            </a:pPr>
            <a:r>
              <a:rPr kumimoji="0" lang="ru-RU" sz="1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1) Распределите слова на две группы. Выпишите каждую группу в отдельный столбик.</a:t>
            </a:r>
            <a:endParaRPr kumimoji="0" lang="ru-RU" sz="1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66800" algn="l"/>
              </a:tabLst>
            </a:pPr>
            <a:r>
              <a:rPr kumimoji="0" lang="ru-RU" sz="19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ДОМИК, ДОМЧАЛСЯ, УЕХАЛ, УЛЬИ, ЗАБОР, ЗАБЕЖАЛ, ПОДОШЕЛ, ПОБЕДИЛ, СКАЗАТЬ, СЛЕТЕТЬ, РАСТУТ, РАСКОЛ.</a:t>
            </a:r>
            <a:endParaRPr lang="ru-RU" sz="1900" dirty="0" smtClean="0">
              <a:latin typeface="Arial" pitchFamily="34" charset="0"/>
              <a:ea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66800" algn="l"/>
              </a:tabLst>
            </a:pPr>
            <a:r>
              <a:rPr kumimoji="0" lang="ru-RU" sz="1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Учащимся </a:t>
            </a:r>
            <a:r>
              <a:rPr lang="ru-RU" sz="1900" u="sng" dirty="0" smtClean="0">
                <a:latin typeface="Arial" pitchFamily="34" charset="0"/>
                <a:ea typeface="Times New Roman" pitchFamily="18" charset="0"/>
              </a:rPr>
              <a:t>1</a:t>
            </a:r>
            <a:r>
              <a:rPr kumimoji="0" lang="ru-RU" sz="19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группы</a:t>
            </a:r>
            <a:r>
              <a:rPr kumimoji="0" lang="ru-RU" sz="1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(с высокой </a:t>
            </a:r>
            <a:r>
              <a:rPr kumimoji="0" lang="ru-RU" sz="19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обучаемостью</a:t>
            </a:r>
            <a:r>
              <a:rPr kumimoji="0" lang="ru-RU" sz="1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) сразу дается основное задание, а учащимся 2 и 3 группы даются карточки-подсказки с необходимой помощью.</a:t>
            </a:r>
          </a:p>
          <a:p>
            <a:r>
              <a:rPr lang="ru-RU" sz="2000" u="sng" dirty="0" smtClean="0">
                <a:solidFill>
                  <a:srgbClr val="FF0000"/>
                </a:solidFill>
              </a:rPr>
              <a:t>3-я группа. </a:t>
            </a:r>
            <a:r>
              <a:rPr lang="ru-RU" sz="2000" dirty="0" smtClean="0"/>
              <a:t>Внимательно прочитай пары слов. В одном из них есть приставка, а в другом нет. Слова с приставкой пиши в один столбик, слова без приставки – в другой.</a:t>
            </a:r>
          </a:p>
          <a:p>
            <a:r>
              <a:rPr lang="ru-RU" sz="2000" dirty="0" smtClean="0"/>
              <a:t>Например:  </a:t>
            </a:r>
            <a:r>
              <a:rPr lang="ru-RU" sz="2000" i="1" dirty="0" smtClean="0"/>
              <a:t>НАПИЛИТЬ – НАЧАЛЬНИК УБЕЖАЛ – УДОЧКА.</a:t>
            </a:r>
          </a:p>
          <a:p>
            <a:r>
              <a:rPr lang="ru-RU" sz="2000" u="sng" dirty="0" smtClean="0">
                <a:solidFill>
                  <a:srgbClr val="FF0000"/>
                </a:solidFill>
              </a:rPr>
              <a:t>2-я группа.</a:t>
            </a:r>
            <a:r>
              <a:rPr lang="ru-RU" sz="2000" dirty="0" smtClean="0"/>
              <a:t> 1. Распредели слова на группы: с приставкой и без приставки.</a:t>
            </a:r>
            <a:endParaRPr kumimoji="0" lang="ru-RU" sz="1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066800" algn="l"/>
              </a:tabLst>
            </a:pPr>
            <a:r>
              <a:rPr kumimoji="0" lang="ru-RU" sz="1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	</a:t>
            </a:r>
            <a:endParaRPr kumimoji="0" lang="ru-RU" sz="1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668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/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</a:b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66800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		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668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00042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Дифференциация работы учащихся</a:t>
            </a:r>
            <a:b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форме учебных действий</a:t>
            </a:r>
            <a:r>
              <a:rPr lang="ru-RU" sz="4800" u="sng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u="sng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85860"/>
            <a:ext cx="8229600" cy="521497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Самостоятельную работу детей на уроке можно дифференцировать по характеру учебных действий: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ru-RU" dirty="0" smtClean="0"/>
              <a:t> </a:t>
            </a:r>
            <a:r>
              <a:rPr lang="ru-RU" b="1" dirty="0" smtClean="0"/>
              <a:t>материализованные действия</a:t>
            </a:r>
            <a:r>
              <a:rPr lang="ru-RU" dirty="0" smtClean="0"/>
              <a:t> (</a:t>
            </a:r>
            <a:r>
              <a:rPr lang="ru-RU" dirty="0" err="1" smtClean="0"/>
              <a:t>действия</a:t>
            </a:r>
            <a:r>
              <a:rPr lang="ru-RU" dirty="0" smtClean="0"/>
              <a:t> руками с предметами или их заместителями) 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ru-RU" b="1" dirty="0" err="1" smtClean="0"/>
              <a:t>перцептивные</a:t>
            </a:r>
            <a:r>
              <a:rPr lang="ru-RU" b="1" dirty="0" smtClean="0"/>
              <a:t> действия</a:t>
            </a:r>
            <a:r>
              <a:rPr lang="ru-RU" dirty="0" smtClean="0"/>
              <a:t> (дети выполняют все операции не руками, а глазом) 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ru-RU" dirty="0" smtClean="0"/>
              <a:t> </a:t>
            </a:r>
            <a:r>
              <a:rPr lang="ru-RU" b="1" dirty="0" smtClean="0"/>
              <a:t>умственные действия</a:t>
            </a:r>
            <a:r>
              <a:rPr lang="ru-RU" dirty="0" smtClean="0"/>
              <a:t> (</a:t>
            </a:r>
            <a:r>
              <a:rPr lang="ru-RU" dirty="0" err="1" smtClean="0"/>
              <a:t>действия</a:t>
            </a:r>
            <a:r>
              <a:rPr lang="ru-RU" dirty="0" smtClean="0"/>
              <a:t> без опоры на какие-либо внешние средства)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9552" y="476672"/>
            <a:ext cx="8424936" cy="5472608"/>
          </a:xfrm>
        </p:spPr>
        <p:txBody>
          <a:bodyPr>
            <a:normAutofit fontScale="62500" lnSpcReduction="20000"/>
          </a:bodyPr>
          <a:lstStyle/>
          <a:p>
            <a:pPr algn="ctr" eaLnBrk="1" hangingPunct="1">
              <a:buFontTx/>
              <a:buNone/>
            </a:pPr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5100" b="1" dirty="0" smtClean="0">
                <a:solidFill>
                  <a:srgbClr val="C00000"/>
                </a:solidFill>
              </a:rPr>
              <a:t>Цель дифференцированного</a:t>
            </a:r>
          </a:p>
          <a:p>
            <a:pPr algn="ctr">
              <a:buNone/>
            </a:pPr>
            <a:r>
              <a:rPr lang="ru-RU" sz="5100" b="1" dirty="0" smtClean="0">
                <a:solidFill>
                  <a:srgbClr val="C00000"/>
                </a:solidFill>
              </a:rPr>
              <a:t> обучения</a:t>
            </a:r>
            <a:r>
              <a:rPr lang="en-US" sz="5100" b="1" dirty="0" smtClean="0">
                <a:solidFill>
                  <a:srgbClr val="C00000"/>
                </a:solidFill>
              </a:rPr>
              <a:t> </a:t>
            </a:r>
            <a:r>
              <a:rPr lang="ru-RU" sz="5100" b="1" dirty="0" smtClean="0">
                <a:solidFill>
                  <a:srgbClr val="C00000"/>
                </a:solidFill>
              </a:rPr>
              <a:t>–</a:t>
            </a:r>
            <a:r>
              <a:rPr lang="ru-RU" sz="4400" b="1" dirty="0" smtClean="0"/>
              <a:t>обучение каждого ученика на </a:t>
            </a:r>
          </a:p>
          <a:p>
            <a:pPr algn="ctr">
              <a:buNone/>
            </a:pPr>
            <a:r>
              <a:rPr lang="ru-RU" sz="4400" b="1" dirty="0" smtClean="0"/>
              <a:t>уровне  его возможностей и способностей, </a:t>
            </a:r>
          </a:p>
          <a:p>
            <a:pPr algn="ctr">
              <a:buNone/>
            </a:pPr>
            <a:r>
              <a:rPr lang="ru-RU" sz="4400" b="1" dirty="0" smtClean="0"/>
              <a:t>что ведет к индивидуализации обучения,</a:t>
            </a:r>
          </a:p>
          <a:p>
            <a:pPr algn="ctr">
              <a:buNone/>
            </a:pPr>
            <a:r>
              <a:rPr lang="ru-RU" sz="4400" b="1" dirty="0" smtClean="0"/>
              <a:t> а следовательно, к развитию личности.</a:t>
            </a:r>
            <a:endParaRPr lang="ru-RU" sz="5100" b="1" dirty="0" smtClean="0"/>
          </a:p>
          <a:p>
            <a:pPr algn="ctr">
              <a:buNone/>
            </a:pPr>
            <a:endParaRPr lang="ru-RU" sz="51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Tx/>
              <a:buNone/>
            </a:pPr>
            <a:r>
              <a:rPr lang="ru-RU" sz="5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Основная задача дифференцированного </a:t>
            </a:r>
          </a:p>
          <a:p>
            <a:pPr algn="ctr" eaLnBrk="1" hangingPunct="1">
              <a:buFontTx/>
              <a:buNone/>
            </a:pPr>
            <a:r>
              <a:rPr lang="ru-RU" sz="5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подхода</a:t>
            </a:r>
            <a:r>
              <a:rPr lang="ru-RU" sz="5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вовлечь в работу каждого </a:t>
            </a:r>
          </a:p>
          <a:p>
            <a:pPr algn="ctr" eaLnBrk="1" hangingPunct="1">
              <a:buFontTx/>
              <a:buNone/>
            </a:pPr>
            <a:r>
              <a:rPr lang="ru-RU" sz="5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ученика, помочь «слабому», развить </a:t>
            </a:r>
          </a:p>
          <a:p>
            <a:pPr algn="ctr" eaLnBrk="1" hangingPunct="1">
              <a:buFontTx/>
              <a:buNone/>
            </a:pPr>
            <a:r>
              <a:rPr lang="ru-RU" sz="5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способности «сильных».</a:t>
            </a:r>
          </a:p>
        </p:txBody>
      </p:sp>
      <p:pic>
        <p:nvPicPr>
          <p:cNvPr id="3" name="Picture 8" descr="DD00375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1891506" y="3677444"/>
            <a:ext cx="467995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 descr="DD00375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6165850"/>
            <a:ext cx="4505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142844" y="500042"/>
            <a:ext cx="8560572" cy="9541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8400" algn="l"/>
              </a:tabLst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Материализованные действия.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84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Учащимся </a:t>
            </a:r>
            <a:r>
              <a:rPr kumimoji="0" lang="ru-RU" b="0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r>
              <a:rPr lang="ru-RU" u="sng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-й</a:t>
            </a:r>
            <a:r>
              <a:rPr kumimoji="0" lang="ru-RU" b="0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 группы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предлагается использовать для составления слова разрезные карточки разного цвета. Составьте из карточек слова. Укажите части слова.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8400" algn="l"/>
              </a:tabLst>
            </a:pPr>
            <a:endParaRPr lang="ru-RU" dirty="0" smtClean="0">
              <a:latin typeface="Arial" pitchFamily="34" charset="0"/>
              <a:ea typeface="Times New Roman" pitchFamily="18" charset="0"/>
            </a:endParaRP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                   НИК		СНЕЖ</a:t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>                          А		ОЧК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                          ГОЛУБ      </a:t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>                    К        И            	САД</a:t>
            </a:r>
            <a:br>
              <a:rPr lang="ru-RU" dirty="0" smtClean="0"/>
            </a:br>
            <a:r>
              <a:rPr lang="ru-RU" dirty="0" smtClean="0"/>
              <a:t>    </a:t>
            </a:r>
          </a:p>
          <a:p>
            <a:r>
              <a:rPr lang="ru-RU" dirty="0" smtClean="0"/>
              <a:t>                         АЯ			ЕНЬК</a:t>
            </a:r>
            <a:br>
              <a:rPr lang="ru-RU" dirty="0" smtClean="0"/>
            </a:br>
            <a:endParaRPr lang="ru-RU" dirty="0" smtClean="0"/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8400" algn="l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8400" algn="l"/>
              </a:tabLst>
            </a:pPr>
            <a:endParaRPr lang="ru-RU" dirty="0" smtClean="0"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8400" algn="l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8400" algn="l"/>
              </a:tabLst>
            </a:pPr>
            <a:endParaRPr lang="ru-RU" dirty="0" smtClean="0"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8400" algn="l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8400" algn="l"/>
              </a:tabLst>
            </a:pPr>
            <a:endParaRPr lang="ru-RU" dirty="0" smtClean="0"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8400" algn="l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8400" algn="l"/>
              </a:tabLst>
            </a:pPr>
            <a:endParaRPr lang="ru-RU" dirty="0" smtClean="0"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8400" algn="l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8400" algn="l"/>
              </a:tabLst>
            </a:pPr>
            <a:endParaRPr lang="ru-RU" dirty="0" smtClean="0"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8400" algn="l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8400" algn="l"/>
              </a:tabLst>
            </a:pPr>
            <a:endParaRPr lang="ru-RU" dirty="0" smtClean="0"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8400" algn="l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8400" algn="l"/>
              </a:tabLst>
            </a:pPr>
            <a:endParaRPr lang="ru-RU" dirty="0" smtClean="0"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8400" algn="l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8400" algn="l"/>
              </a:tabLst>
            </a:pPr>
            <a:endParaRPr lang="ru-RU" dirty="0" smtClean="0"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8400" algn="l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8400" algn="l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2714620"/>
            <a:ext cx="85725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ДЕВ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2143116"/>
            <a:ext cx="78581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ПОД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57158" y="3286124"/>
            <a:ext cx="78581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ОЙ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57158" y="3857628"/>
            <a:ext cx="78581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57158" y="4429132"/>
            <a:ext cx="78581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БЕЛ</a:t>
            </a:r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0" y="0"/>
            <a:ext cx="9144000" cy="9510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8400" algn="l"/>
              </a:tabLst>
            </a:pPr>
            <a:r>
              <a:rPr kumimoji="0" lang="ru-RU" sz="1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8400" algn="l"/>
              </a:tabLst>
            </a:pPr>
            <a:endParaRPr lang="ru-RU" sz="1200" u="sng" dirty="0" smtClean="0">
              <a:latin typeface="Arial" pitchFamily="34" charset="0"/>
              <a:ea typeface="Times New Roman" pitchFamily="18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8400" algn="l"/>
              </a:tabLst>
            </a:pPr>
            <a:r>
              <a:rPr kumimoji="0" lang="ru-RU" sz="2000" b="1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Перцептивные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действия (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2-я группа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).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840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84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1) Составьте слова. Укажите части слова.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84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	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ПОД, НИК, СНЕЖ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8400" algn="l"/>
              </a:tabLst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	ДЕВ, А, ОЧК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8400" algn="l"/>
              </a:tabLst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	ОЙ, ГОЛУБ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8400" algn="l"/>
              </a:tabLst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	ПО, И, К, САД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8400" algn="l"/>
              </a:tabLst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	ЕНЬК, АЯ, БЕЛ</a:t>
            </a:r>
          </a:p>
          <a:p>
            <a:r>
              <a:rPr lang="ru-RU" sz="2000" b="1" u="sng" dirty="0" smtClean="0"/>
              <a:t>Умственные действия (</a:t>
            </a:r>
            <a:r>
              <a:rPr lang="ru-RU" sz="2000" b="1" u="sng" dirty="0" smtClean="0">
                <a:solidFill>
                  <a:srgbClr val="FF0000"/>
                </a:solidFill>
              </a:rPr>
              <a:t>1-я группа</a:t>
            </a:r>
            <a:r>
              <a:rPr lang="ru-RU" sz="2000" b="1" u="sng" dirty="0" smtClean="0"/>
              <a:t>).</a:t>
            </a:r>
            <a:endParaRPr lang="ru-RU" sz="2000" b="1" dirty="0" smtClean="0"/>
          </a:p>
          <a:p>
            <a:r>
              <a:rPr lang="ru-RU" sz="2000" dirty="0" smtClean="0"/>
              <a:t> </a:t>
            </a:r>
          </a:p>
          <a:p>
            <a:r>
              <a:rPr lang="ru-RU" sz="2000" dirty="0" smtClean="0"/>
              <a:t>1) Разберите слова по составу.</a:t>
            </a:r>
          </a:p>
          <a:p>
            <a:r>
              <a:rPr lang="ru-RU" sz="2000" i="1" dirty="0" smtClean="0"/>
              <a:t> </a:t>
            </a:r>
            <a:endParaRPr lang="ru-RU" sz="2000" dirty="0" smtClean="0"/>
          </a:p>
          <a:p>
            <a:r>
              <a:rPr lang="ru-RU" sz="2000" i="1" dirty="0" smtClean="0"/>
              <a:t>	ПОДСНЕЖНИК, ДЕВОЧКА, ГОЛУБОЙ, ПОСАДКИ, БЕЛЕНЬКАЯ.</a:t>
            </a:r>
            <a:endParaRPr lang="ru-RU" sz="2000" dirty="0" smtClean="0"/>
          </a:p>
          <a:p>
            <a:r>
              <a:rPr lang="ru-RU" sz="2000" dirty="0" smtClean="0"/>
              <a:t> </a:t>
            </a:r>
          </a:p>
          <a:p>
            <a:r>
              <a:rPr lang="ru-RU" sz="2000" dirty="0" smtClean="0"/>
              <a:t>2) К каждому слову подберите и запишите слово с таким же составом.</a:t>
            </a:r>
          </a:p>
          <a:p>
            <a:r>
              <a:rPr lang="ru-RU" sz="2000" dirty="0" smtClean="0"/>
              <a:t> 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8400" algn="l"/>
              </a:tabLst>
            </a:pP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8400" algn="l"/>
              </a:tabLst>
            </a:pPr>
            <a:endParaRPr lang="ru-RU" sz="2000" i="1" dirty="0" smtClean="0"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8400" algn="l"/>
              </a:tabLst>
            </a:pP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8400" algn="l"/>
              </a:tabLst>
            </a:pPr>
            <a:endParaRPr lang="ru-RU" sz="2000" i="1" dirty="0" smtClean="0"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8400" algn="l"/>
              </a:tabLst>
            </a:pP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8400" algn="l"/>
              </a:tabLst>
            </a:pPr>
            <a:endParaRPr lang="ru-RU" sz="2000" i="1" dirty="0" smtClean="0"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8400" algn="l"/>
              </a:tabLst>
            </a:pP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8400" algn="l"/>
              </a:tabLst>
            </a:pPr>
            <a:endParaRPr lang="ru-RU" sz="2000" i="1" dirty="0" smtClean="0"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8400" algn="l"/>
              </a:tabLst>
            </a:pP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8400" algn="l"/>
              </a:tabLst>
            </a:pPr>
            <a:endParaRPr lang="ru-RU" sz="2000" i="1" dirty="0" smtClean="0"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8400" algn="l"/>
              </a:tabLst>
            </a:pP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8400" algn="l"/>
              </a:tabLst>
            </a:pPr>
            <a:endParaRPr lang="ru-RU" sz="2000" i="1" dirty="0" smtClean="0"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8400" algn="l"/>
              </a:tabLst>
            </a:pP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8400" algn="l"/>
              </a:tabLs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Дифференциация на уроках русского языка может быть организована по четырем основным направлениям: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tx2">
                  <a:lumMod val="50000"/>
                </a:schemeClr>
              </a:buClr>
              <a:buFont typeface="Wingdings" pitchFamily="2" charset="2"/>
              <a:buChar char="Ø"/>
            </a:pPr>
            <a:r>
              <a:rPr lang="ru-RU" dirty="0" smtClean="0"/>
              <a:t> по уровню сложности заданий на одно правило;</a:t>
            </a:r>
            <a:endParaRPr lang="en-US" dirty="0" smtClean="0"/>
          </a:p>
          <a:p>
            <a:pPr>
              <a:buClr>
                <a:schemeClr val="tx2">
                  <a:lumMod val="50000"/>
                </a:schemeClr>
              </a:buClr>
              <a:buNone/>
            </a:pPr>
            <a:endParaRPr lang="en-US" dirty="0" smtClean="0"/>
          </a:p>
          <a:p>
            <a:pPr>
              <a:buClr>
                <a:schemeClr val="tx2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dirty="0" smtClean="0"/>
              <a:t>по категориям отрабатываемых правил;</a:t>
            </a:r>
            <a:endParaRPr lang="en-US" dirty="0" smtClean="0"/>
          </a:p>
          <a:p>
            <a:pPr>
              <a:buClr>
                <a:schemeClr val="tx2">
                  <a:lumMod val="75000"/>
                </a:schemeClr>
              </a:buClr>
              <a:buFont typeface="Wingdings" pitchFamily="2" charset="2"/>
              <a:buChar char="Ø"/>
            </a:pPr>
            <a:endParaRPr lang="en-US" dirty="0" smtClean="0"/>
          </a:p>
          <a:p>
            <a:pPr>
              <a:buClr>
                <a:schemeClr val="tx2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dirty="0" smtClean="0"/>
              <a:t> по уровню развития письменной речи;</a:t>
            </a:r>
            <a:endParaRPr lang="en-US" dirty="0" smtClean="0"/>
          </a:p>
          <a:p>
            <a:pPr>
              <a:buClr>
                <a:schemeClr val="tx2">
                  <a:lumMod val="75000"/>
                </a:schemeClr>
              </a:buClr>
              <a:buNone/>
            </a:pPr>
            <a:endParaRPr lang="en-US" dirty="0" smtClean="0">
              <a:sym typeface="Symbol"/>
            </a:endParaRPr>
          </a:p>
          <a:p>
            <a:pPr>
              <a:buClr>
                <a:schemeClr val="tx2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dirty="0" smtClean="0"/>
              <a:t>  по уровню овладения видами разборов.</a:t>
            </a:r>
            <a:endParaRPr lang="ru-RU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По уровню сложности заданий на одно правило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При изучении любого правила и его отработке на практике, выполняя упражнения, детям предлагаю задания различного уровня сложности.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Например</a:t>
            </a:r>
            <a:r>
              <a:rPr lang="ru-RU" dirty="0" smtClean="0"/>
              <a:t>, при изучении темы “Безударные гласные” для  детей</a:t>
            </a:r>
            <a:r>
              <a:rPr lang="en-US" dirty="0" smtClean="0"/>
              <a:t> </a:t>
            </a:r>
            <a:r>
              <a:rPr lang="ru-RU" dirty="0" smtClean="0">
                <a:solidFill>
                  <a:srgbClr val="FF0000"/>
                </a:solidFill>
              </a:rPr>
              <a:t>3-й группы</a:t>
            </a:r>
            <a:r>
              <a:rPr lang="ru-RU" dirty="0" smtClean="0"/>
              <a:t> даю задания к любому упражнению, включенному в учебник на эту тему: “Вставь в слова пропущенные буквы и подчеркни их”, а для </a:t>
            </a:r>
            <a:r>
              <a:rPr lang="ru-RU" dirty="0" smtClean="0">
                <a:solidFill>
                  <a:srgbClr val="FF0000"/>
                </a:solidFill>
              </a:rPr>
              <a:t>1-й и 2-й группы</a:t>
            </a:r>
            <a:r>
              <a:rPr lang="ru-RU" dirty="0" smtClean="0"/>
              <a:t>: “Вставь безударную гласную и запиши проверочное слово, обозначь ударную и безударную позицию звука”.</a:t>
            </a:r>
          </a:p>
          <a:p>
            <a:pPr>
              <a:buNone/>
            </a:pPr>
            <a:r>
              <a:rPr lang="ru-RU" dirty="0" smtClean="0"/>
              <a:t>Для детей </a:t>
            </a:r>
            <a:r>
              <a:rPr lang="ru-RU" dirty="0" smtClean="0">
                <a:solidFill>
                  <a:srgbClr val="FF0000"/>
                </a:solidFill>
              </a:rPr>
              <a:t>3-й группы </a:t>
            </a:r>
            <a:r>
              <a:rPr lang="ru-RU" dirty="0" smtClean="0"/>
              <a:t>на уроках закрепления и повторения предлагаю карточки на те правила, на которые они больше всего допускают ошибки. Задания для детей</a:t>
            </a:r>
            <a:r>
              <a:rPr lang="ru-RU" dirty="0" smtClean="0">
                <a:solidFill>
                  <a:srgbClr val="FF0000"/>
                </a:solidFill>
              </a:rPr>
              <a:t> 3-й группы</a:t>
            </a:r>
            <a:r>
              <a:rPr lang="ru-RU" dirty="0" smtClean="0"/>
              <a:t> даю такого вида: “ Вставь нужную букву и объясни свой выбор”.  </a:t>
            </a:r>
            <a:r>
              <a:rPr lang="ru-RU" dirty="0" smtClean="0">
                <a:solidFill>
                  <a:srgbClr val="FF0000"/>
                </a:solidFill>
              </a:rPr>
              <a:t>1-я и 2-я группы </a:t>
            </a:r>
            <a:r>
              <a:rPr lang="ru-RU" dirty="0" smtClean="0"/>
              <a:t>выполняют задания вида: “Прочитай текст, исправь ошибки, объясни правильность написания”.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По категориям отрабатываемых правил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500174"/>
            <a:ext cx="8443914" cy="4857784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Для отработки знания правила предлагаю  проверочную работу, где </a:t>
            </a:r>
            <a:r>
              <a:rPr lang="ru-RU" dirty="0" smtClean="0">
                <a:solidFill>
                  <a:srgbClr val="FF0000"/>
                </a:solidFill>
              </a:rPr>
              <a:t>3- я группа </a:t>
            </a:r>
            <a:r>
              <a:rPr lang="ru-RU" dirty="0" smtClean="0"/>
              <a:t>из перечисленных правил на разные темы с недостающими словами (2-3 правила) выбирают нужное правило или дополняют нужное правило (данное) недостающими словами.</a:t>
            </a:r>
          </a:p>
          <a:p>
            <a:pPr>
              <a:buNone/>
            </a:pPr>
            <a:r>
              <a:rPr lang="ru-RU" dirty="0" smtClean="0"/>
              <a:t>Например, тема “Безударные гласные в корне”.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3-я группа </a:t>
            </a:r>
            <a:r>
              <a:rPr lang="ru-RU" dirty="0" smtClean="0"/>
              <a:t>задание: “Вставьте нужное слово в правило (устно) и выбери вариант ответа по теме”.</a:t>
            </a:r>
          </a:p>
          <a:p>
            <a:pPr>
              <a:buNone/>
            </a:pPr>
            <a:r>
              <a:rPr lang="ru-RU" dirty="0" smtClean="0"/>
              <a:t>а) Чтобы проверить написание слов с ……… в корне слова, надо изменить слово так или подобрать однокоренное, чтобы после …….. слышался гласный звук.</a:t>
            </a:r>
          </a:p>
          <a:p>
            <a:pPr>
              <a:buNone/>
            </a:pPr>
            <a:r>
              <a:rPr lang="ru-RU" dirty="0" smtClean="0"/>
              <a:t>б) Букву … … в корне слова проверяют ударением: изменяют слово или подбирают однокоренное слово так, чтобы этот … оказался ….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1-я 2-я группы </a:t>
            </a:r>
            <a:r>
              <a:rPr lang="ru-RU" dirty="0" smtClean="0"/>
              <a:t>задание: “Прочитай утверждения, выбери нужное.”</a:t>
            </a:r>
          </a:p>
          <a:p>
            <a:pPr>
              <a:buNone/>
            </a:pPr>
            <a:r>
              <a:rPr lang="ru-RU" dirty="0" smtClean="0"/>
              <a:t>а) Букву безударного гласного в корне слова проверяют ударением: изменяют слово или подбирают однокоренное слово так, чтобы этот гласный оказался ударным.</a:t>
            </a:r>
          </a:p>
          <a:p>
            <a:pPr>
              <a:buNone/>
            </a:pPr>
            <a:r>
              <a:rPr lang="ru-RU" dirty="0" smtClean="0"/>
              <a:t>б) Написание слов с безударными гласными, которые нельзя проверить ударением, следует уточнять по орфографическому словарю и запоминать.</a:t>
            </a:r>
          </a:p>
          <a:p>
            <a:pPr>
              <a:buNone/>
            </a:pPr>
            <a:r>
              <a:rPr lang="ru-RU" dirty="0" smtClean="0"/>
              <a:t>в) Букву безударного гласного в корне слова никогда не проверяют ударением.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57166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По уровню развития письменной речи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401080" cy="482442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Задания по развитию письменной речи на обучающих этапах тоже носят дифференцированный характер.</a:t>
            </a:r>
          </a:p>
          <a:p>
            <a:pPr>
              <a:buNone/>
            </a:pPr>
            <a:r>
              <a:rPr lang="ru-RU" dirty="0" smtClean="0"/>
              <a:t>а) </a:t>
            </a:r>
            <a:r>
              <a:rPr lang="ru-RU" dirty="0" smtClean="0">
                <a:solidFill>
                  <a:srgbClr val="FF0000"/>
                </a:solidFill>
              </a:rPr>
              <a:t>3-я группа </a:t>
            </a:r>
            <a:r>
              <a:rPr lang="ru-RU" dirty="0" smtClean="0"/>
              <a:t>выбирают заголовок к тексту из предложенных заголовков, а </a:t>
            </a:r>
            <a:r>
              <a:rPr lang="ru-RU" dirty="0" smtClean="0">
                <a:solidFill>
                  <a:srgbClr val="FF0000"/>
                </a:solidFill>
              </a:rPr>
              <a:t>1-я и 2-я группы </a:t>
            </a:r>
            <a:r>
              <a:rPr lang="ru-RU" dirty="0" smtClean="0"/>
              <a:t>озаглавливают текст самостоятельно.</a:t>
            </a:r>
          </a:p>
          <a:p>
            <a:pPr>
              <a:buNone/>
            </a:pPr>
            <a:r>
              <a:rPr lang="ru-RU" dirty="0" smtClean="0"/>
              <a:t>б) Работая над деформированным текстом, </a:t>
            </a:r>
            <a:r>
              <a:rPr lang="ru-RU" dirty="0" smtClean="0">
                <a:solidFill>
                  <a:srgbClr val="FF0000"/>
                </a:solidFill>
              </a:rPr>
              <a:t>3-я </a:t>
            </a:r>
            <a:r>
              <a:rPr lang="ru-RU" dirty="0" err="1" smtClean="0">
                <a:solidFill>
                  <a:srgbClr val="FF0000"/>
                </a:solidFill>
              </a:rPr>
              <a:t>гуппа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определяют последовательность предложений, а </a:t>
            </a:r>
            <a:r>
              <a:rPr lang="ru-RU" dirty="0" smtClean="0">
                <a:solidFill>
                  <a:srgbClr val="FF0000"/>
                </a:solidFill>
              </a:rPr>
              <a:t>1-я и 2 –я группы </a:t>
            </a:r>
            <a:r>
              <a:rPr lang="ru-RU" dirty="0" smtClean="0"/>
              <a:t>из слов составляют предложения и определяют последовательность самостоятельно составленных предложений.</a:t>
            </a:r>
          </a:p>
          <a:p>
            <a:pPr>
              <a:buNone/>
            </a:pPr>
            <a:r>
              <a:rPr lang="ru-RU" dirty="0" smtClean="0"/>
              <a:t>в) При работе над планом </a:t>
            </a:r>
            <a:r>
              <a:rPr lang="ru-RU" dirty="0" smtClean="0">
                <a:solidFill>
                  <a:srgbClr val="FF0000"/>
                </a:solidFill>
              </a:rPr>
              <a:t>3-я группа </a:t>
            </a:r>
            <a:r>
              <a:rPr lang="ru-RU" dirty="0" smtClean="0"/>
              <a:t>сначала пользуются готовым планом, </a:t>
            </a:r>
            <a:r>
              <a:rPr lang="ru-RU" dirty="0" smtClean="0">
                <a:solidFill>
                  <a:srgbClr val="FF0000"/>
                </a:solidFill>
              </a:rPr>
              <a:t>2-я группа </a:t>
            </a:r>
            <a:r>
              <a:rPr lang="ru-RU" dirty="0" smtClean="0"/>
              <a:t>составляют план с помощью учителя, а </a:t>
            </a:r>
            <a:r>
              <a:rPr lang="ru-RU" dirty="0" smtClean="0">
                <a:solidFill>
                  <a:srgbClr val="FF0000"/>
                </a:solidFill>
              </a:rPr>
              <a:t>1-я группа </a:t>
            </a:r>
            <a:r>
              <a:rPr lang="ru-RU" dirty="0" smtClean="0"/>
              <a:t>самостоятельно.</a:t>
            </a:r>
          </a:p>
          <a:p>
            <a:pPr>
              <a:buNone/>
            </a:pPr>
            <a:r>
              <a:rPr lang="ru-RU" dirty="0" smtClean="0"/>
              <a:t>г) Работы творческого характера, где требуется придумать продолжение текста или составить текст из данных частей, </a:t>
            </a:r>
            <a:r>
              <a:rPr lang="ru-RU" dirty="0" smtClean="0">
                <a:solidFill>
                  <a:srgbClr val="FF0000"/>
                </a:solidFill>
              </a:rPr>
              <a:t>1-я и 2-я группы</a:t>
            </a:r>
            <a:r>
              <a:rPr lang="ru-RU" dirty="0" smtClean="0"/>
              <a:t> выполняют самостоятельно, придумывают продолжение текста, </a:t>
            </a:r>
            <a:r>
              <a:rPr lang="ru-RU" dirty="0" smtClean="0">
                <a:solidFill>
                  <a:srgbClr val="FF0000"/>
                </a:solidFill>
              </a:rPr>
              <a:t>3-й группе </a:t>
            </a:r>
            <a:r>
              <a:rPr lang="ru-RU" dirty="0" smtClean="0"/>
              <a:t>предлагаю несколько вариантов продолжения текста или готовых текстов, они записывают понравившийся.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По уровню овладения видами разборов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428736"/>
            <a:ext cx="8229600" cy="51435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solidFill>
                  <a:srgbClr val="FF0000"/>
                </a:solidFill>
              </a:rPr>
              <a:t>Например</a:t>
            </a:r>
            <a:r>
              <a:rPr lang="ru-RU" sz="2400" i="1" dirty="0" smtClean="0">
                <a:solidFill>
                  <a:srgbClr val="FF0000"/>
                </a:solidFill>
              </a:rPr>
              <a:t>,</a:t>
            </a:r>
            <a:r>
              <a:rPr lang="ru-RU" sz="2400" i="1" dirty="0" smtClean="0"/>
              <a:t> </a:t>
            </a:r>
            <a:r>
              <a:rPr lang="ru-RU" sz="2400" b="1" i="1" u="sng" dirty="0" smtClean="0"/>
              <a:t>разбор по членам предложения</a:t>
            </a:r>
            <a:r>
              <a:rPr lang="ru-RU" sz="2400" b="1" i="1" dirty="0" smtClean="0"/>
              <a:t>.</a:t>
            </a:r>
            <a:endParaRPr lang="ru-RU" sz="2400" dirty="0" smtClean="0"/>
          </a:p>
          <a:p>
            <a:pPr>
              <a:buNone/>
            </a:pPr>
            <a:r>
              <a:rPr lang="ru-RU" sz="2400" dirty="0" smtClean="0">
                <a:solidFill>
                  <a:srgbClr val="FF0000"/>
                </a:solidFill>
              </a:rPr>
              <a:t>3-я группа  </a:t>
            </a:r>
            <a:r>
              <a:rPr lang="ru-RU" sz="2400" dirty="0" smtClean="0"/>
              <a:t>найди предложения, в которых неправильно подчеркнуты члены предложения.</a:t>
            </a:r>
          </a:p>
          <a:p>
            <a:pPr>
              <a:buNone/>
            </a:pPr>
            <a:r>
              <a:rPr lang="ru-RU" sz="2400" dirty="0" smtClean="0">
                <a:solidFill>
                  <a:srgbClr val="FF0000"/>
                </a:solidFill>
              </a:rPr>
              <a:t>1-я и 2-я группы</a:t>
            </a:r>
            <a:r>
              <a:rPr lang="ru-RU" sz="2400" dirty="0" smtClean="0"/>
              <a:t>: запиши предложения, разбери их по членам.</a:t>
            </a:r>
          </a:p>
          <a:p>
            <a:pPr>
              <a:buNone/>
            </a:pPr>
            <a:r>
              <a:rPr lang="ru-RU" sz="2400" i="1" dirty="0" smtClean="0"/>
              <a:t>Живет в лесу интересная птица.</a:t>
            </a:r>
            <a:endParaRPr lang="ru-RU" sz="2400" dirty="0" smtClean="0"/>
          </a:p>
          <a:p>
            <a:pPr>
              <a:buNone/>
            </a:pPr>
            <a:r>
              <a:rPr lang="ru-RU" sz="2400" i="1" dirty="0" smtClean="0"/>
              <a:t>Утором в мою открытую форточку врывается бойкое щебетание воробьев.</a:t>
            </a:r>
            <a:endParaRPr lang="ru-RU" sz="2400" dirty="0" smtClean="0"/>
          </a:p>
          <a:p>
            <a:pPr>
              <a:buNone/>
            </a:pPr>
            <a:r>
              <a:rPr lang="ru-RU" sz="2400" i="1" dirty="0" smtClean="0"/>
              <a:t>Маша вынула из альбома фотографию.</a:t>
            </a:r>
            <a:endParaRPr lang="ru-RU" sz="2400" dirty="0" smtClean="0"/>
          </a:p>
          <a:p>
            <a:pPr>
              <a:buNone/>
            </a:pPr>
            <a:r>
              <a:rPr lang="ru-RU" sz="2400" i="1" dirty="0" smtClean="0"/>
              <a:t>Крупные мохнатые снежинки закружились в воздухе.</a:t>
            </a:r>
            <a:endParaRPr lang="ru-RU" sz="24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785794"/>
            <a:ext cx="878687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u="sng" dirty="0" smtClean="0">
                <a:solidFill>
                  <a:srgbClr val="FF0000"/>
                </a:solidFill>
              </a:rPr>
              <a:t>Разбор по составу.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smtClean="0">
                <a:solidFill>
                  <a:srgbClr val="FF0000"/>
                </a:solidFill>
              </a:rPr>
              <a:t>3-я </a:t>
            </a:r>
            <a:r>
              <a:rPr lang="ru-RU" dirty="0" err="1" smtClean="0">
                <a:solidFill>
                  <a:srgbClr val="FF0000"/>
                </a:solidFill>
              </a:rPr>
              <a:t>группа:</a:t>
            </a:r>
            <a:r>
              <a:rPr lang="ru-RU" dirty="0" err="1" smtClean="0"/>
              <a:t>Помнишь</a:t>
            </a:r>
            <a:r>
              <a:rPr lang="ru-RU" dirty="0" smtClean="0"/>
              <a:t> ли ты порядок разбора слов по составу? Допиши пропущенные слова.</a:t>
            </a:r>
          </a:p>
          <a:p>
            <a:r>
              <a:rPr lang="ru-RU" dirty="0" smtClean="0"/>
              <a:t>1.Прежде всего выделяем в слове ___________ . Для этого нужно ____________ это слово. Часть слова, которая будет меняться и есть _____________ . Часть слова без _________ это основа.</a:t>
            </a:r>
          </a:p>
          <a:p>
            <a:r>
              <a:rPr lang="ru-RU" dirty="0" smtClean="0"/>
              <a:t>2. Теперь находим ______________ . Для этого подбираем к слову _________ слова.</a:t>
            </a:r>
          </a:p>
          <a:p>
            <a:r>
              <a:rPr lang="ru-RU" dirty="0" smtClean="0"/>
              <a:t>Общая часть родственных слов и есть __________ .</a:t>
            </a:r>
          </a:p>
          <a:p>
            <a:r>
              <a:rPr lang="ru-RU" dirty="0" smtClean="0"/>
              <a:t>3. Выделяем, если в слове суффикс. Для этого смотрим, что стоит между ___________ и _________ . Проверяем, есть ли выделенный суффикс еще в каких-нибудь словах .</a:t>
            </a:r>
          </a:p>
          <a:p>
            <a:r>
              <a:rPr lang="ru-RU" dirty="0" smtClean="0"/>
              <a:t>4. Проверяем, есть ли в слове _____________ . Для этого смотрим, есть ли часть слова перед ________ . Проверяем, есть ли выделенная приставка еще в каких-нибудь словах.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1-я и 2-я группы: </a:t>
            </a:r>
            <a:r>
              <a:rPr lang="ru-RU" dirty="0" smtClean="0"/>
              <a:t>вспомни правила разбора слов по составу.</a:t>
            </a:r>
          </a:p>
          <a:p>
            <a:r>
              <a:rPr lang="ru-RU" dirty="0" smtClean="0"/>
              <a:t>Данные слова разбери по составу: </a:t>
            </a:r>
            <a:r>
              <a:rPr lang="ru-RU" i="1" dirty="0" smtClean="0"/>
              <a:t>березка, подснежник, зарисовки.</a:t>
            </a:r>
            <a:endParaRPr lang="ru-RU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Работа по карточкам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357298"/>
            <a:ext cx="8572560" cy="521497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800" i="1" dirty="0" smtClean="0">
                <a:solidFill>
                  <a:srgbClr val="C00000"/>
                </a:solidFill>
              </a:rPr>
              <a:t>Пример 1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000" dirty="0" smtClean="0">
                <a:solidFill>
                  <a:srgbClr val="FF0000"/>
                </a:solidFill>
              </a:rPr>
              <a:t>, </a:t>
            </a:r>
            <a:r>
              <a:rPr lang="ru-RU" sz="2000" dirty="0" smtClean="0"/>
              <a:t>по теме « Безударные гласные».</a:t>
            </a:r>
          </a:p>
          <a:p>
            <a:pPr>
              <a:buNone/>
            </a:pPr>
            <a:r>
              <a:rPr lang="ru-RU" sz="2000" dirty="0" smtClean="0">
                <a:solidFill>
                  <a:srgbClr val="FF0000"/>
                </a:solidFill>
              </a:rPr>
              <a:t>1-я группа:</a:t>
            </a:r>
            <a:r>
              <a:rPr lang="ru-RU" sz="2000" dirty="0" smtClean="0"/>
              <a:t> Вставь пропущенные буквы, подбери и запиши проверочные слова. </a:t>
            </a:r>
          </a:p>
          <a:p>
            <a:pPr>
              <a:buNone/>
            </a:pPr>
            <a:r>
              <a:rPr lang="ru-RU" sz="2000" dirty="0" err="1" smtClean="0"/>
              <a:t>Прол</a:t>
            </a:r>
            <a:r>
              <a:rPr lang="ru-RU" sz="2000" dirty="0" smtClean="0"/>
              <a:t>..тать, д..</a:t>
            </a:r>
            <a:r>
              <a:rPr lang="ru-RU" sz="2000" dirty="0" err="1" smtClean="0"/>
              <a:t>ждливый</a:t>
            </a:r>
            <a:r>
              <a:rPr lang="ru-RU" sz="2000" dirty="0" smtClean="0"/>
              <a:t>, в..</a:t>
            </a:r>
            <a:r>
              <a:rPr lang="ru-RU" sz="2000" dirty="0" err="1" smtClean="0"/>
              <a:t>сенний</a:t>
            </a:r>
            <a:r>
              <a:rPr lang="ru-RU" sz="2000" dirty="0" smtClean="0"/>
              <a:t>, гр..</a:t>
            </a:r>
            <a:r>
              <a:rPr lang="ru-RU" sz="2000" dirty="0" err="1" smtClean="0"/>
              <a:t>зовой</a:t>
            </a:r>
            <a:r>
              <a:rPr lang="ru-RU" sz="2000" dirty="0" smtClean="0"/>
              <a:t>, тр..</a:t>
            </a:r>
            <a:r>
              <a:rPr lang="ru-RU" sz="2000" dirty="0" err="1" smtClean="0"/>
              <a:t>винка</a:t>
            </a:r>
            <a:r>
              <a:rPr lang="ru-RU" sz="2000" dirty="0" smtClean="0"/>
              <a:t>, стр..</a:t>
            </a:r>
            <a:r>
              <a:rPr lang="ru-RU" sz="2000" dirty="0" err="1" smtClean="0"/>
              <a:t>ла</a:t>
            </a:r>
            <a:endParaRPr lang="ru-RU" sz="2000" dirty="0" smtClean="0"/>
          </a:p>
          <a:p>
            <a:pPr>
              <a:buNone/>
            </a:pPr>
            <a:r>
              <a:rPr lang="ru-RU" sz="2000" dirty="0" smtClean="0">
                <a:solidFill>
                  <a:srgbClr val="FF0000"/>
                </a:solidFill>
              </a:rPr>
              <a:t>2-я группа:</a:t>
            </a:r>
            <a:r>
              <a:rPr lang="ru-RU" sz="2000" dirty="0" smtClean="0"/>
              <a:t> Вставь пропущенные буквы, используя алгоритм, запиши проверочные слова.</a:t>
            </a:r>
          </a:p>
          <a:p>
            <a:pPr>
              <a:buNone/>
            </a:pPr>
            <a:r>
              <a:rPr lang="ru-RU" sz="2000" dirty="0" smtClean="0"/>
              <a:t> Б..</a:t>
            </a:r>
            <a:r>
              <a:rPr lang="ru-RU" sz="2000" dirty="0" err="1" smtClean="0"/>
              <a:t>гун</a:t>
            </a:r>
            <a:r>
              <a:rPr lang="ru-RU" sz="2000" dirty="0" smtClean="0"/>
              <a:t>, х..</a:t>
            </a:r>
            <a:r>
              <a:rPr lang="ru-RU" sz="2000" dirty="0" err="1" smtClean="0"/>
              <a:t>дить</a:t>
            </a:r>
            <a:r>
              <a:rPr lang="ru-RU" sz="2000" dirty="0" smtClean="0"/>
              <a:t>, сл..</a:t>
            </a:r>
            <a:r>
              <a:rPr lang="ru-RU" sz="2000" dirty="0" err="1" smtClean="0"/>
              <a:t>ды</a:t>
            </a:r>
            <a:r>
              <a:rPr lang="ru-RU" sz="2000" dirty="0" smtClean="0"/>
              <a:t>, </a:t>
            </a:r>
            <a:r>
              <a:rPr lang="ru-RU" sz="2000" dirty="0" err="1" smtClean="0"/>
              <a:t>в,.да</a:t>
            </a:r>
            <a:r>
              <a:rPr lang="ru-RU" sz="2000" dirty="0" smtClean="0"/>
              <a:t>, б..да, </a:t>
            </a:r>
            <a:r>
              <a:rPr lang="ru-RU" sz="2000" dirty="0" err="1" smtClean="0"/>
              <a:t>в.,лна</a:t>
            </a:r>
            <a:r>
              <a:rPr lang="ru-RU" sz="2000" dirty="0" smtClean="0"/>
              <a:t>. </a:t>
            </a:r>
          </a:p>
          <a:p>
            <a:pPr>
              <a:buNone/>
            </a:pPr>
            <a:r>
              <a:rPr lang="ru-RU" sz="2000" dirty="0" smtClean="0"/>
              <a:t>Алгоритм. 1. Прочитай слово. 2. Поставь ударение. 3. Выдели корень. 4. Измени слово, подбери однокоренные, найди проверочные слова. 5. Напиши слово, вставь букву. 6. Обозначь орфограмму</a:t>
            </a:r>
          </a:p>
          <a:p>
            <a:pPr>
              <a:buNone/>
            </a:pPr>
            <a:r>
              <a:rPr lang="ru-RU" sz="2000" dirty="0" smtClean="0">
                <a:solidFill>
                  <a:srgbClr val="FF0000"/>
                </a:solidFill>
              </a:rPr>
              <a:t>3-я группа:</a:t>
            </a:r>
            <a:r>
              <a:rPr lang="ru-RU" sz="2000" dirty="0" smtClean="0"/>
              <a:t> Вставь пропущенные буквы. Выбери из предложенных слов проверочные слова. Запиши.</a:t>
            </a:r>
          </a:p>
          <a:p>
            <a:pPr>
              <a:buNone/>
            </a:pPr>
            <a:r>
              <a:rPr lang="ru-RU" sz="2000" dirty="0" smtClean="0"/>
              <a:t> В..</a:t>
            </a:r>
            <a:r>
              <a:rPr lang="ru-RU" sz="2000" dirty="0" err="1" smtClean="0"/>
              <a:t>лна</a:t>
            </a:r>
            <a:r>
              <a:rPr lang="ru-RU" sz="2000" dirty="0" smtClean="0"/>
              <a:t>, в.сна, д..</a:t>
            </a:r>
            <a:r>
              <a:rPr lang="ru-RU" sz="2000" dirty="0" err="1" smtClean="0"/>
              <a:t>мишко</a:t>
            </a:r>
            <a:r>
              <a:rPr lang="ru-RU" sz="2000" dirty="0" smtClean="0"/>
              <a:t>, </a:t>
            </a:r>
            <a:r>
              <a:rPr lang="ru-RU" sz="2000" dirty="0" err="1" smtClean="0"/>
              <a:t>л.сной</a:t>
            </a:r>
            <a:r>
              <a:rPr lang="ru-RU" sz="2000" dirty="0" smtClean="0"/>
              <a:t>, </a:t>
            </a:r>
            <a:r>
              <a:rPr lang="ru-RU" sz="2000" dirty="0" err="1" smtClean="0"/>
              <a:t>с.сновый</a:t>
            </a:r>
            <a:r>
              <a:rPr lang="ru-RU" sz="2000" dirty="0" smtClean="0"/>
              <a:t>, в..дичка.</a:t>
            </a:r>
          </a:p>
          <a:p>
            <a:pPr>
              <a:buNone/>
            </a:pPr>
            <a:r>
              <a:rPr lang="ru-RU" sz="2000" dirty="0" smtClean="0"/>
              <a:t> Волнистый, волноваться, волны, вёсла, домище, весенний, домовой, дом, лесок, лес, сосны, вода, сосенки, водный.</a:t>
            </a:r>
            <a:endParaRPr lang="ru-RU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428604"/>
            <a:ext cx="8286808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i="1" dirty="0" smtClean="0">
              <a:solidFill>
                <a:srgbClr val="C00000"/>
              </a:solidFill>
            </a:endParaRPr>
          </a:p>
          <a:p>
            <a:r>
              <a:rPr lang="ru-RU" sz="2800" i="1" dirty="0" smtClean="0">
                <a:solidFill>
                  <a:srgbClr val="C00000"/>
                </a:solidFill>
              </a:rPr>
              <a:t>Пример 2.</a:t>
            </a:r>
            <a:r>
              <a:rPr lang="ru-RU" sz="2800" dirty="0" smtClean="0"/>
              <a:t>по теме: « Проверяемые гласные». </a:t>
            </a:r>
          </a:p>
          <a:p>
            <a:r>
              <a:rPr lang="ru-RU" sz="2800" dirty="0" smtClean="0"/>
              <a:t>Задание. Даны слова:</a:t>
            </a:r>
          </a:p>
          <a:p>
            <a:r>
              <a:rPr lang="ru-RU" sz="2800" dirty="0" smtClean="0"/>
              <a:t> </a:t>
            </a:r>
            <a:r>
              <a:rPr lang="ru-RU" sz="2800" b="1" dirty="0" smtClean="0"/>
              <a:t>Леса, круг, гроза, столб, трава, пятно, год, плуг, дуб.</a:t>
            </a:r>
          </a:p>
          <a:p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 err="1" smtClean="0">
                <a:solidFill>
                  <a:srgbClr val="FF0000"/>
                </a:solidFill>
              </a:rPr>
              <a:t>l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 err="1" smtClean="0">
                <a:solidFill>
                  <a:srgbClr val="FF0000"/>
                </a:solidFill>
              </a:rPr>
              <a:t>гpyппa</a:t>
            </a:r>
            <a:r>
              <a:rPr lang="ru-RU" sz="2800" dirty="0" smtClean="0"/>
              <a:t>. Распредели слова на две группы.</a:t>
            </a:r>
          </a:p>
          <a:p>
            <a:r>
              <a:rPr lang="ru-RU" sz="2800" dirty="0" smtClean="0">
                <a:solidFill>
                  <a:srgbClr val="FF0000"/>
                </a:solidFill>
              </a:rPr>
              <a:t>2 группа</a:t>
            </a:r>
            <a:r>
              <a:rPr lang="ru-RU" sz="2800" dirty="0" smtClean="0"/>
              <a:t>. Распредели слова с разными орфограммами на 2 группы. </a:t>
            </a:r>
          </a:p>
          <a:p>
            <a:r>
              <a:rPr lang="ru-RU" sz="2800" dirty="0" smtClean="0">
                <a:solidFill>
                  <a:srgbClr val="FF0000"/>
                </a:solidFill>
              </a:rPr>
              <a:t>3 группа. </a:t>
            </a:r>
            <a:r>
              <a:rPr lang="ru-RU" sz="2800" dirty="0" smtClean="0"/>
              <a:t>Распредели слова по двум группам. В одну выпиши слова с безударной гласной, в другую - слова с проверяемыми согласными. </a:t>
            </a:r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00034" y="1000108"/>
            <a:ext cx="8137400" cy="1485912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Дифференцированное обучение-</a:t>
            </a:r>
            <a:endParaRPr lang="ru-RU" sz="5400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79512" y="2643182"/>
            <a:ext cx="8964488" cy="3810154"/>
          </a:xfrm>
        </p:spPr>
        <p:txBody>
          <a:bodyPr>
            <a:noAutofit/>
          </a:bodyPr>
          <a:lstStyle/>
          <a:p>
            <a:pPr algn="l"/>
            <a:r>
              <a:rPr lang="ru-RU" sz="2800" dirty="0" smtClean="0">
                <a:solidFill>
                  <a:schemeClr val="bg1"/>
                </a:solidFill>
              </a:rPr>
              <a:t>технология обучения, ставящая своей целью создание оптимальных условий для выявления задатков, </a:t>
            </a:r>
          </a:p>
          <a:p>
            <a:pPr algn="l"/>
            <a:r>
              <a:rPr lang="ru-RU" sz="2800" dirty="0" smtClean="0">
                <a:solidFill>
                  <a:schemeClr val="bg1"/>
                </a:solidFill>
              </a:rPr>
              <a:t>развития интересов и способностей  обучаемых. Программный материал усваивается на различных </a:t>
            </a:r>
          </a:p>
          <a:p>
            <a:pPr algn="l"/>
            <a:r>
              <a:rPr lang="ru-RU" sz="2800" dirty="0" smtClean="0">
                <a:solidFill>
                  <a:schemeClr val="bg1"/>
                </a:solidFill>
              </a:rPr>
              <a:t>планируемых уровнях, но не ниже обязательного</a:t>
            </a:r>
          </a:p>
          <a:p>
            <a:pPr algn="l"/>
            <a:r>
              <a:rPr lang="ru-RU" sz="2800" dirty="0" smtClean="0">
                <a:solidFill>
                  <a:schemeClr val="bg1"/>
                </a:solidFill>
              </a:rPr>
              <a:t>(стандарта).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endParaRPr lang="ru-RU" sz="2800" b="1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Карточка заданий для организации дифференцированной работы на уроке русского языка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1-я группа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составляет своё предложение на заданную тематику и выполняет задание: 1а, 4а, 5). </a:t>
            </a:r>
          </a:p>
          <a:p>
            <a:pPr>
              <a:buNone/>
            </a:pP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2-я группа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списывает предложение и выполняет задание: 1б, 4а</a:t>
            </a:r>
          </a:p>
          <a:p>
            <a:pPr>
              <a:buNone/>
            </a:pP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3 –я группа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списывает предложение и выполняет задание: 1 а, 2а </a:t>
            </a:r>
          </a:p>
          <a:p>
            <a:pPr marL="514350" indent="-514350">
              <a:buNone/>
            </a:pP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Разобрать предложение: а) по членам предложения; б) по частям речи.</a:t>
            </a:r>
          </a:p>
          <a:p>
            <a:pPr marL="514350" indent="-514350">
              <a:buNone/>
            </a:pP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2.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Определить род: а) существительных; б) прилагательных; в) глаголов; г) местоимений. </a:t>
            </a:r>
          </a:p>
          <a:p>
            <a:pPr>
              <a:buNone/>
            </a:pP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Определить число: а) существительных; б) прилагательных; в) глаголов; г) местоимений. </a:t>
            </a:r>
          </a:p>
          <a:p>
            <a:pPr>
              <a:buNone/>
            </a:pP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Определить падеж: а) существительных; б) прилагательных; в) местоимений. </a:t>
            </a:r>
          </a:p>
          <a:p>
            <a:pPr>
              <a:buNone/>
            </a:pP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Определить склонение имен существительных. 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642918"/>
            <a:ext cx="8572560" cy="79406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Определить: а) время глаголов; б) спряжение глаголов; в) лицо глаголов; г) лицо местоимений. </a:t>
            </a:r>
          </a:p>
          <a:p>
            <a:pPr>
              <a:buNone/>
            </a:pP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Выделить окончания: а) существительных; б) прилагательных; в) глаголов; г) местоимений. </a:t>
            </a:r>
          </a:p>
          <a:p>
            <a:pPr>
              <a:buNone/>
            </a:pP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Выполнить морфемный разбор слова (по составу) .</a:t>
            </a:r>
          </a:p>
          <a:p>
            <a:pPr>
              <a:buNone/>
            </a:pP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9.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Выполнить фонетический разбор слова (звукобуквенный). </a:t>
            </a:r>
          </a:p>
          <a:p>
            <a:pPr>
              <a:buNone/>
            </a:pP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Выполнить морфологический разбор слова (как часть речи). </a:t>
            </a:r>
          </a:p>
          <a:p>
            <a:pPr>
              <a:buNone/>
            </a:pP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11.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а) Подобрать однокоренные слова. б) Составить словосочетания. в) Составить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предложениег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 Написать мини-сочинение.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 Задать вопросы по содержанию. е) Подготовить пересказ текста. ж) Написать изложение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Дифференцированный подход на различных этапах урока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I этап. Повторение пройденного.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</a:rPr>
              <a:t>1-я группа </a:t>
            </a:r>
            <a:r>
              <a:rPr lang="ru-RU" dirty="0" smtClean="0"/>
              <a:t>выполняет самостоятельно работу, получая при этом различные творческие задания, например: разобрать слово по составу, разобрать предложения по членам предложения, сделать фонетический анализ слова, придумать свои слова на эту же орфограмму. 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</a:rPr>
              <a:t>2-я группа и 3-я группа </a:t>
            </a:r>
            <a:r>
              <a:rPr lang="ru-RU" dirty="0" smtClean="0"/>
              <a:t>прорабатывает правила по опорным схемам, затем  </a:t>
            </a:r>
            <a:r>
              <a:rPr lang="ru-RU" dirty="0" smtClean="0">
                <a:solidFill>
                  <a:srgbClr val="FF0000"/>
                </a:solidFill>
              </a:rPr>
              <a:t>2-я группа </a:t>
            </a:r>
            <a:r>
              <a:rPr lang="ru-RU" dirty="0" smtClean="0"/>
              <a:t>выполняет работу самостоятельно, а  </a:t>
            </a:r>
            <a:r>
              <a:rPr lang="ru-RU" dirty="0" smtClean="0">
                <a:solidFill>
                  <a:srgbClr val="FF0000"/>
                </a:solidFill>
              </a:rPr>
              <a:t>3-я группа </a:t>
            </a:r>
            <a:r>
              <a:rPr lang="ru-RU" dirty="0" smtClean="0"/>
              <a:t>выполняет ту же работу по образцу или по опорным схемам . </a:t>
            </a:r>
          </a:p>
          <a:p>
            <a:pPr>
              <a:buNone/>
            </a:pPr>
            <a:r>
              <a:rPr lang="ru-RU" b="1" dirty="0" smtClean="0"/>
              <a:t>II этап. </a:t>
            </a:r>
            <a:r>
              <a:rPr lang="ru-RU" dirty="0" smtClean="0"/>
              <a:t>Фронтальное объяснение учителем материала всему классу, более «сильные» учащиеся самостоятельно делают выводы, составляют правила. Далее происходит анализ способов применения новых знаний на практике (работают все группы).</a:t>
            </a:r>
            <a:endParaRPr lang="ru-RU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612845"/>
            <a:ext cx="8572528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III этап. Выявление качества усвоения знаний учащимися всех групп и умение применять усвоенный материал на практике. </a:t>
            </a:r>
            <a:br>
              <a:rPr lang="ru-RU" sz="2000" b="1" dirty="0" smtClean="0"/>
            </a:br>
            <a:endParaRPr lang="ru-RU" sz="2000" b="1" dirty="0" smtClean="0"/>
          </a:p>
          <a:p>
            <a:r>
              <a:rPr lang="ru-RU" sz="2400" dirty="0" smtClean="0">
                <a:solidFill>
                  <a:srgbClr val="FF0000"/>
                </a:solidFill>
              </a:rPr>
              <a:t>1-я группа</a:t>
            </a:r>
            <a:r>
              <a:rPr lang="ru-RU" sz="2400" dirty="0" smtClean="0"/>
              <a:t>. Самостоятельная работа по углублению и расширению знаний, требующей не только тренировки, но и применение полученных знаний в новой, незнакомой ситуации. 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2-я группа и </a:t>
            </a:r>
            <a:r>
              <a:rPr lang="ru-RU" sz="2400" dirty="0" err="1" smtClean="0">
                <a:solidFill>
                  <a:srgbClr val="FF0000"/>
                </a:solidFill>
              </a:rPr>
              <a:t>З-я</a:t>
            </a:r>
            <a:r>
              <a:rPr lang="ru-RU" sz="2400" dirty="0" smtClean="0">
                <a:solidFill>
                  <a:srgbClr val="FF0000"/>
                </a:solidFill>
              </a:rPr>
              <a:t> группа</a:t>
            </a:r>
            <a:r>
              <a:rPr lang="ru-RU" sz="2400" dirty="0" smtClean="0"/>
              <a:t>. Вторичное объяснение нового материала по основным вопросам с применением опорных схем.</a:t>
            </a:r>
          </a:p>
          <a:p>
            <a:r>
              <a:rPr lang="ru-RU" sz="2400" dirty="0" smtClean="0"/>
              <a:t> </a:t>
            </a:r>
            <a:r>
              <a:rPr lang="ru-RU" sz="2400" dirty="0" smtClean="0">
                <a:solidFill>
                  <a:srgbClr val="FF0000"/>
                </a:solidFill>
              </a:rPr>
              <a:t>2-я группа</a:t>
            </a:r>
            <a:r>
              <a:rPr lang="ru-RU" sz="2400" dirty="0" smtClean="0"/>
              <a:t> выполняет работу самостоятельно по образцу или опорным схемам.</a:t>
            </a:r>
          </a:p>
          <a:p>
            <a:r>
              <a:rPr lang="ru-RU" sz="2400" dirty="0" smtClean="0"/>
              <a:t> </a:t>
            </a:r>
            <a:r>
              <a:rPr lang="ru-RU" sz="2400" dirty="0" smtClean="0">
                <a:solidFill>
                  <a:srgbClr val="FF0000"/>
                </a:solidFill>
              </a:rPr>
              <a:t>3-я группа </a:t>
            </a:r>
            <a:r>
              <a:rPr lang="ru-RU" sz="2400" dirty="0" smtClean="0"/>
              <a:t>занимается доработкой по объяснению нового материала: теория по учебнику и выполнение типовых тренировочных упражнений под руководством учителя с целью овладения навыками учебной работы.</a:t>
            </a:r>
            <a:endParaRPr lang="ru-RU" sz="2400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197346"/>
            <a:ext cx="885828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dirty="0" smtClean="0"/>
          </a:p>
          <a:p>
            <a:pPr algn="ctr"/>
            <a:r>
              <a:rPr lang="ru-RU" sz="2000" b="1" dirty="0" smtClean="0"/>
              <a:t>IV этап. Проверка результатов выполнения самостоятельной работы. </a:t>
            </a:r>
          </a:p>
          <a:p>
            <a:r>
              <a:rPr lang="ru-RU" sz="2000" dirty="0" smtClean="0"/>
              <a:t>Выполнение самостоятельной работы </a:t>
            </a:r>
            <a:r>
              <a:rPr lang="ru-RU" sz="2000" dirty="0" smtClean="0">
                <a:solidFill>
                  <a:srgbClr val="FF0000"/>
                </a:solidFill>
              </a:rPr>
              <a:t>2-я и 3-я группы </a:t>
            </a:r>
            <a:r>
              <a:rPr lang="ru-RU" sz="2000" dirty="0" smtClean="0"/>
              <a:t>слушают </a:t>
            </a:r>
            <a:r>
              <a:rPr lang="ru-RU" sz="2000" dirty="0" smtClean="0">
                <a:solidFill>
                  <a:srgbClr val="FF0000"/>
                </a:solidFill>
              </a:rPr>
              <a:t>1-ю группу,</a:t>
            </a:r>
            <a:r>
              <a:rPr lang="ru-RU" sz="2000" dirty="0" smtClean="0"/>
              <a:t> делая пометки в своих работах, затем прослушиваются работы </a:t>
            </a:r>
            <a:r>
              <a:rPr lang="ru-RU" sz="2000" dirty="0" smtClean="0">
                <a:solidFill>
                  <a:srgbClr val="FF0000"/>
                </a:solidFill>
              </a:rPr>
              <a:t>2-й и 3-й группы</a:t>
            </a:r>
            <a:r>
              <a:rPr lang="ru-RU" sz="2000" dirty="0" smtClean="0"/>
              <a:t>. </a:t>
            </a:r>
          </a:p>
          <a:p>
            <a:r>
              <a:rPr lang="ru-RU" sz="2000" b="1" dirty="0" smtClean="0"/>
              <a:t>V этап. Единая самостоятельная работа для всех групп.</a:t>
            </a:r>
          </a:p>
          <a:p>
            <a:r>
              <a:rPr lang="ru-RU" sz="2000" dirty="0" smtClean="0"/>
              <a:t> Затем каждой группе предлагается дополнительное задание разной сложности. </a:t>
            </a:r>
          </a:p>
          <a:p>
            <a:r>
              <a:rPr lang="ru-RU" sz="2000" b="1" dirty="0" smtClean="0"/>
              <a:t>VI этап. Словарная работа.</a:t>
            </a:r>
          </a:p>
          <a:p>
            <a:r>
              <a:rPr lang="ru-RU" sz="2000" b="1" dirty="0" smtClean="0"/>
              <a:t> </a:t>
            </a:r>
            <a:r>
              <a:rPr lang="ru-RU" sz="2000" dirty="0" smtClean="0"/>
              <a:t>Большую роль в дифференцированном подходе играет взаимопроверка словарных диктантов, </a:t>
            </a:r>
            <a:r>
              <a:rPr lang="ru-RU" sz="2000" dirty="0" smtClean="0">
                <a:solidFill>
                  <a:srgbClr val="FF0000"/>
                </a:solidFill>
              </a:rPr>
              <a:t>1-я группа </a:t>
            </a:r>
            <a:r>
              <a:rPr lang="ru-RU" sz="2000" dirty="0" smtClean="0"/>
              <a:t>проверяет работы  </a:t>
            </a:r>
            <a:r>
              <a:rPr lang="ru-RU" sz="2000" dirty="0" smtClean="0">
                <a:solidFill>
                  <a:srgbClr val="FF0000"/>
                </a:solidFill>
              </a:rPr>
              <a:t>2-й и 3-й группы</a:t>
            </a:r>
            <a:r>
              <a:rPr lang="ru-RU" sz="2000" dirty="0" smtClean="0"/>
              <a:t>, помощь в разборе ошибок . </a:t>
            </a:r>
            <a:r>
              <a:rPr lang="ru-RU" sz="2000" b="1" dirty="0" smtClean="0"/>
              <a:t>2-я и 3-я группы </a:t>
            </a:r>
            <a:r>
              <a:rPr lang="ru-RU" sz="2000" dirty="0" smtClean="0"/>
              <a:t>проверяют работы более «сильных» учеников, при такой проверке учащиеся «слабых» групп более тщательно проговаривают слова из диктанта и лишний раз вспоминают и проговаривают то или иное правило. </a:t>
            </a:r>
          </a:p>
          <a:p>
            <a:r>
              <a:rPr lang="ru-RU" sz="2000" b="1" dirty="0" smtClean="0"/>
              <a:t>VII этап. Домашнее задание </a:t>
            </a:r>
            <a:r>
              <a:rPr lang="ru-RU" sz="2000" dirty="0" smtClean="0"/>
              <a:t>задается различной сложности. Более «сильным» ученикам даются творческие задания, а ученикам из «слабых» групп даются типовые задания, выполненные на уроке. </a:t>
            </a:r>
            <a:endParaRPr lang="ru-RU" sz="2000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5400" dirty="0" smtClean="0">
                <a:solidFill>
                  <a:srgbClr val="C00000"/>
                </a:solidFill>
              </a:rPr>
              <a:t/>
            </a:r>
            <a:br>
              <a:rPr lang="ru-RU" sz="5400" dirty="0" smtClean="0">
                <a:solidFill>
                  <a:srgbClr val="C00000"/>
                </a:solidFill>
              </a:rPr>
            </a:br>
            <a:r>
              <a:rPr lang="ru-RU" sz="5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Результат дифференцируемого подхода</a:t>
            </a:r>
            <a:b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обучении: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0" indent="-457200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800" dirty="0" smtClean="0"/>
              <a:t>повышается уровень мотивации учения;</a:t>
            </a:r>
          </a:p>
          <a:p>
            <a:pPr marL="457200" indent="-457200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800" dirty="0" smtClean="0"/>
              <a:t>каждый ученик обучается на уровне его возможностей и способностей;</a:t>
            </a:r>
          </a:p>
          <a:p>
            <a:pPr marL="457200" lvl="0" indent="-457200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800" dirty="0" smtClean="0"/>
              <a:t>реализуется желание сильных учащихся быстрее и глубже продвигаться в образовании;</a:t>
            </a:r>
          </a:p>
          <a:p>
            <a:pPr marL="457200" lvl="0" indent="-457200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800" dirty="0" smtClean="0"/>
              <a:t>сильные учащиеся утверждаются в своих способностях, слабые получают возможность испытать учебный успех.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26" y="500042"/>
            <a:ext cx="878687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 !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500306"/>
            <a:ext cx="5715000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63279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Этапы дифференциации</a:t>
            </a:r>
            <a:r>
              <a:rPr lang="ru-RU" sz="5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85860"/>
            <a:ext cx="8401080" cy="5038740"/>
          </a:xfrm>
        </p:spPr>
        <p:txBody>
          <a:bodyPr>
            <a:normAutofit fontScale="92500" lnSpcReduction="20000"/>
          </a:bodyPr>
          <a:lstStyle/>
          <a:p>
            <a:pPr marL="571500" lvl="0" indent="-571500">
              <a:buClr>
                <a:srgbClr val="C00000"/>
              </a:buClr>
              <a:buFont typeface="+mj-lt"/>
              <a:buAutoNum type="romanUcPeriod"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Определение критерия, на основе которого выделяются группы учащихся для дифференцированной работы.</a:t>
            </a:r>
          </a:p>
          <a:p>
            <a:pPr marL="571500" lvl="0" indent="-571500">
              <a:buClr>
                <a:srgbClr val="C00000"/>
              </a:buClr>
              <a:buFont typeface="+mj-lt"/>
              <a:buAutoNum type="romanUcPeriod"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Проведение диагностики по выбранному критерию.</a:t>
            </a:r>
          </a:p>
          <a:p>
            <a:pPr marL="571500" lvl="0" indent="-571500">
              <a:buClr>
                <a:srgbClr val="C00000"/>
              </a:buClr>
              <a:buFont typeface="+mj-lt"/>
              <a:buAutoNum type="romanUcPeriod"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Распределение детей по группам с учетом результатов диагностики.</a:t>
            </a:r>
          </a:p>
          <a:p>
            <a:pPr marL="571500" lvl="0" indent="-571500">
              <a:buClr>
                <a:srgbClr val="C00000"/>
              </a:buClr>
              <a:buFont typeface="+mj-lt"/>
              <a:buAutoNum type="romanUcPeriod"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Выбор способов дифференциации, разработка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разноуровневых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заданий для созданных групп учащихся.</a:t>
            </a:r>
          </a:p>
          <a:p>
            <a:pPr marL="571500" lvl="0" indent="-571500">
              <a:buClr>
                <a:srgbClr val="C00000"/>
              </a:buClr>
              <a:buFont typeface="+mj-lt"/>
              <a:buAutoNum type="romanUcPeriod"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Реализация дифференцированного подхода к школьникам на различных этапах урока.</a:t>
            </a:r>
          </a:p>
          <a:p>
            <a:pPr marL="571500" lvl="0" indent="-571500">
              <a:buClr>
                <a:srgbClr val="C00000"/>
              </a:buClr>
              <a:buFont typeface="+mj-lt"/>
              <a:buAutoNum type="romanUcPeriod"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Диагностический контроль за результатами работы учащихся, в соответствии с которым может изменяться состав групп и характер дифференцированных заданий.</a:t>
            </a:r>
          </a:p>
          <a:p>
            <a:pPr>
              <a:buClr>
                <a:srgbClr val="C00000"/>
              </a:buClr>
            </a:pPr>
            <a:endParaRPr lang="ru-RU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Clr>
                <a:srgbClr val="C00000"/>
              </a:buClr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Дифференцированный подход нельзя рассматривать без 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540318"/>
            <a:ext cx="8543956" cy="3889078"/>
          </a:xfrm>
        </p:spPr>
        <p:txBody>
          <a:bodyPr/>
          <a:lstStyle/>
          <a:p>
            <a:pPr marL="36513">
              <a:lnSpc>
                <a:spcPct val="90000"/>
              </a:lnSpc>
              <a:spcBef>
                <a:spcPct val="0"/>
              </a:spcBef>
              <a:buClr>
                <a:schemeClr val="accent1">
                  <a:lumMod val="75000"/>
                </a:schemeClr>
              </a:buClr>
              <a:buFont typeface="Wingdings" pitchFamily="2" charset="2"/>
              <a:buChar char="v"/>
            </a:pPr>
            <a:r>
              <a:rPr lang="ru-RU" dirty="0" smtClean="0"/>
              <a:t> психологических особенностей детей(темперамент</a:t>
            </a:r>
            <a:r>
              <a:rPr lang="ru-RU" sz="2400" dirty="0" smtClean="0"/>
              <a:t>: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 холерики, флегматики, сангвиники, меланхолики)</a:t>
            </a:r>
            <a:r>
              <a:rPr lang="ru-RU" sz="2400" dirty="0" smtClean="0"/>
              <a:t>;</a:t>
            </a:r>
            <a:endParaRPr lang="ru-RU" dirty="0" smtClean="0"/>
          </a:p>
          <a:p>
            <a:pPr>
              <a:buClr>
                <a:schemeClr val="accent1">
                  <a:lumMod val="75000"/>
                </a:schemeClr>
              </a:buClr>
              <a:buNone/>
              <a:defRPr/>
            </a:pPr>
            <a:endParaRPr lang="ru-RU" dirty="0" smtClean="0"/>
          </a:p>
          <a:p>
            <a:pPr>
              <a:buClr>
                <a:schemeClr val="accent1">
                  <a:lumMod val="75000"/>
                </a:schemeClr>
              </a:buClr>
              <a:buFont typeface="Wingdings" pitchFamily="2" charset="2"/>
              <a:buChar char="v"/>
              <a:defRPr/>
            </a:pPr>
            <a:r>
              <a:rPr lang="ru-RU" dirty="0" smtClean="0"/>
              <a:t>уровня работоспособности;</a:t>
            </a:r>
          </a:p>
          <a:p>
            <a:pPr>
              <a:buNone/>
              <a:defRPr/>
            </a:pPr>
            <a:endParaRPr lang="ru-RU" dirty="0" smtClean="0"/>
          </a:p>
          <a:p>
            <a:pPr>
              <a:buClr>
                <a:schemeClr val="accent1">
                  <a:lumMod val="75000"/>
                </a:schemeClr>
              </a:buClr>
              <a:buFont typeface="Wingdings" pitchFamily="2" charset="2"/>
              <a:buChar char="v"/>
              <a:defRPr/>
            </a:pPr>
            <a:r>
              <a:rPr lang="ru-RU" dirty="0" smtClean="0"/>
              <a:t> уровня </a:t>
            </a:r>
            <a:r>
              <a:rPr lang="ru-RU" dirty="0" err="1" smtClean="0"/>
              <a:t>обучаемости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Malahit"/>
              </a:rPr>
              <a:t>Уровень работоспособности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Дать работу </a:t>
            </a:r>
          </a:p>
          <a:p>
            <a:pPr algn="ctr"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несколько </a:t>
            </a:r>
          </a:p>
          <a:p>
            <a:pPr algn="ctr"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заданий на </a:t>
            </a:r>
          </a:p>
          <a:p>
            <a:pPr algn="ctr"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определенное</a:t>
            </a:r>
          </a:p>
          <a:p>
            <a:pPr algn="ctr"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время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  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Оценить работу, обратив внимание на количество выполненных заданий и качество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Рисунок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4714884"/>
            <a:ext cx="2422525" cy="18526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857232"/>
            <a:ext cx="8229600" cy="121444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Уровень </a:t>
            </a:r>
            <a:r>
              <a:rPr lang="ru-RU" sz="27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обучаемости</a:t>
            </a:r>
            <a:r>
              <a:rPr lang="ru-RU" sz="27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(насколько быстро усваивается материал)</a:t>
            </a:r>
            <a:br>
              <a:rPr lang="ru-RU" sz="27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Класс делится на 3 группы:</a:t>
            </a:r>
            <a:br>
              <a:rPr lang="ru-RU" sz="27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высокий               -средний                 - низкий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7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pPr marL="265113" indent="-265113">
              <a:buNone/>
            </a:pPr>
            <a:r>
              <a:rPr lang="ru-RU" sz="2800" dirty="0" smtClean="0">
                <a:solidFill>
                  <a:srgbClr val="7030A0"/>
                </a:solidFill>
              </a:rPr>
              <a:t>1 урок</a:t>
            </a:r>
            <a:r>
              <a:rPr lang="en-US" sz="2800" dirty="0" smtClean="0">
                <a:solidFill>
                  <a:srgbClr val="7030A0"/>
                </a:solidFill>
              </a:rPr>
              <a:t> </a:t>
            </a:r>
            <a:r>
              <a:rPr lang="ru-RU" sz="2800" dirty="0" smtClean="0"/>
              <a:t>-объясняется тема, проводится проверочная работа</a:t>
            </a:r>
          </a:p>
          <a:p>
            <a:pPr marL="265113" indent="-265113">
              <a:buNone/>
            </a:pPr>
            <a:r>
              <a:rPr lang="ru-RU" sz="2800" dirty="0" smtClean="0">
                <a:solidFill>
                  <a:srgbClr val="7030A0"/>
                </a:solidFill>
              </a:rPr>
              <a:t>2 урок</a:t>
            </a:r>
            <a:r>
              <a:rPr lang="en-US" sz="2800" dirty="0" smtClean="0">
                <a:solidFill>
                  <a:srgbClr val="7030A0"/>
                </a:solidFill>
              </a:rPr>
              <a:t> </a:t>
            </a:r>
            <a:r>
              <a:rPr lang="ru-RU" sz="2800" dirty="0" smtClean="0"/>
              <a:t>-еще раз объясняется материал и снова проверочная работа</a:t>
            </a:r>
          </a:p>
          <a:p>
            <a:pPr marL="265113" indent="-265113">
              <a:buNone/>
            </a:pPr>
            <a:r>
              <a:rPr lang="ru-RU" sz="2800" dirty="0" smtClean="0">
                <a:solidFill>
                  <a:srgbClr val="7030A0"/>
                </a:solidFill>
              </a:rPr>
              <a:t>3 урок</a:t>
            </a:r>
            <a:r>
              <a:rPr lang="en-US" sz="2800" dirty="0" smtClean="0">
                <a:solidFill>
                  <a:srgbClr val="7030A0"/>
                </a:solidFill>
              </a:rPr>
              <a:t> </a:t>
            </a:r>
            <a:r>
              <a:rPr lang="ru-RU" sz="2800" dirty="0" smtClean="0"/>
              <a:t>-проводится анализ работ, намечается </a:t>
            </a:r>
            <a:r>
              <a:rPr lang="ru-RU" sz="3200" dirty="0" smtClean="0"/>
              <a:t>индивидуальная работа с отставшими</a:t>
            </a:r>
            <a:endParaRPr lang="en-US" sz="3200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pPr marL="265113" indent="-265113">
              <a:buNone/>
            </a:pPr>
            <a:r>
              <a:rPr lang="ru-RU" sz="2800" dirty="0" smtClean="0"/>
              <a:t>- большинство детей не усвоили тему</a:t>
            </a:r>
          </a:p>
          <a:p>
            <a:pPr marL="265113" indent="-265113"/>
            <a:endParaRPr lang="ru-RU" sz="2800" dirty="0" smtClean="0"/>
          </a:p>
          <a:p>
            <a:pPr marL="265113" indent="-265113">
              <a:buNone/>
            </a:pPr>
            <a:r>
              <a:rPr lang="ru-RU" sz="2800" dirty="0" smtClean="0"/>
              <a:t>- есть ученики, не усвоившие материал</a:t>
            </a:r>
          </a:p>
          <a:p>
            <a:pPr marL="265113" indent="-265113"/>
            <a:endParaRPr lang="ru-RU" sz="2800" dirty="0" smtClean="0"/>
          </a:p>
          <a:p>
            <a:pPr marL="265113" indent="-265113">
              <a:buNone/>
            </a:pPr>
            <a:r>
              <a:rPr lang="ru-RU" sz="2800" dirty="0" smtClean="0"/>
              <a:t>- индивидуальная работа, многократное повторение для  отстающих 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 уровневой дифференциацией понимается обучение учащихся одного и того же класса на трех уровнях обучения: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ru-RU" sz="2800" b="1" dirty="0"/>
              <a:t>3</a:t>
            </a:r>
            <a:r>
              <a:rPr lang="ru-RU" sz="2800" b="1" dirty="0" smtClean="0"/>
              <a:t> </a:t>
            </a:r>
            <a:r>
              <a:rPr lang="ru-RU" sz="2800" b="1" dirty="0" smtClean="0"/>
              <a:t>уровень</a:t>
            </a:r>
            <a:r>
              <a:rPr lang="ru-RU" sz="2800" dirty="0" smtClean="0"/>
              <a:t> - определенный программой и учебником, максимум знаний и умений, достижение которого обязательно учащимися всего класса. </a:t>
            </a:r>
            <a:endParaRPr lang="ru-RU" sz="2800" b="1" dirty="0" smtClean="0"/>
          </a:p>
          <a:p>
            <a:pPr>
              <a:lnSpc>
                <a:spcPct val="90000"/>
              </a:lnSpc>
            </a:pPr>
            <a:r>
              <a:rPr lang="ru-RU" sz="2800" b="1" dirty="0" smtClean="0"/>
              <a:t>2 уровень</a:t>
            </a:r>
            <a:r>
              <a:rPr lang="ru-RU" sz="2800" dirty="0" smtClean="0"/>
              <a:t> - некоторые, выходящие за рамки программы и учебника дополнительные сведения (знания) и формирование прочных умений по применению этих знаний в различных ситуациях. </a:t>
            </a:r>
            <a:endParaRPr lang="ru-RU" sz="2800" b="1" dirty="0" smtClean="0"/>
          </a:p>
          <a:p>
            <a:pPr>
              <a:lnSpc>
                <a:spcPct val="90000"/>
              </a:lnSpc>
            </a:pPr>
            <a:r>
              <a:rPr lang="ru-RU" sz="2800" b="1" dirty="0"/>
              <a:t>1</a:t>
            </a:r>
            <a:r>
              <a:rPr lang="ru-RU" sz="2800" b="1" dirty="0" smtClean="0"/>
              <a:t> </a:t>
            </a:r>
            <a:r>
              <a:rPr lang="ru-RU" sz="2800" b="1" dirty="0" smtClean="0"/>
              <a:t>уровень</a:t>
            </a:r>
            <a:r>
              <a:rPr lang="ru-RU" sz="2800" dirty="0" smtClean="0"/>
              <a:t> - дополнительные сведения, углубляющие знания учащихся по теме и формирующие умения решать задачи повышенной сложности.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1335</TotalTime>
  <Words>3033</Words>
  <Application>Microsoft Office PowerPoint</Application>
  <PresentationFormat>Экран (4:3)</PresentationFormat>
  <Paragraphs>544</Paragraphs>
  <Slides>46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Поток</vt:lpstr>
      <vt:lpstr>Презентация PowerPoint</vt:lpstr>
      <vt:lpstr>Выдающийся педагог ХХ столетия В.А.Сухомлинский говорил:</vt:lpstr>
      <vt:lpstr>Презентация PowerPoint</vt:lpstr>
      <vt:lpstr>Дифференцированное обучение-</vt:lpstr>
      <vt:lpstr> Этапы дифференциации </vt:lpstr>
      <vt:lpstr>Дифференцированный подход нельзя рассматривать без :</vt:lpstr>
      <vt:lpstr>Уровень работоспособности</vt:lpstr>
      <vt:lpstr>         Уровень обучаемости (насколько быстро усваивается материал) Класс делится на 3 группы: - высокий               -средний                 - низкий </vt:lpstr>
      <vt:lpstr>Под уровневой дифференциацией понимается обучение учащихся одного и того же класса на трех уровнях обучения:</vt:lpstr>
      <vt:lpstr>Организация работы в группах</vt:lpstr>
      <vt:lpstr>Дифференцированный подход, реализованный  в системе упражнений учебника</vt:lpstr>
      <vt:lpstr>Методика составления дифференцированных заданий на уроке</vt:lpstr>
      <vt:lpstr>     Дифференциация на этапе закрепления изученного материала  Дифференциация содержания учебных заданий:</vt:lpstr>
      <vt:lpstr>    Дифференциация учебных заданий  по уровню творчества</vt:lpstr>
      <vt:lpstr>Презентация PowerPoint</vt:lpstr>
      <vt:lpstr>Презентация PowerPoint</vt:lpstr>
      <vt:lpstr>Презентация PowerPoint</vt:lpstr>
      <vt:lpstr>Дифференциация учебных заданий  по уровню трудности</vt:lpstr>
      <vt:lpstr>Презентация PowerPoint</vt:lpstr>
      <vt:lpstr>Презентация PowerPoint</vt:lpstr>
      <vt:lpstr>  Дифференциация учебных заданий  по объему учебного материала</vt:lpstr>
      <vt:lpstr>Презентация PowerPoint</vt:lpstr>
      <vt:lpstr>Презентация PowerPoint</vt:lpstr>
      <vt:lpstr>  Дифференциация работы по степени самостоятельности учащихся</vt:lpstr>
      <vt:lpstr>Презентация PowerPoint</vt:lpstr>
      <vt:lpstr>  Дифференциация учебных заданий  по характеру помощи учащимся</vt:lpstr>
      <vt:lpstr>Презентация PowerPoint</vt:lpstr>
      <vt:lpstr>Презентация PowerPoint</vt:lpstr>
      <vt:lpstr> Дифференциация работы учащихся по форме учебных действий </vt:lpstr>
      <vt:lpstr>Презентация PowerPoint</vt:lpstr>
      <vt:lpstr>Презентация PowerPoint</vt:lpstr>
      <vt:lpstr>Дифференциация на уроках русского языка может быть организована по четырем основным направлениям: </vt:lpstr>
      <vt:lpstr>По уровню сложности заданий на одно правило</vt:lpstr>
      <vt:lpstr>По категориям отрабатываемых правил</vt:lpstr>
      <vt:lpstr>По уровню развития письменной речи</vt:lpstr>
      <vt:lpstr>По уровню овладения видами разборов</vt:lpstr>
      <vt:lpstr>Презентация PowerPoint</vt:lpstr>
      <vt:lpstr>Работа по карточкам</vt:lpstr>
      <vt:lpstr>Презентация PowerPoint</vt:lpstr>
      <vt:lpstr>Карточка заданий для организации дифференцированной работы на уроке русского языка</vt:lpstr>
      <vt:lpstr>Презентация PowerPoint</vt:lpstr>
      <vt:lpstr>Дифференцированный подход на различных этапах урока</vt:lpstr>
      <vt:lpstr>Презентация PowerPoint</vt:lpstr>
      <vt:lpstr>Презентация PowerPoint</vt:lpstr>
      <vt:lpstr>  Результат дифференцируемого подхода  в обучении: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Педсовет «Дифференцированный подход на уроках русского языка».</dc:title>
  <dc:creator>Admin</dc:creator>
  <cp:lastModifiedBy>Admin</cp:lastModifiedBy>
  <cp:revision>147</cp:revision>
  <dcterms:created xsi:type="dcterms:W3CDTF">2011-04-13T05:07:59Z</dcterms:created>
  <dcterms:modified xsi:type="dcterms:W3CDTF">2018-02-13T05:34:49Z</dcterms:modified>
</cp:coreProperties>
</file>