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77" r:id="rId11"/>
    <p:sldId id="268" r:id="rId12"/>
    <p:sldId id="269" r:id="rId13"/>
    <p:sldId id="278" r:id="rId14"/>
    <p:sldId id="270" r:id="rId15"/>
    <p:sldId id="271" r:id="rId16"/>
    <p:sldId id="279" r:id="rId17"/>
    <p:sldId id="272" r:id="rId18"/>
    <p:sldId id="287" r:id="rId19"/>
    <p:sldId id="273" r:id="rId20"/>
    <p:sldId id="274" r:id="rId21"/>
    <p:sldId id="275" r:id="rId22"/>
    <p:sldId id="281" r:id="rId23"/>
    <p:sldId id="282" r:id="rId24"/>
    <p:sldId id="283" r:id="rId25"/>
    <p:sldId id="284" r:id="rId26"/>
    <p:sldId id="285" r:id="rId27"/>
    <p:sldId id="286" r:id="rId28"/>
    <p:sldId id="280" r:id="rId29"/>
    <p:sldId id="276" r:id="rId30"/>
    <p:sldId id="293" r:id="rId31"/>
    <p:sldId id="288" r:id="rId32"/>
    <p:sldId id="294" r:id="rId33"/>
    <p:sldId id="289" r:id="rId34"/>
    <p:sldId id="290" r:id="rId35"/>
    <p:sldId id="291" r:id="rId36"/>
    <p:sldId id="292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4" r:id="rId46"/>
    <p:sldId id="305" r:id="rId47"/>
    <p:sldId id="303" r:id="rId48"/>
    <p:sldId id="306" r:id="rId49"/>
    <p:sldId id="262" r:id="rId50"/>
    <p:sldId id="263" r:id="rId51"/>
    <p:sldId id="264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128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91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54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42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975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1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972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56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206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256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744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F07E2-C4A4-4712-8475-484E525A4DD3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D85EBB-5F90-4BF8-89AE-0EEDB6EADF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988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7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940"/>
            <a:ext cx="9144000" cy="690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53210"/>
            <a:ext cx="1374513" cy="161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фон для презентации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27591">
            <a:off x="8193062" y="14022"/>
            <a:ext cx="809347" cy="127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183540"/>
            <a:ext cx="80648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Способы </a:t>
            </a:r>
          </a:p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дифференциации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учебной деятельности</a:t>
            </a: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на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уроке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математики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4509120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Ровба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Т.И.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76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052" y="14370"/>
            <a:ext cx="171894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47526"/>
            <a:ext cx="7245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уровню </a:t>
            </a:r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трудности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052736"/>
            <a:ext cx="8748464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Такой способ дифференциации предполагает усложнение заданий для наиболее подготовленных учащихся: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200" dirty="0"/>
              <a:t>усложнение математического материала (например, в задании для 1-й и 2-й групп используются однозначные числа, а для 3-ей группы – двузначные);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200" dirty="0"/>
              <a:t>увеличение количества действий в выражении или в решении задачи (например, 1-й и 2-й группам дается задача в три действия, а 3-ей группе – в 4 действия);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200" dirty="0"/>
              <a:t>выполнение операции сравнения в дополнение к основному заданию (например, 3-ей группе дается задание: запишите выражения в порядке увеличения их значений и вычислите);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200" dirty="0"/>
              <a:t>использование обратного задания вместо прямого (например, 1-й и 2-й группам дается задание на замену крупных мер мелкими, а 3-ей группе – более трудное задание на замену мелких мер крупными);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2200" dirty="0"/>
              <a:t>использование условных символов ("сказочных цифр", букв и т.п.) вместо чисел или отдельных цифр (например, 3-ей группе предлагается задача не с числовыми, а с буквенными данными).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2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764704"/>
            <a:ext cx="828092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C00000"/>
                </a:solidFill>
              </a:rPr>
              <a:t>Пример 1.</a:t>
            </a:r>
            <a:r>
              <a:rPr lang="ru-RU" sz="3200" dirty="0"/>
              <a:t>Найти значения выражений.</a:t>
            </a:r>
          </a:p>
          <a:p>
            <a:r>
              <a:rPr lang="ru-RU" sz="3200" dirty="0">
                <a:solidFill>
                  <a:srgbClr val="7030A0"/>
                </a:solidFill>
              </a:rPr>
              <a:t>1-я группа.</a:t>
            </a:r>
            <a:r>
              <a:rPr lang="ru-RU" sz="3200" dirty="0"/>
              <a:t> 28:2+3 </a:t>
            </a:r>
            <a:r>
              <a:rPr lang="ru-RU" sz="3200" dirty="0" smtClean="0"/>
              <a:t>                </a:t>
            </a:r>
            <a:r>
              <a:rPr lang="ru-RU" sz="3200" dirty="0" smtClean="0"/>
              <a:t>45-7×3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7030A0"/>
                </a:solidFill>
              </a:rPr>
              <a:t>2-я </a:t>
            </a:r>
            <a:r>
              <a:rPr lang="ru-RU" sz="3200" dirty="0">
                <a:solidFill>
                  <a:srgbClr val="7030A0"/>
                </a:solidFill>
              </a:rPr>
              <a:t>группа.</a:t>
            </a:r>
            <a:r>
              <a:rPr lang="ru-RU" sz="3200" dirty="0"/>
              <a:t> 28:2+56:8 </a:t>
            </a:r>
            <a:r>
              <a:rPr lang="ru-RU" sz="3200" dirty="0" smtClean="0"/>
              <a:t>           </a:t>
            </a:r>
            <a:r>
              <a:rPr lang="ru-RU" sz="3200" dirty="0" smtClean="0"/>
              <a:t>5×9-7×3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7030A0"/>
                </a:solidFill>
              </a:rPr>
              <a:t>3-я </a:t>
            </a:r>
            <a:r>
              <a:rPr lang="ru-RU" sz="3200" dirty="0">
                <a:solidFill>
                  <a:srgbClr val="7030A0"/>
                </a:solidFill>
              </a:rPr>
              <a:t>группа.</a:t>
            </a:r>
            <a:r>
              <a:rPr lang="ru-RU" sz="3200" dirty="0"/>
              <a:t> 28:2+(50+6):</a:t>
            </a:r>
            <a:r>
              <a:rPr lang="ru-RU" sz="3200" dirty="0" smtClean="0"/>
              <a:t>8    (</a:t>
            </a:r>
            <a:r>
              <a:rPr lang="ru-RU" sz="3200" dirty="0"/>
              <a:t>35-30)×9-7×3</a:t>
            </a:r>
          </a:p>
          <a:p>
            <a:endParaRPr lang="ru-RU" sz="3200" dirty="0"/>
          </a:p>
          <a:p>
            <a:r>
              <a:rPr lang="ru-RU" sz="3200" dirty="0" smtClean="0"/>
              <a:t>      </a:t>
            </a:r>
            <a:endParaRPr lang="ru-RU" sz="3200" dirty="0"/>
          </a:p>
          <a:p>
            <a:r>
              <a:rPr lang="ru-RU" sz="3200" dirty="0" smtClean="0"/>
              <a:t>*Усложнение </a:t>
            </a:r>
            <a:r>
              <a:rPr lang="ru-RU" sz="3200" dirty="0"/>
              <a:t>заданий здесь заключается не только в увеличении количества действий в выражениях, но и в изменении ситуации применения правил о порядке выполнения арифметических действий.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56895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C00000"/>
                </a:solidFill>
              </a:rPr>
              <a:t>Пример 2.</a:t>
            </a:r>
            <a:endParaRPr lang="ru-RU" sz="3200" dirty="0">
              <a:solidFill>
                <a:srgbClr val="C00000"/>
              </a:solidFill>
            </a:endParaRPr>
          </a:p>
          <a:p>
            <a:r>
              <a:rPr lang="ru-RU" sz="3200" dirty="0">
                <a:solidFill>
                  <a:srgbClr val="7030A0"/>
                </a:solidFill>
              </a:rPr>
              <a:t>1-я и 2-я группы.</a:t>
            </a:r>
            <a:r>
              <a:rPr lang="ru-RU" sz="3200" dirty="0"/>
              <a:t> Сравните числа</a:t>
            </a:r>
          </a:p>
          <a:p>
            <a:r>
              <a:rPr lang="ru-RU" sz="3200" dirty="0"/>
              <a:t>54 и </a:t>
            </a:r>
            <a:r>
              <a:rPr lang="ru-RU" sz="3200" dirty="0" smtClean="0"/>
              <a:t>7          </a:t>
            </a:r>
            <a:r>
              <a:rPr lang="ru-RU" sz="3200" dirty="0"/>
              <a:t>63и 64</a:t>
            </a:r>
          </a:p>
          <a:p>
            <a:r>
              <a:rPr lang="ru-RU" sz="3200" dirty="0"/>
              <a:t>9 и 26 </a:t>
            </a:r>
            <a:r>
              <a:rPr lang="ru-RU" sz="3200" dirty="0" smtClean="0"/>
              <a:t>         52 </a:t>
            </a:r>
            <a:r>
              <a:rPr lang="ru-RU" sz="3200" dirty="0"/>
              <a:t>и 32</a:t>
            </a:r>
          </a:p>
          <a:p>
            <a:r>
              <a:rPr lang="ru-RU" sz="3200" dirty="0">
                <a:solidFill>
                  <a:srgbClr val="7030A0"/>
                </a:solidFill>
              </a:rPr>
              <a:t>3-я группа. </a:t>
            </a:r>
            <a:r>
              <a:rPr lang="ru-RU" sz="3200" dirty="0"/>
              <a:t>Сравните числа, в которых вместо некоторых цифр использованы буквы</a:t>
            </a:r>
          </a:p>
          <a:p>
            <a:r>
              <a:rPr lang="ru-RU" sz="3200" dirty="0"/>
              <a:t>КС и Н </a:t>
            </a:r>
            <a:r>
              <a:rPr lang="ru-RU" sz="3200" dirty="0" smtClean="0"/>
              <a:t>    К3 </a:t>
            </a:r>
            <a:r>
              <a:rPr lang="ru-RU" sz="3200" dirty="0"/>
              <a:t>и К4 </a:t>
            </a:r>
            <a:r>
              <a:rPr lang="ru-RU" sz="3200" dirty="0" smtClean="0"/>
              <a:t>    9 </a:t>
            </a:r>
            <a:r>
              <a:rPr lang="ru-RU" sz="3200" dirty="0"/>
              <a:t>и РС </a:t>
            </a:r>
            <a:r>
              <a:rPr lang="ru-RU" sz="3200" dirty="0" smtClean="0"/>
              <a:t>    5Н </a:t>
            </a:r>
            <a:r>
              <a:rPr lang="ru-RU" sz="3200" dirty="0"/>
              <a:t>и </a:t>
            </a:r>
            <a:r>
              <a:rPr lang="ru-RU" sz="3200" dirty="0" smtClean="0"/>
              <a:t>3Н</a:t>
            </a:r>
          </a:p>
          <a:p>
            <a:endParaRPr lang="ru-RU" sz="3200" dirty="0"/>
          </a:p>
          <a:p>
            <a:r>
              <a:rPr lang="ru-RU" sz="3200" dirty="0" smtClean="0"/>
              <a:t>*Задание </a:t>
            </a:r>
            <a:r>
              <a:rPr lang="ru-RU" sz="3200" dirty="0"/>
              <a:t>для 3-ей группы </a:t>
            </a:r>
            <a:r>
              <a:rPr lang="ru-RU" sz="3200" dirty="0" smtClean="0"/>
              <a:t>требует </a:t>
            </a:r>
            <a:r>
              <a:rPr lang="ru-RU" sz="3200" dirty="0"/>
              <a:t>от детей выйти на обобщение способа поразрядного сравнения чисел.</a:t>
            </a:r>
          </a:p>
          <a:p>
            <a:endParaRPr lang="ru-RU" dirty="0"/>
          </a:p>
        </p:txBody>
      </p:sp>
      <p:pic>
        <p:nvPicPr>
          <p:cNvPr id="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6686">
            <a:off x="6660232" y="116632"/>
            <a:ext cx="2256185" cy="22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052" y="14370"/>
            <a:ext cx="171894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375280"/>
            <a:ext cx="7245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объему учебного материала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768" y="1700808"/>
            <a:ext cx="874846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предполагает, что учащиеся 2-й и 3-й группы выполняют кроме основного еще и дополнительное задание, аналогичное основному, однотипное с ним</a:t>
            </a:r>
            <a:r>
              <a:rPr lang="ru-RU" sz="3200" dirty="0" smtClean="0"/>
              <a:t>.</a:t>
            </a:r>
          </a:p>
          <a:p>
            <a:endParaRPr lang="ru-RU" sz="3200" dirty="0"/>
          </a:p>
          <a:p>
            <a:r>
              <a:rPr lang="ru-RU" sz="3200" dirty="0"/>
              <a:t>Как правило, дифференциация по объему сочетается с другими способами дифференциации. Дополнительными могут быть задания на смекалку, нестандартные задачи, упражнения игрового характера.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4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764704"/>
            <a:ext cx="7272808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C00000"/>
                </a:solidFill>
              </a:rPr>
              <a:t>Пример 1</a:t>
            </a:r>
            <a:r>
              <a:rPr lang="ru-RU" sz="3200" i="1" dirty="0" smtClean="0">
                <a:solidFill>
                  <a:srgbClr val="C00000"/>
                </a:solidFill>
              </a:rPr>
              <a:t>. </a:t>
            </a:r>
            <a:r>
              <a:rPr lang="ru-RU" sz="3200" dirty="0" smtClean="0"/>
              <a:t>Основное </a:t>
            </a:r>
            <a:r>
              <a:rPr lang="ru-RU" sz="3200" dirty="0"/>
              <a:t>задание: найдите значения выражений</a:t>
            </a:r>
          </a:p>
          <a:p>
            <a:pPr lvl="0"/>
            <a:r>
              <a:rPr lang="ru-RU" sz="3200" dirty="0"/>
              <a:t> </a:t>
            </a:r>
          </a:p>
          <a:p>
            <a:pPr lvl="1"/>
            <a:r>
              <a:rPr lang="ru-RU" sz="3200" dirty="0"/>
              <a:t>12-6</a:t>
            </a:r>
          </a:p>
          <a:p>
            <a:pPr lvl="0"/>
            <a:r>
              <a:rPr lang="ru-RU" sz="3200" dirty="0"/>
              <a:t> </a:t>
            </a:r>
          </a:p>
          <a:p>
            <a:pPr lvl="1"/>
            <a:r>
              <a:rPr lang="ru-RU" sz="3200" dirty="0"/>
              <a:t>16-9</a:t>
            </a:r>
          </a:p>
          <a:p>
            <a:pPr lvl="0"/>
            <a:r>
              <a:rPr lang="ru-RU" sz="3200" dirty="0"/>
              <a:t> </a:t>
            </a:r>
          </a:p>
          <a:p>
            <a:pPr lvl="1"/>
            <a:r>
              <a:rPr lang="ru-RU" sz="3200" dirty="0" smtClean="0"/>
              <a:t>11-8</a:t>
            </a:r>
          </a:p>
          <a:p>
            <a:pPr lvl="1"/>
            <a:endParaRPr lang="ru-RU" sz="3200" dirty="0"/>
          </a:p>
          <a:p>
            <a:r>
              <a:rPr lang="ru-RU" sz="3200" dirty="0"/>
              <a:t>Дополнительное задание: найдите сумму ответов в каждом столбике.</a:t>
            </a:r>
          </a:p>
          <a:p>
            <a:endParaRPr lang="ru-RU" dirty="0"/>
          </a:p>
        </p:txBody>
      </p:sp>
      <p:pic>
        <p:nvPicPr>
          <p:cNvPr id="6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7104">
            <a:off x="5897287" y="2294567"/>
            <a:ext cx="2569912" cy="226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842493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>
                <a:solidFill>
                  <a:srgbClr val="C00000"/>
                </a:solidFill>
              </a:rPr>
              <a:t>Пример 2</a:t>
            </a:r>
            <a:r>
              <a:rPr lang="ru-RU" sz="3200" i="1" dirty="0" smtClean="0">
                <a:solidFill>
                  <a:srgbClr val="C00000"/>
                </a:solidFill>
              </a:rPr>
              <a:t>. </a:t>
            </a:r>
            <a:r>
              <a:rPr lang="ru-RU" sz="3200" dirty="0" smtClean="0"/>
              <a:t>Основное </a:t>
            </a:r>
            <a:r>
              <a:rPr lang="ru-RU" sz="3200" dirty="0"/>
              <a:t>задание: найдите площадь листа бумаги.</a:t>
            </a:r>
          </a:p>
          <a:p>
            <a:r>
              <a:rPr lang="ru-RU" sz="3200" dirty="0" smtClean="0"/>
              <a:t>                          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       8см</a:t>
            </a:r>
            <a:endParaRPr lang="ru-RU" sz="3200" dirty="0"/>
          </a:p>
          <a:p>
            <a:r>
              <a:rPr lang="ru-RU" sz="3200" dirty="0"/>
              <a:t> </a:t>
            </a:r>
            <a:r>
              <a:rPr lang="ru-RU" sz="3200" dirty="0" smtClean="0"/>
              <a:t>   </a:t>
            </a:r>
            <a:endParaRPr lang="ru-RU" sz="3200" dirty="0"/>
          </a:p>
          <a:p>
            <a:r>
              <a:rPr lang="ru-RU" sz="3200" dirty="0" smtClean="0"/>
              <a:t>         12см</a:t>
            </a:r>
            <a:endParaRPr lang="ru-RU" sz="3200" dirty="0"/>
          </a:p>
          <a:p>
            <a:r>
              <a:rPr lang="ru-RU" sz="3200" dirty="0"/>
              <a:t>Дополнительное задание.</a:t>
            </a:r>
          </a:p>
          <a:p>
            <a:r>
              <a:rPr lang="ru-RU" sz="3200" dirty="0"/>
              <a:t>От данного листа бумаги отрезали часть:</a:t>
            </a:r>
          </a:p>
          <a:p>
            <a:r>
              <a:rPr lang="ru-RU" sz="3200" dirty="0" smtClean="0"/>
              <a:t>                                   </a:t>
            </a:r>
            <a:endParaRPr lang="ru-RU" sz="3200" dirty="0"/>
          </a:p>
          <a:p>
            <a:r>
              <a:rPr lang="ru-RU" sz="3200" dirty="0" smtClean="0"/>
              <a:t>                          4см</a:t>
            </a:r>
            <a:endParaRPr lang="ru-RU" sz="3200" dirty="0"/>
          </a:p>
          <a:p>
            <a:pPr lvl="0"/>
            <a:r>
              <a:rPr lang="ru-RU" sz="3200" dirty="0"/>
              <a:t>Найдите площадь отрезанной части.</a:t>
            </a:r>
          </a:p>
          <a:p>
            <a:pPr lvl="0"/>
            <a:r>
              <a:rPr lang="ru-RU" sz="3200" dirty="0"/>
              <a:t>Найдите площадь оставшегося листа бумаги.</a:t>
            </a:r>
          </a:p>
          <a:p>
            <a:endParaRPr lang="ru-RU" dirty="0"/>
          </a:p>
        </p:txBody>
      </p:sp>
      <p:pic>
        <p:nvPicPr>
          <p:cNvPr id="6" name="Рисунок 5" descr="hello_html_m50ea27da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556792"/>
            <a:ext cx="1836777" cy="85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ello_html_m39166333.g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34864"/>
            <a:ext cx="432048" cy="42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ello_html_m50ea27da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327586"/>
            <a:ext cx="1836777" cy="857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4198">
            <a:off x="6084167" y="1358017"/>
            <a:ext cx="2304256" cy="211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0"/>
            <a:ext cx="1502924" cy="119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75280"/>
            <a:ext cx="8460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степени самостоятельности учащихся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768" y="1700808"/>
            <a:ext cx="8748464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	При </a:t>
            </a:r>
            <a:r>
              <a:rPr lang="ru-RU" sz="2000" dirty="0"/>
              <a:t>таком способе дифференциации не предполагается различий в учебных заданиях для разных групп учащихся. Все дети выполняют одинаковые упражнения, но одни это делают под руководством учителя, а другие самостоятельно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Обычно </a:t>
            </a:r>
            <a:r>
              <a:rPr lang="ru-RU" sz="2000" dirty="0" smtClean="0"/>
              <a:t>работу организую </a:t>
            </a:r>
            <a:r>
              <a:rPr lang="ru-RU" sz="2000" dirty="0"/>
              <a:t>следующим образом. На ориентировочном этапе ученики знакомятся с заданием, уясняют его смысл и правила оформления. После этого некоторые дети (чаще всего это 3-я группа) приступают к самостоятельному выполнению задания. Остальные с помощью учителя анализируют способ решения или предложенный образец, фронтально выполняют часть упражнения. Как правило, этого бывает достаточно, чтобы еще одна часть детей (2-я группа) начала работать самостоятельно. Те ученики, которые испытывают затруднения в работе (обычно это дети 1-й группы, т.е. школьники с низким уровнем обучаемости), все задание полностью выполняют под руководством учителя. Этап проверки проводится фронтально.</a:t>
            </a:r>
            <a:endParaRPr lang="ru-RU" sz="2000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26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C00000"/>
                </a:solidFill>
              </a:rPr>
              <a:t>Например</a:t>
            </a:r>
            <a:r>
              <a:rPr lang="ru-RU" sz="2200" dirty="0" smtClean="0"/>
              <a:t>, </a:t>
            </a:r>
            <a:r>
              <a:rPr lang="ru-RU" sz="2200" dirty="0"/>
              <a:t>как </a:t>
            </a:r>
            <a:r>
              <a:rPr lang="ru-RU" sz="2200" dirty="0" smtClean="0"/>
              <a:t>организую </a:t>
            </a:r>
            <a:r>
              <a:rPr lang="ru-RU" sz="2200" u="sng" dirty="0" smtClean="0"/>
              <a:t>работу </a:t>
            </a:r>
            <a:r>
              <a:rPr lang="ru-RU" sz="2200" u="sng" dirty="0"/>
              <a:t>над составной арифметической задачей.</a:t>
            </a:r>
          </a:p>
          <a:p>
            <a:r>
              <a:rPr lang="ru-RU" sz="2200" dirty="0">
                <a:solidFill>
                  <a:srgbClr val="7030A0"/>
                </a:solidFill>
              </a:rPr>
              <a:t>1этап.</a:t>
            </a:r>
            <a:r>
              <a:rPr lang="ru-RU" sz="2200" dirty="0"/>
              <a:t> Дети знакомятся с текстом задачи. После этого часть детей приступает к ее самостоятельному решению. Им может быть дано дополнительное задание, например, придумать аналогичную задачу.</a:t>
            </a:r>
          </a:p>
          <a:p>
            <a:r>
              <a:rPr lang="ru-RU" sz="2200" dirty="0">
                <a:solidFill>
                  <a:srgbClr val="7030A0"/>
                </a:solidFill>
              </a:rPr>
              <a:t>2 этап. </a:t>
            </a:r>
            <a:r>
              <a:rPr lang="ru-RU" sz="2200" dirty="0"/>
              <a:t>Анализ текста задачи под руководством учителя: выделение данных, искомого, установление связей между ними, выполнение иллюстрации или модели, например, краткой записи или графической схемы. После этого еще часть детей приступает к самостоятельной работе.</a:t>
            </a:r>
          </a:p>
          <a:p>
            <a:r>
              <a:rPr lang="ru-RU" sz="2200" dirty="0">
                <a:solidFill>
                  <a:srgbClr val="7030A0"/>
                </a:solidFill>
              </a:rPr>
              <a:t>3 этап. </a:t>
            </a:r>
            <a:r>
              <a:rPr lang="ru-RU" sz="2200" dirty="0"/>
              <a:t>Поиск решения под руководством учителя: выделение системы простых задач синтетическим (от данных к искомому) или аналитическим (от искомого к данным) способом. Составляется план решения задачи. После этого часть детей самостоятельно записывает решение и ответ задачи, а остальные делают это под руководством учителя.</a:t>
            </a:r>
          </a:p>
          <a:p>
            <a:r>
              <a:rPr lang="ru-RU" sz="2200" dirty="0">
                <a:solidFill>
                  <a:srgbClr val="7030A0"/>
                </a:solidFill>
              </a:rPr>
              <a:t>4 этап. </a:t>
            </a:r>
            <a:r>
              <a:rPr lang="ru-RU" sz="2200" dirty="0"/>
              <a:t>Проверка решения задачи организуется для тех детей, которые работали самостоятельно.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0"/>
            <a:ext cx="1502924" cy="119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75280"/>
            <a:ext cx="8460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характеру помощи учащимся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3773" y="1340768"/>
            <a:ext cx="874846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	</a:t>
            </a:r>
            <a:r>
              <a:rPr lang="ru-RU" sz="2400" dirty="0"/>
              <a:t>Такой способ </a:t>
            </a:r>
            <a:r>
              <a:rPr lang="ru-RU" sz="2400" dirty="0" smtClean="0"/>
              <a:t>не </a:t>
            </a:r>
            <a:r>
              <a:rPr lang="ru-RU" sz="2400" dirty="0"/>
              <a:t>предусматривает организации фронтальной работы под руководством учителя. Все учащиеся сразу приступают к самостоятельной работе. Но тем детям, которые испытывают затруднения в выполнении задания, оказывается дозированная помощь.</a:t>
            </a:r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>
                <a:solidFill>
                  <a:srgbClr val="7030A0"/>
                </a:solidFill>
              </a:rPr>
              <a:t>Виды помощи:</a:t>
            </a:r>
            <a:r>
              <a:rPr lang="ru-RU" sz="2400" dirty="0" smtClean="0"/>
              <a:t> </a:t>
            </a:r>
          </a:p>
          <a:p>
            <a:pPr algn="just"/>
            <a:r>
              <a:rPr lang="ru-RU" sz="2400" dirty="0" smtClean="0"/>
              <a:t>а</a:t>
            </a:r>
            <a:r>
              <a:rPr lang="ru-RU" sz="2400" dirty="0"/>
              <a:t>) помощь в виде вспомогательных заданий, подготовительных упражнений, </a:t>
            </a:r>
            <a:endParaRPr lang="ru-RU" sz="2400" dirty="0" smtClean="0"/>
          </a:p>
          <a:p>
            <a:pPr algn="just"/>
            <a:r>
              <a:rPr lang="ru-RU" sz="2400" dirty="0" smtClean="0"/>
              <a:t>б</a:t>
            </a:r>
            <a:r>
              <a:rPr lang="ru-RU" sz="2400" dirty="0"/>
              <a:t>) помощь в виде "подсказок" (карточек-помощниц, карточек-консультаций, записей на доске и др.).</a:t>
            </a:r>
          </a:p>
          <a:p>
            <a:pPr algn="just"/>
            <a:r>
              <a:rPr lang="ru-RU" sz="2400" dirty="0" smtClean="0"/>
              <a:t>	</a:t>
            </a:r>
            <a:r>
              <a:rPr lang="ru-RU" sz="2400" dirty="0" smtClean="0"/>
              <a:t>Помощь может быть: </a:t>
            </a:r>
            <a:endParaRPr lang="ru-RU" sz="2400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/>
              <a:t>стимулирующая;</a:t>
            </a:r>
            <a:endParaRPr lang="ru-RU" sz="2400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/>
              <a:t>направляющая;</a:t>
            </a:r>
            <a:endParaRPr lang="ru-RU" sz="2400" dirty="0" smtClean="0"/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 smtClean="0"/>
              <a:t>обучающая.</a:t>
            </a:r>
            <a:endParaRPr lang="ru-RU" sz="2400" dirty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1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6752"/>
            <a:ext cx="86409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800" dirty="0" smtClean="0"/>
              <a:t>Учащимся </a:t>
            </a:r>
            <a:r>
              <a:rPr lang="ru-RU" sz="2800" dirty="0"/>
              <a:t>3-й группы (с высоким уровнем обучаемости) </a:t>
            </a:r>
            <a:r>
              <a:rPr lang="ru-RU" sz="2800" dirty="0" smtClean="0"/>
              <a:t>предлагаю </a:t>
            </a:r>
            <a:r>
              <a:rPr lang="ru-RU" sz="2800" dirty="0"/>
              <a:t>выполнить задание самостоятельно, а учащимся 1-й и 2-й групп </a:t>
            </a:r>
            <a:r>
              <a:rPr lang="ru-RU" sz="2800" dirty="0" smtClean="0"/>
              <a:t>оказываю </a:t>
            </a:r>
            <a:r>
              <a:rPr lang="ru-RU" sz="2800" dirty="0"/>
              <a:t>помощь различного уровня. Карточки-помощницы либо являются одинаковыми для всех детей в группе, либо </a:t>
            </a:r>
            <a:r>
              <a:rPr lang="ru-RU" sz="2800" dirty="0" smtClean="0"/>
              <a:t>подбираю </a:t>
            </a:r>
            <a:r>
              <a:rPr lang="ru-RU" sz="2800" dirty="0"/>
              <a:t>индивидуально. Ученик может получить несколько карточек с нарастанием уровня помощи при выполнении одного задания, а может работать с одной карточкой. Важно учитывать, что от урока к уроку степень помощи ученику уменьшается. В итоге он должен научиться выполнять задания самостоятельно без какой бы то ни было помощи.</a:t>
            </a:r>
          </a:p>
          <a:p>
            <a:pPr algn="just"/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064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Особенности работы</a:t>
            </a:r>
          </a:p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 с карточками-помощницами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фон для презентаци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2" y="0"/>
            <a:ext cx="2232248" cy="206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075019"/>
            <a:ext cx="77768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40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учет   типичных индивидуальных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различий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учащихся в ходе учебно-воспитательного процесса.</a:t>
            </a:r>
            <a:endParaRPr lang="ru-RU" sz="40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143" y="836712"/>
            <a:ext cx="87849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itchFamily="2" charset="2"/>
              <a:buChar char="v"/>
            </a:pPr>
            <a:r>
              <a:rPr lang="ru-RU" sz="2000" dirty="0" smtClean="0"/>
              <a:t>образец </a:t>
            </a:r>
            <a:r>
              <a:rPr lang="ru-RU" sz="2000" dirty="0"/>
              <a:t>выполнения задания: показ способа решения, образца рассуждения (например, в виде подробной записи решения примера) и оформления;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справочные материалы: теоретическая справка в виде правила; формулы; таблицы единиц длины, массы и т.п.;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алгоритмы, памятки, планы, инструкции (например, алгоритм письменного деления многозначного числа на однозначное в виде памятки);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наглядные опоры, иллюстрации, модели (например, краткая запись задачи, графическая схема, таблица и др.);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дополнительная конкретизация задания (например, разъяснение отдельных слов в задаче; указание на какую-нибудь деталь, существенную для решения задачи);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вспомогательные (наводящие) вопросы, прямые или косвенные указания по выполнению задания;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план решения задачи;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000" dirty="0"/>
              <a:t>начало решения или частично выполненное решение.</a:t>
            </a:r>
          </a:p>
          <a:p>
            <a:r>
              <a:rPr lang="ru-RU" sz="2000" dirty="0"/>
              <a:t>Различные виды помощи часто сочетаются друг с другом при выполнении учеником одного задания.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6520" y="33265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Виды помощи при работе с карточками</a:t>
            </a:r>
            <a:endParaRPr lang="ru-RU" sz="3200" dirty="0">
              <a:solidFill>
                <a:srgbClr val="7030A0"/>
              </a:solidFill>
            </a:endParaRPr>
          </a:p>
        </p:txBody>
      </p:sp>
      <p:pic>
        <p:nvPicPr>
          <p:cNvPr id="7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117">
            <a:off x="8017388" y="216702"/>
            <a:ext cx="883698" cy="88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8496944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</a:rPr>
              <a:t>Приведу </a:t>
            </a:r>
            <a:r>
              <a:rPr lang="ru-RU" sz="3200" dirty="0">
                <a:solidFill>
                  <a:srgbClr val="FF0000"/>
                </a:solidFill>
              </a:rPr>
              <a:t>пример</a:t>
            </a:r>
            <a:r>
              <a:rPr lang="ru-RU" sz="3200" dirty="0"/>
              <a:t> самостоятельной работы над задачей с лишними данными с использованием дозированной, постепенно увеличивающейся помощи</a:t>
            </a:r>
            <a:r>
              <a:rPr lang="ru-RU" sz="3200" dirty="0" smtClean="0"/>
              <a:t>.</a:t>
            </a:r>
          </a:p>
          <a:p>
            <a:endParaRPr lang="ru-RU" sz="3200" dirty="0"/>
          </a:p>
          <a:p>
            <a:pPr algn="just"/>
            <a:r>
              <a:rPr lang="ru-RU" sz="3200" dirty="0">
                <a:solidFill>
                  <a:srgbClr val="7030A0"/>
                </a:solidFill>
              </a:rPr>
              <a:t>Задача.</a:t>
            </a:r>
            <a:r>
              <a:rPr lang="ru-RU" sz="3200" dirty="0"/>
              <a:t>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Дядя Федор с папой поехали в Простоквашино на 5 дней. Дядя Федор привез в подарок </a:t>
            </a:r>
            <a:r>
              <a:rPr lang="ru-RU" sz="3200" i="1" dirty="0" err="1">
                <a:latin typeface="Times New Roman" pitchFamily="18" charset="0"/>
                <a:cs typeface="Times New Roman" pitchFamily="18" charset="0"/>
              </a:rPr>
              <a:t>Матроскину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 15 бутербродов, а папа 13 бутербродов. Сколько бутербродов съел </a:t>
            </a:r>
            <a:r>
              <a:rPr lang="ru-RU" sz="3200" i="1" dirty="0" err="1">
                <a:latin typeface="Times New Roman" pitchFamily="18" charset="0"/>
                <a:cs typeface="Times New Roman" pitchFamily="18" charset="0"/>
              </a:rPr>
              <a:t>Матроскин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, если через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2 дня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у него осталось 9 бутербродов?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1628800"/>
            <a:ext cx="7488832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1</a:t>
            </a:r>
          </a:p>
          <a:p>
            <a:r>
              <a:rPr lang="ru-RU" sz="3600" dirty="0"/>
              <a:t>Прочитай задачу внимательно. Она не совсем обычная. Подумай, что в задаче известно и что нужно узнать. Реши задачу.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2060848"/>
            <a:ext cx="7488832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2</a:t>
            </a:r>
          </a:p>
          <a:p>
            <a:r>
              <a:rPr lang="ru-RU" sz="3600" dirty="0"/>
              <a:t>Подумай, все ли числа нужно использовать при решении задачи.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6622" y="2060848"/>
            <a:ext cx="7761801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3</a:t>
            </a:r>
          </a:p>
          <a:p>
            <a:r>
              <a:rPr lang="ru-RU" sz="3600" dirty="0"/>
              <a:t>В задаче есть лишние данные. Подумай, какие числа не нужны для решения задачи.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412776"/>
            <a:ext cx="7200800" cy="42473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4</a:t>
            </a:r>
          </a:p>
          <a:p>
            <a:r>
              <a:rPr lang="ru-RU" sz="3600" dirty="0"/>
              <a:t>Подумай, верно ли составлена краткая запись задачи</a:t>
            </a:r>
            <a:r>
              <a:rPr lang="ru-RU" sz="3600" dirty="0" smtClean="0"/>
              <a:t>:</a:t>
            </a:r>
          </a:p>
          <a:p>
            <a:endParaRPr lang="ru-RU" sz="3600" dirty="0"/>
          </a:p>
          <a:p>
            <a:r>
              <a:rPr lang="ru-RU" sz="3600" dirty="0"/>
              <a:t>Привезли - ? 15 б. и 13 б.</a:t>
            </a:r>
          </a:p>
          <a:p>
            <a:r>
              <a:rPr lang="ru-RU" sz="3600" dirty="0"/>
              <a:t>Съел - ?</a:t>
            </a:r>
          </a:p>
          <a:p>
            <a:r>
              <a:rPr lang="ru-RU" sz="3600" dirty="0"/>
              <a:t>Осталось – 9 б.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9269" y="2060848"/>
            <a:ext cx="7488832" cy="25853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5</a:t>
            </a:r>
          </a:p>
          <a:p>
            <a:r>
              <a:rPr lang="ru-RU" sz="3600" dirty="0"/>
              <a:t>Подумай, как можно узнать, сколько всего бутербродов привезли </a:t>
            </a:r>
            <a:r>
              <a:rPr lang="ru-RU" sz="3600" dirty="0" err="1"/>
              <a:t>Матроскину</a:t>
            </a:r>
            <a:r>
              <a:rPr lang="ru-RU" sz="3600" dirty="0"/>
              <a:t> и сколько он их съел.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2060848"/>
            <a:ext cx="7488832" cy="25853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Карточка </a:t>
            </a:r>
            <a:r>
              <a:rPr lang="ru-RU" sz="3600" dirty="0">
                <a:solidFill>
                  <a:srgbClr val="C00000"/>
                </a:solidFill>
              </a:rPr>
              <a:t>6</a:t>
            </a:r>
          </a:p>
          <a:p>
            <a:r>
              <a:rPr lang="ru-RU" sz="3600" dirty="0"/>
              <a:t>Воспользуйся схемой и реши задачу:</a:t>
            </a:r>
          </a:p>
          <a:p>
            <a:r>
              <a:rPr lang="ru-RU" sz="3600" dirty="0"/>
              <a:t>1) □ + □ = □ (б.) – привезли.</a:t>
            </a:r>
          </a:p>
          <a:p>
            <a:r>
              <a:rPr lang="ru-RU" sz="3600" dirty="0"/>
              <a:t>2) □ * □ = □ (б.)</a:t>
            </a:r>
          </a:p>
          <a:p>
            <a:endParaRPr lang="ru-RU" dirty="0"/>
          </a:p>
        </p:txBody>
      </p:sp>
      <p:pic>
        <p:nvPicPr>
          <p:cNvPr id="6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7367">
            <a:off x="7200635" y="181173"/>
            <a:ext cx="2040161" cy="180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8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0"/>
            <a:ext cx="1502924" cy="119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82" y="59497"/>
            <a:ext cx="8460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работы учащихся</a:t>
            </a: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форме учебных действий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421" y="1136715"/>
            <a:ext cx="874846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	</a:t>
            </a:r>
            <a:endParaRPr lang="ru-RU" sz="24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/>
              <a:t>Предметное действие обычно выполняется рукой. Это реальное преобразование объекта с целью изучения его свойств (используются различные предметы, например, дидактический счетный материал заместители, модели, т.е. знаково-символические средства).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 smtClean="0"/>
              <a:t>Перцептивное </a:t>
            </a:r>
            <a:r>
              <a:rPr lang="ru-RU" sz="2400" dirty="0"/>
              <a:t>действие выполняется не рукой, а глазом. </a:t>
            </a:r>
            <a:r>
              <a:rPr lang="ru-RU" sz="2400" dirty="0" smtClean="0"/>
              <a:t>Восприятие без </a:t>
            </a:r>
            <a:r>
              <a:rPr lang="ru-RU" sz="2400" dirty="0"/>
              <a:t>использования физических действий.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/>
              <a:t>Речевое действие может осуществляться как громкая речь (</a:t>
            </a:r>
            <a:r>
              <a:rPr lang="ru-RU" sz="2400" dirty="0" smtClean="0"/>
              <a:t>проговаривание) </a:t>
            </a:r>
            <a:r>
              <a:rPr lang="ru-RU" sz="2400" dirty="0"/>
              <a:t>или внешняя речь про себя (беззвучное </a:t>
            </a:r>
            <a:r>
              <a:rPr lang="ru-RU" sz="2400" dirty="0" smtClean="0"/>
              <a:t>проговаривание).</a:t>
            </a:r>
            <a:endParaRPr lang="ru-RU" sz="2400" dirty="0"/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2400" dirty="0"/>
              <a:t>Умственное действие осуществляется без опоры на какие-либо внешние средства, во внутреннем плане. Речевая оболочка сокращается, приобретает характер внутренней речи. Действие выполняется в уме.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298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1414" y="116632"/>
            <a:ext cx="8208912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Пример</a:t>
            </a:r>
            <a:r>
              <a:rPr lang="ru-RU" sz="2800" dirty="0" smtClean="0"/>
              <a:t> </a:t>
            </a:r>
            <a:r>
              <a:rPr lang="ru-RU" sz="2800" dirty="0"/>
              <a:t>дифференцированной работы над простой арифметической задачей</a:t>
            </a:r>
            <a:r>
              <a:rPr lang="ru-RU" sz="2800" dirty="0" smtClean="0"/>
              <a:t>.</a:t>
            </a:r>
          </a:p>
          <a:p>
            <a:endParaRPr lang="ru-RU" sz="1400" dirty="0"/>
          </a:p>
          <a:p>
            <a:r>
              <a:rPr lang="ru-RU" sz="2800" dirty="0"/>
              <a:t>Задача.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На ветке сидели 5 птиц. 2 птицы улетели. Сколько птиц осталось на ветке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400" dirty="0"/>
          </a:p>
          <a:p>
            <a:r>
              <a:rPr lang="ru-RU" sz="2800" dirty="0">
                <a:solidFill>
                  <a:srgbClr val="7030A0"/>
                </a:solidFill>
              </a:rPr>
              <a:t>1-я группа. </a:t>
            </a:r>
            <a:r>
              <a:rPr lang="ru-RU" sz="2800" dirty="0"/>
              <a:t>Решение задачи в опоре на индивидуальный счетный материал (картинки с изображением птиц).</a:t>
            </a:r>
          </a:p>
          <a:p>
            <a:r>
              <a:rPr lang="ru-RU" sz="2800" dirty="0">
                <a:solidFill>
                  <a:srgbClr val="7030A0"/>
                </a:solidFill>
              </a:rPr>
              <a:t>2-я группа.</a:t>
            </a:r>
            <a:r>
              <a:rPr lang="ru-RU" sz="2800" dirty="0"/>
              <a:t> Решение задачи с помощью схематического рисунка, выполненного на доске</a:t>
            </a:r>
            <a:r>
              <a:rPr lang="ru-RU" sz="2800" dirty="0" smtClean="0"/>
              <a:t>:</a:t>
            </a:r>
          </a:p>
          <a:p>
            <a:endParaRPr lang="ru-RU" sz="2800" dirty="0"/>
          </a:p>
          <a:p>
            <a:endParaRPr lang="ru-RU" sz="2800" dirty="0"/>
          </a:p>
          <a:p>
            <a:r>
              <a:rPr lang="ru-RU" sz="2800" dirty="0">
                <a:solidFill>
                  <a:srgbClr val="7030A0"/>
                </a:solidFill>
              </a:rPr>
              <a:t>3-я группа.</a:t>
            </a:r>
            <a:r>
              <a:rPr lang="ru-RU" sz="2800" dirty="0"/>
              <a:t> Решение задачи без наглядной опоры, в уме. Можно использовать прием представления жизненной ситуации, описанной в задаче.</a:t>
            </a:r>
          </a:p>
          <a:p>
            <a:endParaRPr lang="ru-RU" dirty="0"/>
          </a:p>
        </p:txBody>
      </p:sp>
      <p:pic>
        <p:nvPicPr>
          <p:cNvPr id="7" name="Рисунок 6" descr="hello_html_19c2f5c9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56" y="4725144"/>
            <a:ext cx="2952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ello_html_19c2f5c9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021" y="4725144"/>
            <a:ext cx="2952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ello_html_19c2f5c9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186" y="4725144"/>
            <a:ext cx="2952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ello_html_19c2f5c9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351" y="4725144"/>
            <a:ext cx="295275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ello_html_19c2f5c9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16" y="4725144"/>
            <a:ext cx="295275" cy="2952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Прямая соединительная линия 14"/>
          <p:cNvCxnSpPr/>
          <p:nvPr/>
        </p:nvCxnSpPr>
        <p:spPr>
          <a:xfrm flipH="1">
            <a:off x="2710351" y="4653136"/>
            <a:ext cx="295275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990615" y="4656757"/>
            <a:ext cx="295275" cy="43204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6239">
            <a:off x="-380480" y="-47611"/>
            <a:ext cx="3929365" cy="163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760" y="1772816"/>
            <a:ext cx="885698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600" dirty="0" smtClean="0"/>
              <a:t>1. Определение </a:t>
            </a:r>
            <a:r>
              <a:rPr lang="ru-RU" sz="2600" dirty="0"/>
              <a:t>критерия, на основе которого выделяются группы учащихся для дифференцированной работы.</a:t>
            </a:r>
            <a:endParaRPr lang="ru-RU" sz="2600" dirty="0" smtClean="0">
              <a:effectLst/>
            </a:endParaRPr>
          </a:p>
          <a:p>
            <a:pPr lvl="0"/>
            <a:r>
              <a:rPr lang="ru-RU" sz="2600" dirty="0" smtClean="0"/>
              <a:t>2. Проведение </a:t>
            </a:r>
            <a:r>
              <a:rPr lang="ru-RU" sz="2600" dirty="0"/>
              <a:t>диагностики по выбранному критерию.</a:t>
            </a:r>
            <a:endParaRPr lang="ru-RU" sz="2600" dirty="0" smtClean="0">
              <a:effectLst/>
            </a:endParaRPr>
          </a:p>
          <a:p>
            <a:pPr lvl="0"/>
            <a:r>
              <a:rPr lang="ru-RU" sz="2600" dirty="0" smtClean="0"/>
              <a:t>3. Распределение </a:t>
            </a:r>
            <a:r>
              <a:rPr lang="ru-RU" sz="2600" dirty="0"/>
              <a:t>детей по группам с учетом результатов диагностики.</a:t>
            </a:r>
            <a:endParaRPr lang="ru-RU" sz="2600" dirty="0" smtClean="0">
              <a:effectLst/>
            </a:endParaRPr>
          </a:p>
          <a:p>
            <a:pPr lvl="0"/>
            <a:r>
              <a:rPr lang="ru-RU" sz="2600" dirty="0" smtClean="0"/>
              <a:t>4. Выбор </a:t>
            </a:r>
            <a:r>
              <a:rPr lang="ru-RU" sz="2600" dirty="0"/>
              <a:t>способов дифференциации, разработка </a:t>
            </a:r>
            <a:r>
              <a:rPr lang="ru-RU" sz="2600" dirty="0" err="1"/>
              <a:t>разноуровневых</a:t>
            </a:r>
            <a:r>
              <a:rPr lang="ru-RU" sz="2600" dirty="0"/>
              <a:t> заданий для созданных групп учащихся.</a:t>
            </a:r>
            <a:endParaRPr lang="ru-RU" sz="2600" dirty="0" smtClean="0">
              <a:effectLst/>
            </a:endParaRPr>
          </a:p>
          <a:p>
            <a:pPr lvl="0"/>
            <a:r>
              <a:rPr lang="ru-RU" sz="2600" dirty="0" smtClean="0"/>
              <a:t>5. Реализация </a:t>
            </a:r>
            <a:r>
              <a:rPr lang="ru-RU" sz="2600" dirty="0"/>
              <a:t>дифференцированного подхода к школьникам на различных этапах урока.</a:t>
            </a:r>
            <a:endParaRPr lang="ru-RU" sz="2600" dirty="0" smtClean="0">
              <a:effectLst/>
            </a:endParaRPr>
          </a:p>
          <a:p>
            <a:pPr lvl="0"/>
            <a:r>
              <a:rPr lang="ru-RU" sz="2600" dirty="0" smtClean="0"/>
              <a:t>6. Диагностический </a:t>
            </a:r>
            <a:r>
              <a:rPr lang="ru-RU" sz="2600" dirty="0"/>
              <a:t>контроль за результатами работы учащихся, в соответствии с которым может изменяться состав групп и характер дифференцированных заданий.</a:t>
            </a:r>
            <a:endParaRPr lang="ru-RU" sz="2600" dirty="0" smtClean="0">
              <a:effectLst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27784" y="548680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Этапы дифференциации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31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7524">
            <a:off x="114344" y="103900"/>
            <a:ext cx="853060" cy="8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116632"/>
            <a:ext cx="734481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 на этапе </a:t>
            </a:r>
            <a:endParaRPr lang="ru-RU" sz="32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устного счета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268760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dirty="0" smtClean="0"/>
              <a:t>Работа в парах(взаимный опрос)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smtClean="0"/>
              <a:t>Индивидуальная работа</a:t>
            </a:r>
          </a:p>
          <a:p>
            <a:pPr marL="571500" lvl="0" indent="-571500">
              <a:buFont typeface="Wingdings" pitchFamily="2" charset="2"/>
              <a:buChar char="ü"/>
            </a:pPr>
            <a:r>
              <a:rPr lang="ru-RU" sz="3200" dirty="0" smtClean="0"/>
              <a:t>для </a:t>
            </a:r>
            <a:r>
              <a:rPr lang="ru-RU" sz="3200" dirty="0"/>
              <a:t>большей части класса </a:t>
            </a:r>
            <a:r>
              <a:rPr lang="ru-RU" sz="3200" dirty="0" smtClean="0"/>
              <a:t>провожу </a:t>
            </a:r>
            <a:r>
              <a:rPr lang="ru-RU" sz="3200" dirty="0"/>
              <a:t>фронтальный </a:t>
            </a:r>
            <a:r>
              <a:rPr lang="ru-RU" sz="3200" dirty="0" smtClean="0"/>
              <a:t>устный счет</a:t>
            </a:r>
            <a:r>
              <a:rPr lang="ru-RU" sz="3200" dirty="0"/>
              <a:t>, а отдельные дети работают на перфокартах;</a:t>
            </a:r>
          </a:p>
          <a:p>
            <a:pPr marL="571500" lvl="0" indent="-571500">
              <a:buFont typeface="Wingdings" pitchFamily="2" charset="2"/>
              <a:buChar char="ü"/>
            </a:pPr>
            <a:r>
              <a:rPr lang="ru-RU" sz="3200" dirty="0"/>
              <a:t>все дети работают на </a:t>
            </a:r>
            <a:r>
              <a:rPr lang="ru-RU" sz="3200" dirty="0" smtClean="0"/>
              <a:t>индивидуализированных </a:t>
            </a:r>
            <a:r>
              <a:rPr lang="ru-RU" sz="3200" dirty="0"/>
              <a:t>перфокар­тах;</a:t>
            </a:r>
          </a:p>
          <a:p>
            <a:pPr marL="571500" lvl="0" indent="-571500">
              <a:buFont typeface="Wingdings" pitchFamily="2" charset="2"/>
              <a:buChar char="ü"/>
            </a:pPr>
            <a:r>
              <a:rPr lang="ru-RU" sz="3200" dirty="0"/>
              <a:t>учащиеся самостоятельно работают на перфокартах, </a:t>
            </a:r>
            <a:r>
              <a:rPr lang="ru-RU" sz="3200" dirty="0" smtClean="0"/>
              <a:t>подо­бранных </a:t>
            </a:r>
            <a:r>
              <a:rPr lang="ru-RU" sz="3200" dirty="0"/>
              <a:t>для каждой группы детей.</a:t>
            </a:r>
          </a:p>
        </p:txBody>
      </p:sp>
    </p:spTree>
    <p:extLst>
      <p:ext uri="{BB962C8B-B14F-4D97-AF65-F5344CB8AC3E}">
        <p14:creationId xmlns:p14="http://schemas.microsoft.com/office/powerpoint/2010/main" val="13000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2204864"/>
            <a:ext cx="7560840" cy="20928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2 · 5 = □                  </a:t>
            </a:r>
            <a:r>
              <a:rPr lang="ru-RU" sz="2800" dirty="0" smtClean="0"/>
              <a:t>   </a:t>
            </a:r>
            <a:r>
              <a:rPr lang="ru-RU" sz="2800" dirty="0"/>
              <a:t>1дм      □     10см                                                                4 · 5 = □                     </a:t>
            </a:r>
            <a:r>
              <a:rPr lang="ru-RU" sz="2800" dirty="0" smtClean="0"/>
              <a:t>45 </a:t>
            </a:r>
            <a:r>
              <a:rPr lang="ru-RU" sz="2800" dirty="0"/>
              <a:t>см   □    45 </a:t>
            </a:r>
            <a:r>
              <a:rPr lang="ru-RU" sz="2800" dirty="0" err="1"/>
              <a:t>дм</a:t>
            </a:r>
            <a:r>
              <a:rPr lang="ru-RU" sz="2800" dirty="0"/>
              <a:t>             &lt; = &gt;                                                               3 · 6 = □                     </a:t>
            </a:r>
            <a:r>
              <a:rPr lang="ru-RU" sz="2800" dirty="0" smtClean="0"/>
              <a:t>5дм      </a:t>
            </a:r>
            <a:r>
              <a:rPr lang="ru-RU" sz="2800" dirty="0"/>
              <a:t>□   5 см                                                                    7 · 5 = □                     </a:t>
            </a:r>
            <a:r>
              <a:rPr lang="ru-RU" sz="2800" dirty="0" smtClean="0"/>
              <a:t>40 </a:t>
            </a:r>
            <a:r>
              <a:rPr lang="ru-RU" sz="2800" dirty="0"/>
              <a:t>см   □   3дм 9см          </a:t>
            </a:r>
          </a:p>
          <a:p>
            <a:endParaRPr lang="ru-RU" dirty="0"/>
          </a:p>
        </p:txBody>
      </p:sp>
      <p:pic>
        <p:nvPicPr>
          <p:cNvPr id="6" name="Picture 16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723" y="-23351"/>
            <a:ext cx="30480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7524">
            <a:off x="114344" y="103900"/>
            <a:ext cx="853060" cy="8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16632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ознакомлении учащихся с новым материалом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501936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</a:t>
            </a:r>
            <a:r>
              <a:rPr lang="ru-RU" sz="3200" dirty="0"/>
              <a:t>уроках математики ознакомление с новым материалом обычно </a:t>
            </a:r>
            <a:r>
              <a:rPr lang="ru-RU" sz="3200" dirty="0" smtClean="0"/>
              <a:t>включает </a:t>
            </a:r>
            <a:r>
              <a:rPr lang="ru-RU" sz="3200" u="sng" dirty="0">
                <a:solidFill>
                  <a:srgbClr val="7030A0"/>
                </a:solidFill>
              </a:rPr>
              <a:t>три этапа</a:t>
            </a:r>
            <a:r>
              <a:rPr lang="ru-RU" sz="3200" dirty="0"/>
              <a:t>:</a:t>
            </a:r>
          </a:p>
          <a:p>
            <a:pPr lvl="0"/>
            <a:r>
              <a:rPr lang="ru-RU" sz="3200" dirty="0" smtClean="0"/>
              <a:t>1. Подготовка </a:t>
            </a:r>
            <a:r>
              <a:rPr lang="ru-RU" sz="3200" dirty="0"/>
              <a:t>к усвоению нового (актуализация знаний и опыта учащихся).</a:t>
            </a:r>
          </a:p>
          <a:p>
            <a:pPr lvl="0"/>
            <a:r>
              <a:rPr lang="ru-RU" sz="3200" dirty="0" smtClean="0"/>
              <a:t>2. Изучение </a:t>
            </a:r>
            <a:r>
              <a:rPr lang="ru-RU" sz="3200" dirty="0"/>
              <a:t>нового материала (восприятие и осмысление учащимися нового материала, обобщение способа действия).</a:t>
            </a:r>
          </a:p>
          <a:p>
            <a:pPr lvl="0"/>
            <a:r>
              <a:rPr lang="ru-RU" sz="3200" dirty="0" smtClean="0"/>
              <a:t>3. Первичное </a:t>
            </a:r>
            <a:r>
              <a:rPr lang="ru-RU" sz="3200" dirty="0"/>
              <a:t>закрепление нового материала.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180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849694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7030A0"/>
                </a:solidFill>
              </a:rPr>
              <a:t>Подготовка к усвоению нового материала</a:t>
            </a:r>
            <a:endParaRPr lang="ru-RU" sz="3200" u="sng" dirty="0">
              <a:solidFill>
                <a:srgbClr val="7030A0"/>
              </a:solidFill>
            </a:endParaRPr>
          </a:p>
          <a:p>
            <a:endParaRPr lang="ru-RU" sz="2800" dirty="0" smtClean="0"/>
          </a:p>
          <a:p>
            <a:pPr algn="just"/>
            <a:r>
              <a:rPr lang="ru-RU" sz="2800" dirty="0"/>
              <a:t>	</a:t>
            </a:r>
            <a:r>
              <a:rPr lang="ru-RU" sz="2800" dirty="0" smtClean="0"/>
              <a:t>Актуализацию </a:t>
            </a:r>
            <a:r>
              <a:rPr lang="ru-RU" sz="2800" dirty="0"/>
              <a:t>знаний, необходи­мых для усвоения нового материала, </a:t>
            </a:r>
            <a:r>
              <a:rPr lang="ru-RU" sz="2800" dirty="0" smtClean="0"/>
              <a:t>провожу </a:t>
            </a:r>
            <a:r>
              <a:rPr lang="ru-RU" sz="2800" dirty="0"/>
              <a:t>чаще всего на основе выполнения практических упражнений. Поэтому </a:t>
            </a:r>
            <a:r>
              <a:rPr lang="ru-RU" sz="2800" dirty="0" smtClean="0"/>
              <a:t>использую </a:t>
            </a:r>
            <a:r>
              <a:rPr lang="ru-RU" sz="2800" dirty="0"/>
              <a:t>способы </a:t>
            </a:r>
            <a:r>
              <a:rPr lang="ru-RU" sz="2800" dirty="0" smtClean="0"/>
              <a:t>дифференциации:</a:t>
            </a:r>
            <a:endParaRPr lang="ru-RU" sz="2800" dirty="0"/>
          </a:p>
          <a:p>
            <a:r>
              <a:rPr lang="ru-RU" sz="2800" dirty="0"/>
              <a:t>1.	Дифференциация работы по степени самостоятельности  учащихся.</a:t>
            </a:r>
          </a:p>
          <a:p>
            <a:r>
              <a:rPr lang="ru-RU" sz="2800" dirty="0" smtClean="0"/>
              <a:t>2</a:t>
            </a:r>
            <a:r>
              <a:rPr lang="ru-RU" sz="2800" dirty="0"/>
              <a:t>.	Дифференциация заданий по уровню творчества или уровню трудности.</a:t>
            </a:r>
          </a:p>
          <a:p>
            <a:r>
              <a:rPr lang="ru-RU" sz="2800" dirty="0" smtClean="0"/>
              <a:t>3</a:t>
            </a:r>
            <a:r>
              <a:rPr lang="ru-RU" sz="2800" dirty="0"/>
              <a:t>.	Дифференциация по объему учебного материала.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81348">
            <a:off x="7403070" y="5035934"/>
            <a:ext cx="1608113" cy="16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568952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При ознакомлении с любым вычислительным приемом подготовка включает: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800" u="sng" dirty="0"/>
              <a:t>актуализацию теоретических знаний </a:t>
            </a:r>
            <a:r>
              <a:rPr lang="ru-RU" sz="2800" dirty="0"/>
              <a:t>(теоретической осно­вы вычислительного приема, в качестве которой исполь­зуются правила, свойства арифметических действий, связь между компонентами и результатами </a:t>
            </a:r>
            <a:r>
              <a:rPr lang="ru-RU" sz="2800" dirty="0" smtClean="0"/>
              <a:t>арифметических действий</a:t>
            </a:r>
            <a:r>
              <a:rPr lang="ru-RU" sz="2800" dirty="0"/>
              <a:t>, нумерационные знания и др.);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800" u="sng" dirty="0"/>
              <a:t>отработку всех операций, входящих в </a:t>
            </a:r>
            <a:r>
              <a:rPr lang="ru-RU" sz="2800" u="sng" dirty="0" smtClean="0"/>
              <a:t>вычислительный прием </a:t>
            </a:r>
            <a:r>
              <a:rPr lang="ru-RU" sz="2800" dirty="0"/>
              <a:t>(обычно в качестве операций выступают ранее изу­ченные вычислительные приемы, иногда требуется умение заменять число суммой удобных или разрядных слагае­мых).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712968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Рассмотрим </a:t>
            </a:r>
            <a:r>
              <a:rPr lang="ru-RU" sz="2000" dirty="0"/>
              <a:t>подготовку к ознакомлению с приемом </a:t>
            </a:r>
            <a:r>
              <a:rPr lang="ru-RU" sz="2000" dirty="0" err="1"/>
              <a:t>внетабличного</a:t>
            </a:r>
            <a:r>
              <a:rPr lang="ru-RU" sz="2000" dirty="0"/>
              <a:t> деления (деления двузначного числа на однозначное вида 48 : 2).</a:t>
            </a:r>
          </a:p>
          <a:p>
            <a:r>
              <a:rPr lang="ru-RU" sz="2000" dirty="0"/>
              <a:t>Система операций, входящих в прием:</a:t>
            </a:r>
          </a:p>
          <a:p>
            <a:r>
              <a:rPr lang="ru-RU" sz="2000" dirty="0">
                <a:solidFill>
                  <a:srgbClr val="C00000"/>
                </a:solidFill>
              </a:rPr>
              <a:t>48 : 2 = (40 + 8) : 2 = 40 : 2 + 8 : 2 = 20 + 4 = 24.</a:t>
            </a:r>
          </a:p>
          <a:p>
            <a:r>
              <a:rPr lang="ru-RU" sz="2000" u="sng" dirty="0"/>
              <a:t>Теоретической основой</a:t>
            </a:r>
            <a:r>
              <a:rPr lang="ru-RU" sz="2000" dirty="0"/>
              <a:t> приема является свойство деле­ния суммы на число. </a:t>
            </a:r>
            <a:r>
              <a:rPr lang="ru-RU" sz="2000" dirty="0" smtClean="0"/>
              <a:t>Например</a:t>
            </a:r>
            <a:r>
              <a:rPr lang="ru-RU" sz="2000" dirty="0"/>
              <a:t>, даются упражнения следующего вида:</a:t>
            </a:r>
          </a:p>
          <a:p>
            <a:r>
              <a:rPr lang="ru-RU" sz="2000" dirty="0"/>
              <a:t>•	Решите разными способами:</a:t>
            </a:r>
          </a:p>
          <a:p>
            <a:r>
              <a:rPr lang="ru-RU" sz="2000" dirty="0"/>
              <a:t>(6+ 8): 2	(20+ 8): 4.</a:t>
            </a:r>
          </a:p>
          <a:p>
            <a:r>
              <a:rPr lang="ru-RU" sz="2000" dirty="0"/>
              <a:t>•	Решите удобным способом:</a:t>
            </a:r>
          </a:p>
          <a:p>
            <a:r>
              <a:rPr lang="ru-RU" sz="2000" dirty="0"/>
              <a:t>(30 + 6):3	(80+ 4): 4.</a:t>
            </a:r>
          </a:p>
          <a:p>
            <a:r>
              <a:rPr lang="ru-RU" sz="2000" u="sng" dirty="0"/>
              <a:t>Для отработки операций, входящих в прием</a:t>
            </a:r>
            <a:r>
              <a:rPr lang="ru-RU" sz="2000" dirty="0"/>
              <a:t>, могут быть предложены такие упражнения:</a:t>
            </a:r>
          </a:p>
          <a:p>
            <a:r>
              <a:rPr lang="ru-RU" sz="2000" dirty="0" smtClean="0"/>
              <a:t>1. Замените </a:t>
            </a:r>
            <a:r>
              <a:rPr lang="ru-RU" sz="2000" dirty="0"/>
              <a:t>число суммой разрядных слагаемых по об­разцу:</a:t>
            </a:r>
          </a:p>
          <a:p>
            <a:r>
              <a:rPr lang="ru-RU" sz="2000" dirty="0"/>
              <a:t>63=60 + 3           84 =□ + □       36=□+□</a:t>
            </a:r>
          </a:p>
          <a:p>
            <a:pPr lvl="0"/>
            <a:r>
              <a:rPr lang="ru-RU" sz="2000" dirty="0" smtClean="0"/>
              <a:t>2. Примеры </a:t>
            </a:r>
            <a:r>
              <a:rPr lang="ru-RU" sz="2000" dirty="0"/>
              <a:t>на табличное деление.</a:t>
            </a:r>
          </a:p>
          <a:p>
            <a:pPr lvl="0"/>
            <a:r>
              <a:rPr lang="ru-RU" sz="2000" dirty="0" smtClean="0"/>
              <a:t>3. Примеры </a:t>
            </a:r>
            <a:r>
              <a:rPr lang="ru-RU" sz="2000" dirty="0"/>
              <a:t>на деление разрядных двузначных чисел на однозначные:</a:t>
            </a:r>
          </a:p>
          <a:p>
            <a:r>
              <a:rPr lang="ru-RU" sz="2000" dirty="0"/>
              <a:t>30 : 3	60 : 2	80 : 4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/>
              <a:t> </a:t>
            </a:r>
            <a:r>
              <a:rPr lang="ru-RU" sz="2000" dirty="0" smtClean="0"/>
              <a:t>4</a:t>
            </a:r>
            <a:r>
              <a:rPr lang="ru-RU" sz="2000" dirty="0"/>
              <a:t>. Примеры на сложение вида:</a:t>
            </a:r>
          </a:p>
          <a:p>
            <a:r>
              <a:rPr lang="ru-RU" sz="2000" dirty="0"/>
              <a:t>20 + 4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40 + 6.</a:t>
            </a:r>
          </a:p>
          <a:p>
            <a:endParaRPr lang="ru-RU" dirty="0"/>
          </a:p>
        </p:txBody>
      </p:sp>
      <p:pic>
        <p:nvPicPr>
          <p:cNvPr id="7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6237">
            <a:off x="7524328" y="5345038"/>
            <a:ext cx="1582705" cy="139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198745"/>
              </p:ext>
            </p:extLst>
          </p:nvPr>
        </p:nvGraphicFramePr>
        <p:xfrm>
          <a:off x="2057400" y="3617817"/>
          <a:ext cx="5029200" cy="4907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300"/>
                <a:gridCol w="1371600"/>
                <a:gridCol w="1143000"/>
                <a:gridCol w="1257300"/>
              </a:tblGrid>
              <a:tr h="219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1-я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2-я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3-я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4-я группа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237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№ 1, 2, 3, 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№ 1, 2, 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№ 2, 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№ 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899030"/>
              </p:ext>
            </p:extLst>
          </p:nvPr>
        </p:nvGraphicFramePr>
        <p:xfrm>
          <a:off x="521159" y="2195832"/>
          <a:ext cx="8064896" cy="29696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224"/>
                <a:gridCol w="2199517"/>
                <a:gridCol w="1832931"/>
                <a:gridCol w="2016224"/>
              </a:tblGrid>
              <a:tr h="148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1-я группа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2-я группа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3-я группа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>
                          <a:effectLst/>
                        </a:rPr>
                        <a:t>4-я группа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48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№ 1, 2, 3, 4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№ 1, 2, 3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№ 2, 3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dirty="0">
                          <a:effectLst/>
                        </a:rPr>
                        <a:t>№ 3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16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4131"/>
            <a:ext cx="30480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60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5135" y="620688"/>
            <a:ext cx="849694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7030A0"/>
                </a:solidFill>
              </a:rPr>
              <a:t>Изучение нового материала</a:t>
            </a:r>
            <a:endParaRPr lang="ru-RU" sz="3200" u="sng" dirty="0">
              <a:solidFill>
                <a:srgbClr val="7030A0"/>
              </a:solidFill>
            </a:endParaRPr>
          </a:p>
          <a:p>
            <a:r>
              <a:rPr lang="ru-RU" dirty="0"/>
              <a:t> </a:t>
            </a:r>
          </a:p>
          <a:p>
            <a:r>
              <a:rPr lang="ru-RU" dirty="0"/>
              <a:t>   </a:t>
            </a:r>
            <a:r>
              <a:rPr lang="ru-RU" sz="2400" dirty="0" smtClean="0"/>
              <a:t>Приемы</a:t>
            </a:r>
            <a:r>
              <a:rPr lang="ru-RU" sz="2400" dirty="0"/>
              <a:t>, которые </a:t>
            </a:r>
            <a:r>
              <a:rPr lang="ru-RU" sz="2400" dirty="0" smtClean="0"/>
              <a:t>использую </a:t>
            </a:r>
            <a:r>
              <a:rPr lang="ru-RU" sz="2400" dirty="0"/>
              <a:t>для дифферен­циации работы учащихся при ознакомлении с новым мате­риалом.</a:t>
            </a:r>
          </a:p>
          <a:p>
            <a:r>
              <a:rPr lang="ru-RU" sz="2400" dirty="0"/>
              <a:t> 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i="1" dirty="0"/>
              <a:t>Прием многократного объяснения нового </a:t>
            </a:r>
            <a:r>
              <a:rPr lang="ru-RU" sz="2400" i="1" dirty="0" smtClean="0"/>
              <a:t>материала</a:t>
            </a:r>
          </a:p>
          <a:p>
            <a:endParaRPr lang="ru-RU" sz="2400" dirty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i="1" dirty="0"/>
              <a:t>Прием ознакомления с новым материалом на основе использования разных методов </a:t>
            </a:r>
            <a:r>
              <a:rPr lang="ru-RU" sz="2400" i="1" dirty="0" smtClean="0"/>
              <a:t>обучения</a:t>
            </a:r>
          </a:p>
          <a:p>
            <a:endParaRPr lang="ru-RU" sz="2400" dirty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i="1" dirty="0"/>
              <a:t>Прием дифференциации работы по степени </a:t>
            </a:r>
            <a:r>
              <a:rPr lang="ru-RU" sz="2400" i="1" dirty="0" smtClean="0"/>
              <a:t>самостоятельности</a:t>
            </a:r>
          </a:p>
          <a:p>
            <a:endParaRPr lang="ru-RU" sz="2400" i="1" dirty="0" smtClean="0"/>
          </a:p>
          <a:p>
            <a:pPr marL="285750" indent="-285750">
              <a:buFont typeface="Wingdings" pitchFamily="2" charset="2"/>
              <a:buChar char="v"/>
            </a:pPr>
            <a:r>
              <a:rPr lang="ru-RU" sz="2400" i="1" dirty="0"/>
              <a:t>Прием ознакомления с новым материалом на основе </a:t>
            </a:r>
            <a:r>
              <a:rPr lang="ru-RU" sz="2400" i="1" dirty="0" err="1"/>
              <a:t>микрогрупповой</a:t>
            </a:r>
            <a:r>
              <a:rPr lang="ru-RU" sz="2400" i="1" dirty="0"/>
              <a:t> работы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389858"/>
              </p:ext>
            </p:extLst>
          </p:nvPr>
        </p:nvGraphicFramePr>
        <p:xfrm>
          <a:off x="2716007" y="1308766"/>
          <a:ext cx="3711986" cy="5108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500"/>
                <a:gridCol w="1079503"/>
                <a:gridCol w="76500"/>
                <a:gridCol w="238057"/>
                <a:gridCol w="1082463"/>
                <a:gridCol w="1082463"/>
                <a:gridCol w="76500"/>
              </a:tblGrid>
              <a:tr h="24440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Работа с учителем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→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→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→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Самостоятельная работа учащихся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↓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816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Подробное объяснение учителя с использованием наглядности или без нее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Выполнение дифференцированного задания 1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16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↓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49015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Повторное сжатое объяснение с использованием другой наглядности или без нее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Выполнение дифференцированного задания 2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326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1633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↓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49015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Третье объяснение. Выделение наиболее трудных и важных моментов в теме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Выполнение дифференцированного задания 3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326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945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0211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↓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3237"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Проверка выполнения дифференцированных заданий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548680"/>
            <a:ext cx="70567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7030A0"/>
                </a:solidFill>
              </a:rPr>
              <a:t>Прием многократного объяснения нового материала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938801"/>
              </p:ext>
            </p:extLst>
          </p:nvPr>
        </p:nvGraphicFramePr>
        <p:xfrm>
          <a:off x="323528" y="1556792"/>
          <a:ext cx="7992887" cy="51516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4725"/>
                <a:gridCol w="3092697"/>
                <a:gridCol w="118387"/>
                <a:gridCol w="473546"/>
                <a:gridCol w="118387"/>
                <a:gridCol w="3913379"/>
                <a:gridCol w="111766"/>
              </a:tblGrid>
              <a:tr h="29190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Работа с учителем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→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 </a:t>
                      </a:r>
                      <a:r>
                        <a:rPr lang="ru-RU" sz="1800" dirty="0" smtClean="0">
                          <a:effectLst/>
                        </a:rPr>
                        <a:t>→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→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Самостоятельная работа учащихся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↓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975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Подробное объяснение учителя с использованием наглядности или без нее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Выполнение дифференцированного задания 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38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↓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64870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Повторное сжатое объяснение с использованием другой наглядности или без нее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Выполнение дифференцированного задания 2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11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38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↓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585435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Третье объяснение. Выделение наиболее трудных и важных моментов в теме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Выполнение дифференцированного задания 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390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38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/>
                </a:tc>
              </a:tr>
              <a:tr h="241405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↓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252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Проверка выполнения дифференцированных заданий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6913" marR="16913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0927">
            <a:off x="7858756" y="19011"/>
            <a:ext cx="1248073" cy="124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135" y="548680"/>
            <a:ext cx="849694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rgbClr val="7030A0"/>
                </a:solidFill>
              </a:rPr>
              <a:t>Прием ознакомления с новым материалом на основе использования разных методов обучения</a:t>
            </a:r>
            <a:endParaRPr lang="ru-RU" sz="2800" dirty="0">
              <a:solidFill>
                <a:srgbClr val="7030A0"/>
              </a:solidFill>
            </a:endParaRPr>
          </a:p>
          <a:p>
            <a:r>
              <a:rPr lang="ru-RU" i="1" dirty="0"/>
              <a:t> </a:t>
            </a:r>
            <a:endParaRPr lang="ru-RU" dirty="0"/>
          </a:p>
          <a:p>
            <a:pPr algn="just"/>
            <a:r>
              <a:rPr lang="ru-RU" dirty="0"/>
              <a:t>     </a:t>
            </a:r>
            <a:r>
              <a:rPr lang="ru-RU" sz="2400" dirty="0"/>
              <a:t>Первое ознакомление с новым материалом </a:t>
            </a:r>
            <a:r>
              <a:rPr lang="ru-RU" sz="2400" dirty="0" smtClean="0"/>
              <a:t>провожу </a:t>
            </a:r>
            <a:r>
              <a:rPr lang="ru-RU" sz="2400" dirty="0"/>
              <a:t>на основе проблемных методов обучения. В начальных клас­сах целесообразно использовать для этого частично-поиско­вый метод (дети открывают новое под руководством учителя). При этом обычно используется схематическая наглядность, знаковые модели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     Повторное объяснение для детей с низкой обучаемостью </a:t>
            </a:r>
            <a:r>
              <a:rPr lang="ru-RU" sz="2400" dirty="0" smtClean="0"/>
              <a:t>провожу </a:t>
            </a:r>
            <a:r>
              <a:rPr lang="ru-RU" sz="2400" dirty="0"/>
              <a:t>объяснительно-иллюстративным методом. Учитель объясняет материал сам, стараясь активизировать детей, задавая им вопросы и привлекая их к объяснению. При этом используется образная наглядность, если она предусмотрена для изучаемого материала.</a:t>
            </a:r>
          </a:p>
        </p:txBody>
      </p:sp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2" y="0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67687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b="1" u="sng" dirty="0" err="1" smtClean="0">
                <a:solidFill>
                  <a:srgbClr val="C00000"/>
                </a:solidFill>
              </a:rPr>
              <a:t>Обученность</a:t>
            </a:r>
            <a:r>
              <a:rPr lang="ru-RU" sz="2400" dirty="0" smtClean="0"/>
              <a:t> </a:t>
            </a:r>
            <a:r>
              <a:rPr lang="ru-RU" sz="2400" dirty="0"/>
              <a:t>– это определенный итог предыдущего обучения, т.е. те характеристики психического развития ребенка, которые сложились у него к сегодняшнему </a:t>
            </a:r>
            <a:r>
              <a:rPr lang="ru-RU" sz="2400" dirty="0" smtClean="0"/>
              <a:t>дню (достигнутый </a:t>
            </a:r>
            <a:r>
              <a:rPr lang="ru-RU" sz="2400" dirty="0"/>
              <a:t>учеником уровень усвоения знаний, уровень </a:t>
            </a:r>
            <a:r>
              <a:rPr lang="ru-RU" sz="2400" dirty="0" err="1"/>
              <a:t>сформированности</a:t>
            </a:r>
            <a:r>
              <a:rPr lang="ru-RU" sz="2400" dirty="0"/>
              <a:t> навыков и умений, качества знаний и навыков (например, осознанность, обобщенность), способы и приемы их </a:t>
            </a:r>
            <a:r>
              <a:rPr lang="ru-RU" sz="2400" dirty="0" smtClean="0"/>
              <a:t>приобретения).</a:t>
            </a:r>
            <a:endParaRPr lang="ru-RU" sz="2400" dirty="0" smtClean="0">
              <a:effectLst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6" y="3717032"/>
            <a:ext cx="77768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b="1" u="sng" dirty="0" smtClean="0">
                <a:solidFill>
                  <a:srgbClr val="C00000"/>
                </a:solidFill>
              </a:rPr>
              <a:t>Обучаемость</a:t>
            </a:r>
            <a:r>
              <a:rPr lang="ru-RU" sz="2400" dirty="0" smtClean="0"/>
              <a:t> трактуется как восприимчивость школьника </a:t>
            </a:r>
            <a:r>
              <a:rPr lang="ru-RU" sz="2400" dirty="0"/>
              <a:t>к усвоению новых знаний и способов их добывания, готовность к переходу на новые уровни умственного развития (А.К. Маркова), как ансамбль интеллектуальных свойств человека, от которого при всех прочих равных условиях зависит успешность обучения (З.И. Калмыкова).</a:t>
            </a:r>
            <a:endParaRPr lang="ru-RU" sz="2400" dirty="0" smtClean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3696" y="404664"/>
            <a:ext cx="843982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rgbClr val="7030A0"/>
                </a:solidFill>
              </a:rPr>
              <a:t>Прием дифференциации работы по степени самостоятельности</a:t>
            </a:r>
            <a:endParaRPr lang="ru-RU" sz="2800" dirty="0">
              <a:solidFill>
                <a:srgbClr val="7030A0"/>
              </a:solidFill>
            </a:endParaRPr>
          </a:p>
          <a:p>
            <a:endParaRPr lang="ru-RU" sz="1000" dirty="0" smtClean="0"/>
          </a:p>
          <a:p>
            <a:pPr algn="just"/>
            <a:r>
              <a:rPr lang="ru-RU" sz="2400" dirty="0" smtClean="0"/>
              <a:t>   </a:t>
            </a:r>
            <a:r>
              <a:rPr lang="ru-RU" sz="2400" dirty="0"/>
              <a:t>Прием дифференциации работы по степени самостоя­тельности обычно используется для ознакомления с новым материалом невысокого уровня сложности. Дети с высокой обучаемостью работают над новым материалом самостоятель­но, а остальные знакомятся с ним под руководством учителя.</a:t>
            </a:r>
          </a:p>
          <a:p>
            <a:pPr algn="just"/>
            <a:r>
              <a:rPr lang="ru-RU" sz="2400" dirty="0"/>
              <a:t>   Для самостоятельной работы предлагается составление новых таблиц умножения, открытие новых вычислительных приемов по аналогии с ранее изученными и т.д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>
                <a:solidFill>
                  <a:srgbClr val="C00000"/>
                </a:solidFill>
              </a:rPr>
              <a:t>   Например: </a:t>
            </a:r>
            <a:r>
              <a:rPr lang="ru-RU" sz="2400" dirty="0"/>
              <a:t>учащиеся с высокой обучаемостью могут сами открыть прием письменного умножения многозначного числа на трехзначное, используя в качестве аналога прием умноже­ния многозначного числа на двузначного.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548680"/>
            <a:ext cx="864096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dirty="0">
                <a:solidFill>
                  <a:srgbClr val="7030A0"/>
                </a:solidFill>
              </a:rPr>
              <a:t>Прием ознакомления с новым материалом на основе </a:t>
            </a:r>
            <a:r>
              <a:rPr lang="ru-RU" sz="2800" i="1" dirty="0" err="1">
                <a:solidFill>
                  <a:srgbClr val="7030A0"/>
                </a:solidFill>
              </a:rPr>
              <a:t>микрогрупповой</a:t>
            </a:r>
            <a:r>
              <a:rPr lang="ru-RU" sz="2800" i="1" dirty="0">
                <a:solidFill>
                  <a:srgbClr val="7030A0"/>
                </a:solidFill>
              </a:rPr>
              <a:t> работы</a:t>
            </a:r>
            <a:endParaRPr lang="ru-RU" sz="2800" dirty="0">
              <a:solidFill>
                <a:srgbClr val="7030A0"/>
              </a:solidFill>
            </a:endParaRPr>
          </a:p>
          <a:p>
            <a:r>
              <a:rPr lang="ru-RU" dirty="0"/>
              <a:t> </a:t>
            </a:r>
          </a:p>
          <a:p>
            <a:pPr algn="just"/>
            <a:r>
              <a:rPr lang="ru-RU" dirty="0"/>
              <a:t>    </a:t>
            </a:r>
            <a:r>
              <a:rPr lang="ru-RU" sz="2600" dirty="0"/>
              <a:t>Для использования исследовательского метода, предполага­ющего открытие нового материала учениками без руковод­ства учителя, обычно создаются гетерогенные группы. В них объединены дети с разным уровнем обучаемости, поэтому в процессе коллективного обсуждения проблемы происходит естественная дифференциация. Одни дети выдвигают гипо­тезы (предлагают способы решения проблемы), другие — их проверяют, третьи — оформляют решение и т.д.</a:t>
            </a:r>
          </a:p>
          <a:p>
            <a:pPr algn="just"/>
            <a:r>
              <a:rPr lang="ru-RU" sz="2600" dirty="0"/>
              <a:t>После работы в </a:t>
            </a:r>
            <a:r>
              <a:rPr lang="ru-RU" sz="2600" dirty="0" err="1"/>
              <a:t>микрогруппах</a:t>
            </a:r>
            <a:r>
              <a:rPr lang="ru-RU" sz="2600" dirty="0"/>
              <a:t> следует этап коллективного обсуждения под руководством учителя. Сопоставляются мне­ния групп, делается окончательный вывод.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335845"/>
            <a:ext cx="842493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Например</a:t>
            </a:r>
            <a:r>
              <a:rPr lang="ru-RU" sz="2000" dirty="0"/>
              <a:t>, для групповой работы предлагается преобразо­вание модели.</a:t>
            </a:r>
          </a:p>
          <a:p>
            <a:r>
              <a:rPr lang="ru-RU" sz="2000" dirty="0"/>
              <a:t>Дети научились составлять схемы к простым задачам на нахождение произведения.</a:t>
            </a:r>
          </a:p>
          <a:p>
            <a:r>
              <a:rPr lang="ru-RU" sz="2000" dirty="0"/>
              <a:t> </a:t>
            </a:r>
          </a:p>
          <a:p>
            <a:r>
              <a:rPr lang="ru-RU" sz="2000" i="1" dirty="0"/>
              <a:t>Задача: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Разложили по 3 яблока на 5 тарелок. Сколько всего яблок разложили?</a:t>
            </a: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Обозначается проблема: а как изменится схема, если таре­лок будет не 5, а 10? А если их будет 100? Придется чертить 100 одинаковых отрезков? Это очень долго, да и в тетради места может не хватить. Подумайте, как составить схему к такой задаче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/>
              <a:t>Далее дети работают по </a:t>
            </a:r>
            <a:r>
              <a:rPr lang="ru-RU" sz="2000" dirty="0" err="1"/>
              <a:t>микрогруппам</a:t>
            </a:r>
            <a:r>
              <a:rPr lang="ru-RU" sz="2000" dirty="0"/>
              <a:t>, выполняя преобра­зование схемы. Результат работы изображается на листах бумаги, которые затем вывешиваются на доске. Все предла­гаемые </a:t>
            </a:r>
            <a:r>
              <a:rPr lang="ru-RU" sz="2000" dirty="0" err="1"/>
              <a:t>микрогруппами</a:t>
            </a:r>
            <a:r>
              <a:rPr lang="ru-RU" sz="2000" dirty="0"/>
              <a:t> схемы обсуждаются, выбирается наи­более оптимальный вариант.</a:t>
            </a:r>
          </a:p>
          <a:p>
            <a:endParaRPr lang="ru-RU" dirty="0"/>
          </a:p>
        </p:txBody>
      </p:sp>
      <p:pic>
        <p:nvPicPr>
          <p:cNvPr id="7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2584">
            <a:off x="7301009" y="5131002"/>
            <a:ext cx="1536105" cy="153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476672"/>
            <a:ext cx="8064896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7030A0"/>
                </a:solidFill>
              </a:rPr>
              <a:t>Роли </a:t>
            </a:r>
            <a:r>
              <a:rPr lang="ru-RU" sz="2800" u="sng" dirty="0">
                <a:solidFill>
                  <a:srgbClr val="7030A0"/>
                </a:solidFill>
              </a:rPr>
              <a:t>между членами </a:t>
            </a:r>
            <a:r>
              <a:rPr lang="ru-RU" sz="2800" u="sng" dirty="0" smtClean="0">
                <a:solidFill>
                  <a:srgbClr val="7030A0"/>
                </a:solidFill>
              </a:rPr>
              <a:t>группы</a:t>
            </a:r>
            <a:r>
              <a:rPr lang="ru-RU" sz="2800" dirty="0" smtClean="0"/>
              <a:t>: </a:t>
            </a:r>
          </a:p>
          <a:p>
            <a:pPr algn="just"/>
            <a:r>
              <a:rPr lang="ru-RU" sz="2800" dirty="0" smtClean="0"/>
              <a:t>«</a:t>
            </a:r>
            <a:r>
              <a:rPr lang="ru-RU" sz="2800" dirty="0"/>
              <a:t>командир» или «ведущий» (лидер группы, организатор, координатор</a:t>
            </a:r>
            <a:r>
              <a:rPr lang="ru-RU" sz="2800" dirty="0" smtClean="0"/>
              <a:t>)</a:t>
            </a:r>
          </a:p>
          <a:p>
            <a:pPr algn="just"/>
            <a:r>
              <a:rPr lang="ru-RU" sz="2800" dirty="0" smtClean="0"/>
              <a:t>«</a:t>
            </a:r>
            <a:r>
              <a:rPr lang="ru-RU" sz="2800" dirty="0"/>
              <a:t>критик» (анализи­рует предлагаемые решения, ищет их недостатки</a:t>
            </a:r>
            <a:r>
              <a:rPr lang="ru-RU" sz="2800" dirty="0" smtClean="0"/>
              <a:t>)</a:t>
            </a:r>
          </a:p>
          <a:p>
            <a:pPr algn="just"/>
            <a:r>
              <a:rPr lang="ru-RU" sz="2800" dirty="0" smtClean="0"/>
              <a:t>«</a:t>
            </a:r>
            <a:r>
              <a:rPr lang="ru-RU" sz="2800" dirty="0"/>
              <a:t>защитник» (выделяет достоинства предлагаемых решений</a:t>
            </a:r>
            <a:r>
              <a:rPr lang="ru-RU" sz="2800" dirty="0" smtClean="0"/>
              <a:t>)</a:t>
            </a:r>
          </a:p>
          <a:p>
            <a:pPr algn="just"/>
            <a:r>
              <a:rPr lang="ru-RU" sz="2800" dirty="0" smtClean="0"/>
              <a:t>«</a:t>
            </a:r>
            <a:r>
              <a:rPr lang="ru-RU" sz="2800" dirty="0"/>
              <a:t>оформитель» (фиксирует результаты работы в наглядной форме</a:t>
            </a:r>
            <a:r>
              <a:rPr lang="ru-RU" sz="2800" dirty="0" smtClean="0"/>
              <a:t>)</a:t>
            </a:r>
          </a:p>
          <a:p>
            <a:pPr algn="just"/>
            <a:r>
              <a:rPr lang="ru-RU" sz="2800" dirty="0" smtClean="0"/>
              <a:t>«</a:t>
            </a:r>
            <a:r>
              <a:rPr lang="ru-RU" sz="2800" dirty="0"/>
              <a:t>доклад­чик» (сообщает у доски о том, как решена проблема данной </a:t>
            </a:r>
            <a:r>
              <a:rPr lang="ru-RU" sz="2800" dirty="0" err="1"/>
              <a:t>микрогруппой</a:t>
            </a:r>
            <a:r>
              <a:rPr lang="ru-RU" sz="2800" dirty="0"/>
              <a:t>). </a:t>
            </a:r>
            <a:endParaRPr lang="ru-RU" sz="2800" dirty="0" smtClean="0"/>
          </a:p>
          <a:p>
            <a:pPr algn="just"/>
            <a:r>
              <a:rPr lang="ru-RU" sz="2800" dirty="0"/>
              <a:t> </a:t>
            </a:r>
            <a:r>
              <a:rPr lang="ru-RU" sz="2800" dirty="0" smtClean="0"/>
              <a:t>          Роли </a:t>
            </a:r>
            <a:r>
              <a:rPr lang="ru-RU" sz="2800" dirty="0"/>
              <a:t>и их распределение изменяются в зави­симости от предлагаемого группам задания.</a:t>
            </a:r>
          </a:p>
          <a:p>
            <a:endParaRPr lang="ru-RU" dirty="0"/>
          </a:p>
        </p:txBody>
      </p:sp>
      <p:pic>
        <p:nvPicPr>
          <p:cNvPr id="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9495">
            <a:off x="7604606" y="5471051"/>
            <a:ext cx="1666875" cy="152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6843805"/>
              </p:ext>
            </p:extLst>
          </p:nvPr>
        </p:nvGraphicFramePr>
        <p:xfrm>
          <a:off x="1885950" y="3740499"/>
          <a:ext cx="5372100" cy="2453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9810"/>
                <a:gridCol w="580390"/>
                <a:gridCol w="1485900"/>
                <a:gridCol w="685800"/>
                <a:gridCol w="1600200"/>
              </a:tblGrid>
              <a:tr h="1511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( 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 →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• , ; по порядку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 →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+ , — по порядку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2585" y="620688"/>
            <a:ext cx="849694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Микрогрупповая</a:t>
            </a:r>
            <a:r>
              <a:rPr lang="ru-RU" sz="2800" dirty="0" smtClean="0"/>
              <a:t> работа может быть использована для обобщения </a:t>
            </a:r>
            <a:r>
              <a:rPr lang="ru-RU" sz="2800" dirty="0"/>
              <a:t>уже открытого в ходе фронтальной работы способа действия в виде памятки, алго­ритма, схемы и др. 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>
                <a:solidFill>
                  <a:srgbClr val="C00000"/>
                </a:solidFill>
              </a:rPr>
              <a:t>Например</a:t>
            </a:r>
            <a:r>
              <a:rPr lang="ru-RU" sz="2800" dirty="0"/>
              <a:t>,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дается задание составить схему-алгоритм по использованию всех правил о порядке выпол­нения арифметических действий в выражениях со скобками и без них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/>
              <a:t>Результат работы </a:t>
            </a:r>
            <a:r>
              <a:rPr lang="ru-RU" sz="2800" dirty="0" err="1"/>
              <a:t>микрогрупп</a:t>
            </a:r>
            <a:r>
              <a:rPr lang="ru-RU" sz="2800" dirty="0"/>
              <a:t> может быть таким</a:t>
            </a:r>
            <a:r>
              <a:rPr lang="ru-RU" sz="2800" dirty="0" smtClean="0"/>
              <a:t>:</a:t>
            </a:r>
          </a:p>
          <a:p>
            <a:endParaRPr lang="ru-RU" sz="2800" dirty="0"/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081259"/>
              </p:ext>
            </p:extLst>
          </p:nvPr>
        </p:nvGraphicFramePr>
        <p:xfrm>
          <a:off x="251520" y="5579895"/>
          <a:ext cx="8352928" cy="5525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5674"/>
                <a:gridCol w="902432"/>
                <a:gridCol w="2310384"/>
                <a:gridCol w="1066331"/>
                <a:gridCol w="2488107"/>
              </a:tblGrid>
              <a:tr h="5525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( )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 →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• , </a:t>
                      </a:r>
                      <a:r>
                        <a:rPr lang="ru-RU" sz="2400" dirty="0" smtClean="0">
                          <a:effectLst/>
                        </a:rPr>
                        <a:t>: </a:t>
                      </a:r>
                      <a:r>
                        <a:rPr lang="ru-RU" sz="2400" dirty="0">
                          <a:effectLst/>
                        </a:rPr>
                        <a:t>по порядку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 →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+ , — по порядку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84969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7030A0"/>
                </a:solidFill>
              </a:rPr>
              <a:t>Первичное закрепление </a:t>
            </a:r>
            <a:r>
              <a:rPr lang="ru-RU" sz="3200" b="1" u="sng" dirty="0">
                <a:solidFill>
                  <a:srgbClr val="7030A0"/>
                </a:solidFill>
              </a:rPr>
              <a:t>нового материала</a:t>
            </a:r>
            <a:endParaRPr lang="ru-RU" sz="3200" u="sng" dirty="0">
              <a:solidFill>
                <a:srgbClr val="7030A0"/>
              </a:solidFill>
            </a:endParaRPr>
          </a:p>
          <a:p>
            <a:endParaRPr lang="ru-RU" sz="2800" dirty="0" smtClean="0"/>
          </a:p>
          <a:p>
            <a:r>
              <a:rPr lang="ru-RU" sz="2800" dirty="0"/>
              <a:t>	На этом этапе могут использоваться все основные способы дифференциации, но наиболее целесообразны следующие.</a:t>
            </a:r>
          </a:p>
          <a:p>
            <a:r>
              <a:rPr lang="ru-RU" sz="2800" dirty="0"/>
              <a:t>1.   Дифференциация по степени самостоятельности уча­щихся.</a:t>
            </a:r>
          </a:p>
          <a:p>
            <a:r>
              <a:rPr lang="ru-RU" sz="2800" dirty="0" smtClean="0"/>
              <a:t>2</a:t>
            </a:r>
            <a:r>
              <a:rPr lang="ru-RU" sz="2800" dirty="0"/>
              <a:t>. Дифференциация по объему учебного </a:t>
            </a:r>
            <a:r>
              <a:rPr lang="ru-RU" sz="2800" dirty="0" smtClean="0"/>
              <a:t>материала. 3</a:t>
            </a:r>
            <a:r>
              <a:rPr lang="ru-RU" sz="2800" dirty="0"/>
              <a:t>.  Дифференциация по характеру учебных действий. Для ребят с низкой обучаемостью на этапе первичного закрепления обязательно проговаривание действий вслух, комментирование, поэтому именно для них организуется выполнение предметных действий, используется нагляд­ность.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51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7524">
            <a:off x="114344" y="103900"/>
            <a:ext cx="853060" cy="8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404664"/>
            <a:ext cx="8208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домашних заданий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124744"/>
            <a:ext cx="86409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Наиболее </a:t>
            </a:r>
            <a:r>
              <a:rPr lang="ru-RU" sz="3200" dirty="0"/>
              <a:t>эффективны для организации домашней работы следующие способы:</a:t>
            </a:r>
          </a:p>
          <a:p>
            <a:r>
              <a:rPr lang="ru-RU" sz="3200" dirty="0"/>
              <a:t>1)  дифференциация по степени помощи учащимся: отдель­ным детям даются карточки-помощницы для выполнения домашнего задания;</a:t>
            </a:r>
          </a:p>
          <a:p>
            <a:r>
              <a:rPr lang="ru-RU" sz="3200" dirty="0"/>
              <a:t>2) дифференциация по уровню трудности или уровню твор­чества: учащимся с высокой обучаемостью вместо обычного задания предлагается творческое упражнение или более труд­ное.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497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7183" y="404664"/>
            <a:ext cx="763284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Результат дифференцируемого </a:t>
            </a:r>
            <a:r>
              <a:rPr lang="ru-RU" sz="3200" b="1" dirty="0" smtClean="0">
                <a:solidFill>
                  <a:srgbClr val="C00000"/>
                </a:solidFill>
              </a:rPr>
              <a:t>подхода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rgbClr val="C00000"/>
                </a:solidFill>
              </a:rPr>
              <a:t>в обучении:</a:t>
            </a:r>
            <a:endParaRPr lang="ru-RU" sz="3200" dirty="0">
              <a:solidFill>
                <a:srgbClr val="C00000"/>
              </a:solidFill>
            </a:endParaRP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/>
              <a:t>повышается уровень мотивации учения;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/>
              <a:t>каждый ученик обучается на уровне его возможностей и способностей;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/>
              <a:t>реализуется желание сильных учащихся быстрее и глубже продвигаться в образовании;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200" dirty="0"/>
              <a:t>сильные учащиеся утверждаются в своих способностях, слабые получают возможность испытать учебный успех.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9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1158308">
            <a:off x="709474" y="1196752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Monotype Corsiva" pitchFamily="66" charset="0"/>
              </a:rPr>
              <a:t>Спасибо за внимание!</a:t>
            </a:r>
            <a:endParaRPr lang="ru-RU" sz="9600" dirty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6" name="Picture 6" descr="Картинки по запросу фон для презентаци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81934">
            <a:off x="4552971" y="3765306"/>
            <a:ext cx="3177589" cy="317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" y="-32565"/>
            <a:ext cx="1239556" cy="123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2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345" y="836712"/>
            <a:ext cx="3810000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2428875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фон для презентации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749" y="2642047"/>
            <a:ext cx="42862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828" y="-315416"/>
            <a:ext cx="337210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4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7524">
            <a:off x="114344" y="103900"/>
            <a:ext cx="853060" cy="82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03648" y="620688"/>
            <a:ext cx="734481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 на этапе закрепления изученного материала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844824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уровню творчества;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уровню трудности;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объему учебного материала;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степени самостоятельности 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характеру помощи учащимся;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4000" dirty="0" smtClean="0"/>
              <a:t>по форме учебных действий.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98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2656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692696"/>
            <a:ext cx="3333750" cy="30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" y="3212976"/>
            <a:ext cx="2981325" cy="298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372" y="3750222"/>
            <a:ext cx="3426112" cy="404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6" name="Picture 1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36712"/>
            <a:ext cx="2167713" cy="2520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277" y="3933056"/>
            <a:ext cx="3048000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6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7038990" cy="205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42" y="2240051"/>
            <a:ext cx="7289417" cy="212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11" y="5013176"/>
            <a:ext cx="2040161" cy="180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08455"/>
            <a:ext cx="4401735" cy="3403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Картинки по запросу фон для презентаци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3113"/>
            <a:ext cx="1954188" cy="194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15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052" y="14370"/>
            <a:ext cx="1718948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375280"/>
            <a:ext cx="72455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Дифференциация учебных заданий 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уровню творчества</a:t>
            </a:r>
            <a:endParaRPr lang="ru-RU" sz="32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454470"/>
            <a:ext cx="874846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характеру </a:t>
            </a:r>
            <a:r>
              <a:rPr lang="ru-RU" dirty="0"/>
              <a:t>познавательной деятельности </a:t>
            </a:r>
            <a:r>
              <a:rPr lang="ru-RU" dirty="0" smtClean="0"/>
              <a:t>школьников задания могут быть: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ru-RU" u="sng" dirty="0" smtClean="0"/>
              <a:t>репродуктивными </a:t>
            </a:r>
          </a:p>
          <a:p>
            <a:r>
              <a:rPr lang="ru-RU" dirty="0" smtClean="0"/>
              <a:t>	* решение </a:t>
            </a:r>
            <a:r>
              <a:rPr lang="ru-RU" dirty="0"/>
              <a:t>арифметических задач знакомых видов, </a:t>
            </a:r>
            <a:r>
              <a:rPr lang="ru-RU" dirty="0" smtClean="0"/>
              <a:t>	</a:t>
            </a:r>
          </a:p>
          <a:p>
            <a:r>
              <a:rPr lang="ru-RU" dirty="0"/>
              <a:t>	</a:t>
            </a:r>
            <a:r>
              <a:rPr lang="ru-RU" dirty="0" smtClean="0"/>
              <a:t>* нахождение </a:t>
            </a:r>
            <a:r>
              <a:rPr lang="ru-RU" dirty="0"/>
              <a:t>значений выражений на основе изученных вычислительных приемов и т.п. </a:t>
            </a:r>
            <a:endParaRPr lang="ru-RU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ru-RU" u="sng" dirty="0" smtClean="0"/>
              <a:t>продуктивными (творческими)</a:t>
            </a:r>
          </a:p>
          <a:p>
            <a:r>
              <a:rPr lang="ru-RU" dirty="0"/>
              <a:t>	</a:t>
            </a:r>
            <a:r>
              <a:rPr lang="ru-RU" dirty="0" smtClean="0"/>
              <a:t>* </a:t>
            </a:r>
            <a:r>
              <a:rPr lang="ru-RU" dirty="0"/>
              <a:t>поиск закономерностей, </a:t>
            </a:r>
            <a:endParaRPr lang="ru-RU" dirty="0" smtClean="0"/>
          </a:p>
          <a:p>
            <a:r>
              <a:rPr lang="ru-RU" dirty="0" smtClean="0"/>
              <a:t>	* классификация </a:t>
            </a:r>
            <a:r>
              <a:rPr lang="ru-RU" dirty="0"/>
              <a:t>математических объектов (выражений, геометрических фигур), </a:t>
            </a:r>
            <a:endParaRPr lang="ru-RU" dirty="0" smtClean="0"/>
          </a:p>
          <a:p>
            <a:r>
              <a:rPr lang="ru-RU" dirty="0" smtClean="0"/>
              <a:t>	* преобразование </a:t>
            </a:r>
            <a:r>
              <a:rPr lang="ru-RU" dirty="0"/>
              <a:t>математического объекта в новый (например, преобразование простой арифметической задачи в составную), </a:t>
            </a:r>
            <a:endParaRPr lang="ru-RU" dirty="0" smtClean="0"/>
          </a:p>
          <a:p>
            <a:r>
              <a:rPr lang="ru-RU" dirty="0" smtClean="0"/>
              <a:t>	* задания </a:t>
            </a:r>
            <a:r>
              <a:rPr lang="ru-RU" dirty="0"/>
              <a:t>с недостающими или лишними данными, </a:t>
            </a:r>
            <a:endParaRPr lang="ru-RU" dirty="0" smtClean="0"/>
          </a:p>
          <a:p>
            <a:r>
              <a:rPr lang="ru-RU" dirty="0" smtClean="0"/>
              <a:t>	* выполнение </a:t>
            </a:r>
            <a:r>
              <a:rPr lang="ru-RU" dirty="0"/>
              <a:t>задания разными способами, </a:t>
            </a:r>
            <a:endParaRPr lang="ru-RU" dirty="0" smtClean="0"/>
          </a:p>
          <a:p>
            <a:r>
              <a:rPr lang="ru-RU" dirty="0" smtClean="0"/>
              <a:t>	* поиск </a:t>
            </a:r>
            <a:r>
              <a:rPr lang="ru-RU" dirty="0"/>
              <a:t>наиболее рационального способа решения, </a:t>
            </a:r>
            <a:endParaRPr lang="ru-RU" dirty="0" smtClean="0"/>
          </a:p>
          <a:p>
            <a:r>
              <a:rPr lang="ru-RU" dirty="0" smtClean="0"/>
              <a:t>	* самостоятельное </a:t>
            </a:r>
            <a:r>
              <a:rPr lang="ru-RU" dirty="0"/>
              <a:t>составление задач, математических выражений, уравнений и др</a:t>
            </a:r>
            <a:r>
              <a:rPr lang="ru-RU" dirty="0" smtClean="0"/>
              <a:t>.,</a:t>
            </a:r>
          </a:p>
          <a:p>
            <a:r>
              <a:rPr lang="ru-RU" dirty="0" smtClean="0"/>
              <a:t> 	* нестандартные </a:t>
            </a:r>
            <a:r>
              <a:rPr lang="ru-RU" dirty="0"/>
              <a:t>и исследовательские задания.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332656"/>
            <a:ext cx="849694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i="1" dirty="0">
                <a:solidFill>
                  <a:srgbClr val="C00000"/>
                </a:solidFill>
              </a:rPr>
              <a:t>Пример 1</a:t>
            </a:r>
            <a:r>
              <a:rPr lang="ru-RU" sz="3200" i="1" dirty="0" smtClean="0">
                <a:solidFill>
                  <a:srgbClr val="C00000"/>
                </a:solidFill>
              </a:rPr>
              <a:t>.  </a:t>
            </a:r>
            <a:r>
              <a:rPr lang="ru-RU" sz="3200" dirty="0" smtClean="0"/>
              <a:t>Даны </a:t>
            </a:r>
            <a:r>
              <a:rPr lang="ru-RU" sz="3200" dirty="0"/>
              <a:t>выражения:</a:t>
            </a:r>
          </a:p>
          <a:p>
            <a:pPr algn="just"/>
            <a:r>
              <a:rPr lang="ru-RU" sz="3200" dirty="0"/>
              <a:t>81-29+27 </a:t>
            </a:r>
            <a:r>
              <a:rPr lang="ru-RU" sz="3200" dirty="0" smtClean="0"/>
              <a:t>                      400+200+300-100</a:t>
            </a:r>
            <a:endParaRPr lang="ru-RU" sz="3200" dirty="0"/>
          </a:p>
          <a:p>
            <a:pPr algn="just"/>
            <a:r>
              <a:rPr lang="ru-RU" sz="3200" dirty="0"/>
              <a:t>400+200+30-100 </a:t>
            </a:r>
            <a:r>
              <a:rPr lang="ru-RU" sz="3200" dirty="0" smtClean="0"/>
              <a:t>        72:9×3             48:6×7:8</a:t>
            </a:r>
            <a:endParaRPr lang="ru-RU" sz="3200" dirty="0"/>
          </a:p>
          <a:p>
            <a:pPr algn="just"/>
            <a:r>
              <a:rPr lang="ru-RU" sz="3200" dirty="0" smtClean="0"/>
              <a:t>27:3×2:6×9                   </a:t>
            </a:r>
            <a:r>
              <a:rPr lang="ru-RU" sz="3200" dirty="0"/>
              <a:t>84-9×8 </a:t>
            </a:r>
            <a:r>
              <a:rPr lang="ru-RU" sz="3200" dirty="0" smtClean="0"/>
              <a:t>            54+6×3-72:8</a:t>
            </a:r>
            <a:endParaRPr lang="ru-RU" sz="3200" dirty="0"/>
          </a:p>
          <a:p>
            <a:pPr algn="just"/>
            <a:r>
              <a:rPr lang="ru-RU" sz="3200" dirty="0">
                <a:solidFill>
                  <a:srgbClr val="7030A0"/>
                </a:solidFill>
              </a:rPr>
              <a:t>1-я группа.</a:t>
            </a:r>
            <a:r>
              <a:rPr lang="ru-RU" sz="3200" dirty="0"/>
              <a:t> Вспомните правила о порядке выполнения действий в выражениях и выполните вычисления.</a:t>
            </a:r>
          </a:p>
          <a:p>
            <a:pPr algn="just"/>
            <a:r>
              <a:rPr lang="ru-RU" sz="3200" dirty="0">
                <a:solidFill>
                  <a:srgbClr val="7030A0"/>
                </a:solidFill>
              </a:rPr>
              <a:t>2-я группа.</a:t>
            </a:r>
            <a:r>
              <a:rPr lang="ru-RU" sz="3200" dirty="0"/>
              <a:t> Разбейте выражения на три группы. Найдите значения выражений.</a:t>
            </a:r>
          </a:p>
          <a:p>
            <a:pPr algn="just"/>
            <a:r>
              <a:rPr lang="ru-RU" sz="3200" dirty="0">
                <a:solidFill>
                  <a:srgbClr val="7030A0"/>
                </a:solidFill>
              </a:rPr>
              <a:t>3-я группа. </a:t>
            </a:r>
            <a:r>
              <a:rPr lang="ru-RU" sz="3200" dirty="0"/>
              <a:t>Выполните задание для второй группы. Подумайте, по какому признаку можно разбить выражения на две группы.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66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2512" y="1124744"/>
            <a:ext cx="849694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400" i="1" dirty="0">
                <a:solidFill>
                  <a:srgbClr val="C00000"/>
                </a:solidFill>
              </a:rPr>
              <a:t>Пример 2.</a:t>
            </a:r>
            <a:r>
              <a:rPr lang="ru-RU" sz="3400" dirty="0"/>
              <a:t> Дана задача:</a:t>
            </a:r>
          </a:p>
          <a:p>
            <a:pPr algn="just"/>
            <a:r>
              <a:rPr lang="ru-RU" sz="3400" dirty="0"/>
              <a:t>В вазе лежало 5 желтых яблок и 2 зеленых. 3 яблока съели. Сколько яблок осталось?</a:t>
            </a:r>
          </a:p>
          <a:p>
            <a:pPr algn="just"/>
            <a:r>
              <a:rPr lang="ru-RU" sz="3400" dirty="0">
                <a:solidFill>
                  <a:srgbClr val="7030A0"/>
                </a:solidFill>
              </a:rPr>
              <a:t>1-я группа.</a:t>
            </a:r>
            <a:r>
              <a:rPr lang="ru-RU" sz="3400" dirty="0"/>
              <a:t> Решите задачу. Подумайте, можно ли ее решить другим способом.</a:t>
            </a:r>
          </a:p>
          <a:p>
            <a:pPr algn="just"/>
            <a:r>
              <a:rPr lang="ru-RU" sz="3400" dirty="0">
                <a:solidFill>
                  <a:srgbClr val="7030A0"/>
                </a:solidFill>
              </a:rPr>
              <a:t>2-я группа.</a:t>
            </a:r>
            <a:r>
              <a:rPr lang="ru-RU" sz="3400" dirty="0"/>
              <a:t> Решите задачу двумя способами.</a:t>
            </a:r>
          </a:p>
          <a:p>
            <a:pPr algn="just"/>
            <a:r>
              <a:rPr lang="ru-RU" sz="3400" dirty="0">
                <a:solidFill>
                  <a:srgbClr val="7030A0"/>
                </a:solidFill>
              </a:rPr>
              <a:t>3-я группа. </a:t>
            </a:r>
            <a:r>
              <a:rPr lang="ru-RU" sz="3400" dirty="0"/>
              <a:t>Измените задачу так, чтобы ее можно было решить тремя способами. Решите полученную задачу тремя способами.</a:t>
            </a:r>
          </a:p>
          <a:p>
            <a:endParaRPr lang="ru-RU" dirty="0"/>
          </a:p>
        </p:txBody>
      </p:sp>
      <p:pic>
        <p:nvPicPr>
          <p:cNvPr id="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9977">
            <a:off x="7012531" y="67788"/>
            <a:ext cx="1892207" cy="189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8340" y="260648"/>
            <a:ext cx="864096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C00000"/>
                </a:solidFill>
              </a:rPr>
              <a:t>Пример 3.</a:t>
            </a:r>
            <a:endParaRPr lang="ru-RU" sz="2800" dirty="0">
              <a:solidFill>
                <a:srgbClr val="C00000"/>
              </a:solidFill>
            </a:endParaRPr>
          </a:p>
          <a:p>
            <a:r>
              <a:rPr lang="ru-RU" sz="2800" dirty="0">
                <a:solidFill>
                  <a:srgbClr val="7030A0"/>
                </a:solidFill>
              </a:rPr>
              <a:t>1-я группа.</a:t>
            </a:r>
            <a:r>
              <a:rPr lang="ru-RU" sz="2800" dirty="0"/>
              <a:t> Для новогодних подарков привезли 48 кг конфет. В пакетах было 12 кг конфет, в коробках в 3 раза меньше, чем в пакетах, а остальные конфеты были в ящиках. Сколько конфет было в ящиках?</a:t>
            </a:r>
          </a:p>
          <a:p>
            <a:r>
              <a:rPr lang="ru-RU" sz="2800" dirty="0">
                <a:solidFill>
                  <a:srgbClr val="7030A0"/>
                </a:solidFill>
              </a:rPr>
              <a:t>2-я и 3-я группы.</a:t>
            </a:r>
            <a:r>
              <a:rPr lang="ru-RU" sz="2800" dirty="0"/>
              <a:t> Для новогодних подарков привезли 48 кг конфет в двух коробках, трех пакетах и восьми ящиках. В пакетах было 12 кг конфет, в коробках в 3 раза меньше, чем в пакетах, а остальные конфеты были в ящиках. Сколько конфет было в ящиках?</a:t>
            </a:r>
          </a:p>
          <a:p>
            <a:r>
              <a:rPr lang="ru-RU" sz="2800" dirty="0">
                <a:solidFill>
                  <a:srgbClr val="7030A0"/>
                </a:solidFill>
              </a:rPr>
              <a:t>Задание для 2-й группы. </a:t>
            </a:r>
            <a:r>
              <a:rPr lang="ru-RU" sz="2800" dirty="0"/>
              <a:t>Найдите в задаче лишние данные. Решите задачу.</a:t>
            </a:r>
          </a:p>
          <a:p>
            <a:r>
              <a:rPr lang="ru-RU" sz="2800" dirty="0">
                <a:solidFill>
                  <a:srgbClr val="7030A0"/>
                </a:solidFill>
              </a:rPr>
              <a:t>Задание для 3-й группы. </a:t>
            </a:r>
            <a:r>
              <a:rPr lang="ru-RU" sz="2800" dirty="0"/>
              <a:t>Измените вопрос и условие задачи так, чтобы общее количество конфет стало лишним данным. Запишите новую задачу и решите ее.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3624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2174</Words>
  <Application>Microsoft Office PowerPoint</Application>
  <PresentationFormat>Экран (4:3)</PresentationFormat>
  <Paragraphs>458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*</vt:lpstr>
      <vt:lpstr>Презентация PowerPoint</vt:lpstr>
      <vt:lpstr>Презентация PowerPoint</vt:lpstr>
      <vt:lpstr>Презентация PowerPoint</vt:lpstr>
      <vt:lpstr>*</vt:lpstr>
      <vt:lpstr>Презентация PowerPoint</vt:lpstr>
      <vt:lpstr>Презентация PowerPoint</vt:lpstr>
      <vt:lpstr>*</vt:lpstr>
      <vt:lpstr>Презентация PowerPoint</vt:lpstr>
      <vt:lpstr>Презентация PowerPoint</vt:lpstr>
      <vt:lpstr>*</vt:lpstr>
      <vt:lpstr>Презентация PowerPoint</vt:lpstr>
      <vt:lpstr>*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*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42</cp:revision>
  <dcterms:created xsi:type="dcterms:W3CDTF">2017-11-27T12:55:45Z</dcterms:created>
  <dcterms:modified xsi:type="dcterms:W3CDTF">2017-11-28T13:10:33Z</dcterms:modified>
</cp:coreProperties>
</file>