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1" r:id="rId3"/>
    <p:sldId id="265" r:id="rId4"/>
    <p:sldId id="270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294" r:id="rId14"/>
    <p:sldId id="303" r:id="rId15"/>
    <p:sldId id="304" r:id="rId16"/>
    <p:sldId id="30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E0000"/>
    <a:srgbClr val="CC6600"/>
    <a:srgbClr val="FFD9FF"/>
    <a:srgbClr val="FF0000"/>
    <a:srgbClr val="66FFFF"/>
    <a:srgbClr val="CCFFFF"/>
    <a:srgbClr val="CCE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1BD09F-66EE-48D2-8BE0-67ED1CCDBE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46F74-6992-4A9A-A870-6296D3EC62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583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DA10-7C84-44CA-8EA0-04F923E3BD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249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3E615-92F3-4ECB-9009-DD17908E36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7052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D2A7EF-D7AB-4470-A97B-775002A28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73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9C3E9-5086-408C-884D-315222C9C8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671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1D43C-03CA-4856-8F43-4583F2F79A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094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706FC-3CF5-4578-B3C9-703BBBC801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433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5F63A-0CA2-4919-A030-EA4E19772B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074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16349-0CBA-4D70-B5E7-731752B108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718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EAA90-4401-4122-8930-1E3BAA7409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599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38074-3164-4970-8CCB-DC1A669F91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525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F526C-8754-405D-A974-1EC71E22BA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218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75DBF0-9818-496F-9497-1E0580D87F3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7" y="260648"/>
            <a:ext cx="1979712" cy="32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79691"/>
            <a:ext cx="2555776" cy="38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 rot="20260556">
            <a:off x="457630" y="2298296"/>
            <a:ext cx="7379186" cy="2541269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35184"/>
              </a:avLst>
            </a:prstTxWarp>
          </a:bodyPr>
          <a:lstStyle/>
          <a:p>
            <a:pPr algn="ctr"/>
            <a:r>
              <a:rPr lang="ru-RU" sz="3600" b="1" i="1" kern="10" normalizeH="1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Путешествие в</a:t>
            </a:r>
          </a:p>
          <a:p>
            <a:pPr algn="ctr"/>
            <a:r>
              <a:rPr lang="ru-RU" sz="3600" b="1" i="1" kern="10" normalizeH="1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страну</a:t>
            </a:r>
          </a:p>
          <a:p>
            <a:pPr algn="ctr"/>
            <a:r>
              <a:rPr lang="ru-RU" sz="3600" b="1" i="1" kern="10" normalizeH="1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«</a:t>
            </a:r>
            <a:r>
              <a:rPr lang="ru-RU" sz="3600" b="1" i="1" kern="10" normalizeH="1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У</a:t>
            </a:r>
            <a:r>
              <a:rPr lang="ru-RU" sz="3600" b="1" i="1" kern="10" normalizeH="1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равнения»</a:t>
            </a:r>
            <a:endParaRPr lang="ru-RU" sz="3600" b="1" i="1" kern="10" normalizeH="1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Рисунок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62" y="3629288"/>
            <a:ext cx="2120626" cy="32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179512" y="764290"/>
            <a:ext cx="8136904" cy="2160240"/>
          </a:xfrm>
          <a:prstGeom prst="wedgeRoundRectCallout">
            <a:avLst>
              <a:gd name="adj1" fmla="val 41732"/>
              <a:gd name="adj2" fmla="val 109566"/>
              <a:gd name="adj3" fmla="val 16667"/>
            </a:avLst>
          </a:prstGeom>
          <a:solidFill>
            <a:srgbClr val="FFFFCC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Georgia" panose="02040502050405020303" pitchFamily="18" charset="0"/>
              </a:rPr>
              <a:t> </a:t>
            </a:r>
            <a:r>
              <a:rPr lang="ru-RU" sz="2800" dirty="0">
                <a:latin typeface="Georgia" panose="02040502050405020303" pitchFamily="18" charset="0"/>
              </a:rPr>
              <a:t>В первой книге х страниц, а во второй </a:t>
            </a:r>
            <a:r>
              <a:rPr lang="ru-RU" sz="2800" b="1" dirty="0">
                <a:latin typeface="Georgia" panose="02040502050405020303" pitchFamily="18" charset="0"/>
              </a:rPr>
              <a:t>в</a:t>
            </a:r>
            <a:r>
              <a:rPr lang="ru-RU" sz="2800" dirty="0">
                <a:latin typeface="Georgia" panose="02040502050405020303" pitchFamily="18" charset="0"/>
              </a:rPr>
              <a:t> 5 раз </a:t>
            </a:r>
            <a:r>
              <a:rPr lang="ru-RU" sz="2800" b="1" dirty="0">
                <a:latin typeface="Georgia" panose="02040502050405020303" pitchFamily="18" charset="0"/>
              </a:rPr>
              <a:t>больше</a:t>
            </a:r>
            <a:r>
              <a:rPr lang="ru-RU" sz="2800" dirty="0">
                <a:latin typeface="Georgia" panose="02040502050405020303" pitchFamily="18" charset="0"/>
              </a:rPr>
              <a:t>. Сколько страниц во второй книге. </a:t>
            </a:r>
            <a:endParaRPr lang="ru-RU" altLang="ru-RU" sz="2800" dirty="0">
              <a:latin typeface="Georgia" panose="02040502050405020303" pitchFamily="18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683568" y="3795181"/>
            <a:ext cx="1368151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/>
              <a:t>х </a:t>
            </a:r>
            <a:r>
              <a:rPr lang="ru-RU" dirty="0" smtClean="0"/>
              <a:t>+ 5</a:t>
            </a:r>
            <a:endParaRPr lang="ru-RU" sz="3600" b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683568" y="5169888"/>
            <a:ext cx="1368151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/>
              <a:t>х </a:t>
            </a:r>
            <a:r>
              <a:rPr lang="ru-RU" dirty="0" smtClean="0"/>
              <a:t>- 5</a:t>
            </a:r>
            <a:endParaRPr lang="ru-RU" sz="3600" b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3347863" y="3795181"/>
            <a:ext cx="1368151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/>
              <a:t>х : </a:t>
            </a:r>
            <a:r>
              <a:rPr lang="ru-RU" dirty="0" smtClean="0"/>
              <a:t>5</a:t>
            </a:r>
            <a:endParaRPr lang="ru-RU" sz="3600" b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320688" y="5169888"/>
            <a:ext cx="1368151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/>
              <a:t>х </a:t>
            </a:r>
            <a:r>
              <a:rPr lang="ru-RU" dirty="0" smtClean="0"/>
              <a:t>· 5</a:t>
            </a:r>
            <a:endParaRPr lang="ru-RU" sz="3600" b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97" y="404470"/>
            <a:ext cx="1483421" cy="241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01117"/>
            <a:ext cx="2016224" cy="306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-15668"/>
            <a:ext cx="513551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Станция</a:t>
            </a:r>
          </a:p>
          <a:p>
            <a:pPr algn="ctr"/>
            <a:r>
              <a:rPr lang="ru-R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«Игровая»</a:t>
            </a:r>
            <a:endParaRPr lang="ru-RU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683568" y="3795181"/>
            <a:ext cx="1368151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 smtClean="0"/>
              <a:t>Задача 1</a:t>
            </a:r>
            <a:endParaRPr lang="ru-RU" sz="3600" b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4031940" y="3870259"/>
            <a:ext cx="1080119" cy="3538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 smtClean="0"/>
              <a:t>60 - х</a:t>
            </a:r>
            <a:endParaRPr lang="ru-RU" sz="3600" b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683568" y="4531834"/>
            <a:ext cx="1368151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 smtClean="0"/>
              <a:t>Задача 2</a:t>
            </a:r>
            <a:endParaRPr lang="ru-RU" sz="3600" b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683568" y="5330595"/>
            <a:ext cx="1368151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 smtClean="0"/>
              <a:t>Задача 3</a:t>
            </a:r>
            <a:endParaRPr lang="ru-RU" sz="3600" b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748886" y="6066607"/>
            <a:ext cx="1368151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 smtClean="0"/>
              <a:t>Задача 4</a:t>
            </a:r>
            <a:endParaRPr lang="ru-RU" sz="3600" b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4031583" y="4606912"/>
            <a:ext cx="1080119" cy="3538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 smtClean="0"/>
              <a:t>60 + х</a:t>
            </a:r>
            <a:endParaRPr lang="ru-RU" sz="3600" b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4031583" y="5405673"/>
            <a:ext cx="1080119" cy="3538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 smtClean="0"/>
              <a:t>60 · х</a:t>
            </a:r>
            <a:endParaRPr lang="ru-RU" sz="3600" b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>
            <a:off x="4031584" y="6111779"/>
            <a:ext cx="1080119" cy="3538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 smtClean="0"/>
              <a:t>60 : х</a:t>
            </a:r>
            <a:endParaRPr lang="ru-RU" sz="3600" b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6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97" y="404470"/>
            <a:ext cx="1483421" cy="241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51866"/>
            <a:ext cx="2016224" cy="306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116" y="2276872"/>
            <a:ext cx="75995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Станция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« Алгоритмическая »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80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644007" y="3734967"/>
            <a:ext cx="984785" cy="43965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644008" y="3241539"/>
            <a:ext cx="1152128" cy="43965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644008" y="2780928"/>
            <a:ext cx="1152128" cy="43965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66"/>
            <a:ext cx="8686800" cy="1113478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Алгоритм решения уравнения -  «форточка»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253555"/>
            <a:ext cx="4038600" cy="482453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Чтобы решить уравнение, нужно:</a:t>
            </a:r>
          </a:p>
          <a:p>
            <a:pPr marL="0" indent="0">
              <a:buNone/>
            </a:pPr>
            <a:r>
              <a:rPr lang="ru-RU" sz="2000" dirty="0"/>
              <a:t>1.Установить порядок действий в левой части уравнения и обозначить номера действий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2. Заключи переменную вместе с другими числами в «форточку» так, чтобы осталось одно последнее действие.  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3. Найди значение «форточки</a:t>
            </a:r>
            <a:r>
              <a:rPr lang="ru-RU" sz="2000" dirty="0" smtClean="0"/>
              <a:t>».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4. «Раскрой форточку» и реши простейшее уравнение.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altLang="ru-RU" sz="2400" dirty="0" smtClean="0"/>
          </a:p>
          <a:p>
            <a:pPr marL="0" indent="0">
              <a:lnSpc>
                <a:spcPct val="90000"/>
              </a:lnSpc>
              <a:buNone/>
            </a:pPr>
            <a:endParaRPr lang="ru-RU" altLang="ru-RU" sz="2400" dirty="0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4008" y="1124744"/>
            <a:ext cx="3408043" cy="495334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Решите уравнение:    </a:t>
            </a:r>
            <a:r>
              <a:rPr lang="ru-RU" sz="2400" dirty="0" smtClean="0"/>
              <a:t>          </a:t>
            </a:r>
            <a:r>
              <a:rPr lang="ru-RU" sz="2400" b="1" dirty="0" smtClean="0"/>
              <a:t>             </a:t>
            </a:r>
            <a:r>
              <a:rPr lang="ru-RU" sz="2400" i="1" dirty="0"/>
              <a:t>(24 – х) + 37 = 49;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Решение:</a:t>
            </a:r>
          </a:p>
          <a:p>
            <a:pPr marL="0" indent="0">
              <a:buNone/>
            </a:pPr>
            <a:r>
              <a:rPr lang="ru-RU" sz="2400" baseline="-25000" dirty="0"/>
              <a:t>       </a:t>
            </a:r>
            <a:r>
              <a:rPr lang="ru-RU" sz="2400" baseline="-25000" dirty="0" smtClean="0"/>
              <a:t>  </a:t>
            </a:r>
            <a:r>
              <a:rPr lang="ru-RU" sz="2400" baseline="-25000" dirty="0"/>
              <a:t>1          2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(24 – х) + 37 = 49,</a:t>
            </a:r>
          </a:p>
          <a:p>
            <a:pPr marL="0" indent="0">
              <a:buNone/>
            </a:pPr>
            <a:r>
              <a:rPr lang="ru-RU" sz="2400" dirty="0"/>
              <a:t>(24 – х) = 49 – 37,</a:t>
            </a:r>
          </a:p>
          <a:p>
            <a:pPr marL="0" indent="0">
              <a:buNone/>
            </a:pPr>
            <a:r>
              <a:rPr lang="ru-RU" sz="2400" dirty="0"/>
              <a:t>24 – х = 12</a:t>
            </a:r>
            <a:r>
              <a:rPr lang="ru-RU" sz="2400" dirty="0" smtClean="0"/>
              <a:t>,</a:t>
            </a:r>
          </a:p>
          <a:p>
            <a:pPr marL="0" indent="0">
              <a:buNone/>
            </a:pPr>
            <a:r>
              <a:rPr lang="ru-RU" sz="2400" dirty="0"/>
              <a:t>24 – х = 12,</a:t>
            </a:r>
          </a:p>
          <a:p>
            <a:pPr marL="0" indent="0">
              <a:buNone/>
            </a:pPr>
            <a:r>
              <a:rPr lang="ru-RU" sz="2400" dirty="0" smtClean="0"/>
              <a:t>х </a:t>
            </a:r>
            <a:r>
              <a:rPr lang="ru-RU" sz="2400" dirty="0"/>
              <a:t>= 24 – 12,</a:t>
            </a:r>
          </a:p>
          <a:p>
            <a:pPr marL="0" indent="0">
              <a:buNone/>
            </a:pPr>
            <a:r>
              <a:rPr lang="ru-RU" sz="2400" dirty="0"/>
              <a:t>х = 12.</a:t>
            </a:r>
          </a:p>
          <a:p>
            <a:pPr marL="0" indent="0">
              <a:buNone/>
            </a:pPr>
            <a:r>
              <a:rPr lang="ru-RU" sz="2400" dirty="0"/>
              <a:t>Ответ: х = 12.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79241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97" y="404470"/>
            <a:ext cx="1483421" cy="241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73016"/>
            <a:ext cx="2016224" cy="306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34" y="2276872"/>
            <a:ext cx="75819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Станция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« Физкультминутка »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67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97" y="404470"/>
            <a:ext cx="1483421" cy="241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73016"/>
            <a:ext cx="2016224" cy="306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4118" y="2695853"/>
            <a:ext cx="47489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Станция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« </a:t>
            </a:r>
            <a:r>
              <a:rPr lang="ru-RU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Познайка</a:t>
            </a: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»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5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97" y="404470"/>
            <a:ext cx="1483421" cy="241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73016"/>
            <a:ext cx="2016224" cy="306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736828"/>
            <a:ext cx="47728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Станция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« Конечная »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54257"/>
            <a:ext cx="72231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Домашнее задание: 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 60 (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а,б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№ 62; стр. 132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787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6" y="260648"/>
            <a:ext cx="1854672" cy="302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275856" y="151604"/>
            <a:ext cx="5040560" cy="1981251"/>
          </a:xfrm>
          <a:prstGeom prst="cloudCallout">
            <a:avLst>
              <a:gd name="adj1" fmla="val -77993"/>
              <a:gd name="adj2" fmla="val 33201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r>
              <a:rPr lang="ru-RU" altLang="ru-RU" sz="2400" b="1" i="1" dirty="0">
                <a:latin typeface="Georgia" panose="02040502050405020303" pitchFamily="18" charset="0"/>
              </a:rPr>
              <a:t>Как </a:t>
            </a:r>
            <a:r>
              <a:rPr lang="ru-RU" sz="2400" b="1" i="1" dirty="0">
                <a:latin typeface="Georgia" panose="02040502050405020303" pitchFamily="18" charset="0"/>
              </a:rPr>
              <a:t>называются компоненты при сложении?</a:t>
            </a:r>
            <a:endParaRPr lang="ru-RU" altLang="ru-RU" sz="2400" b="1" i="1" dirty="0">
              <a:latin typeface="Georgia" panose="02040502050405020303" pitchFamily="18" charset="0"/>
            </a:endParaRP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2915816" y="2635622"/>
            <a:ext cx="3671739" cy="7203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х + а = </a:t>
            </a:r>
            <a:r>
              <a:rPr lang="en-US" sz="36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i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5" name="Picture 7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62" y="3501008"/>
            <a:ext cx="2204881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1491655" y="4221088"/>
            <a:ext cx="4609305" cy="1153144"/>
          </a:xfrm>
          <a:prstGeom prst="wedgeRoundRectCallout">
            <a:avLst>
              <a:gd name="adj1" fmla="val 86259"/>
              <a:gd name="adj2" fmla="val -28425"/>
              <a:gd name="adj3" fmla="val 16667"/>
            </a:avLst>
          </a:prstGeom>
          <a:solidFill>
            <a:srgbClr val="FFFFCC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ru-RU" altLang="ru-RU" sz="2400" b="1" i="1" dirty="0">
                <a:latin typeface="Georgia" panose="02040502050405020303" pitchFamily="18" charset="0"/>
              </a:rPr>
              <a:t>Как найти неизвестное слагаемое?</a:t>
            </a:r>
          </a:p>
          <a:p>
            <a:pPr algn="ctr"/>
            <a:endParaRPr lang="ru-RU" altLang="ru-RU" sz="24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2" y="0"/>
            <a:ext cx="1882315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132138" y="0"/>
            <a:ext cx="4824412" cy="1728788"/>
          </a:xfrm>
          <a:prstGeom prst="cloudCallout">
            <a:avLst>
              <a:gd name="adj1" fmla="val -84815"/>
              <a:gd name="adj2" fmla="val 44491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ru-RU" altLang="ru-RU" sz="2400" b="1" i="1" dirty="0">
                <a:latin typeface="Georgia" panose="02040502050405020303" pitchFamily="18" charset="0"/>
              </a:rPr>
              <a:t>Как </a:t>
            </a:r>
            <a:r>
              <a:rPr lang="ru-RU" sz="2400" b="1" i="1" dirty="0">
                <a:latin typeface="Georgia" panose="02040502050405020303" pitchFamily="18" charset="0"/>
              </a:rPr>
              <a:t>называются компоненты при вычитании? </a:t>
            </a:r>
            <a:endParaRPr lang="ru-RU" altLang="ru-RU" sz="2400" b="1" i="1" dirty="0">
              <a:latin typeface="Georgia" panose="02040502050405020303" pitchFamily="18" charset="0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2014537" y="4877207"/>
            <a:ext cx="380698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 - </a:t>
            </a:r>
            <a:r>
              <a:rPr lang="ru-RU" sz="3600" b="1" i="1" kern="10" dirty="0" smtClean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lang="ru-RU" sz="36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i="1" kern="10" dirty="0" smtClean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b="1" i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Picture 5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20" y="3191427"/>
            <a:ext cx="220488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547664" y="3213101"/>
            <a:ext cx="4897586" cy="1322388"/>
          </a:xfrm>
          <a:prstGeom prst="wedgeRoundRectCallout">
            <a:avLst>
              <a:gd name="adj1" fmla="val 76906"/>
              <a:gd name="adj2" fmla="val 10733"/>
              <a:gd name="adj3" fmla="val 16667"/>
            </a:avLst>
          </a:prstGeom>
          <a:solidFill>
            <a:srgbClr val="FFFFCC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ru-RU" sz="2400" b="1" i="1" dirty="0">
                <a:latin typeface="Georgia" panose="02040502050405020303" pitchFamily="18" charset="0"/>
              </a:rPr>
              <a:t>Найдите неизвестное уменьшаемое?</a:t>
            </a:r>
          </a:p>
          <a:p>
            <a:pPr algn="ctr"/>
            <a:endParaRPr lang="ru-RU" altLang="ru-RU" sz="36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0993"/>
            <a:ext cx="1763713" cy="287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132138" y="0"/>
            <a:ext cx="4104158" cy="1728788"/>
          </a:xfrm>
          <a:prstGeom prst="cloudCallout">
            <a:avLst>
              <a:gd name="adj1" fmla="val -84815"/>
              <a:gd name="adj2" fmla="val 44491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ru-RU" altLang="ru-RU" sz="2400" b="1" i="1" dirty="0">
                <a:latin typeface="Georgia" panose="02040502050405020303" pitchFamily="18" charset="0"/>
              </a:rPr>
              <a:t>Как найти неизвестное вычитаемое?</a:t>
            </a:r>
          </a:p>
          <a:p>
            <a:pPr algn="ctr"/>
            <a:endParaRPr lang="ru-RU" altLang="ru-RU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3132138" y="2060575"/>
            <a:ext cx="35274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- х = </a:t>
            </a:r>
            <a:r>
              <a:rPr lang="en-US" sz="36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i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9" name="Picture 5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15" y="3213100"/>
            <a:ext cx="2157585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250825" y="3213100"/>
            <a:ext cx="6626225" cy="1800225"/>
          </a:xfrm>
          <a:prstGeom prst="wedgeRoundRectCallout">
            <a:avLst>
              <a:gd name="adj1" fmla="val 66722"/>
              <a:gd name="adj2" fmla="val -792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3600" b="1" i="1" dirty="0">
                <a:solidFill>
                  <a:srgbClr val="C00000"/>
                </a:solidFill>
                <a:latin typeface="Georgia" panose="02040502050405020303" pitchFamily="18" charset="0"/>
              </a:rPr>
              <a:t>… надо из уменьшаемого вычесть разность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3132138" y="5516563"/>
            <a:ext cx="35274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 = а - </a:t>
            </a:r>
            <a:r>
              <a:rPr lang="en-US" sz="36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i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6" y="260648"/>
            <a:ext cx="1854672" cy="302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275856" y="151604"/>
            <a:ext cx="5040560" cy="1981251"/>
          </a:xfrm>
          <a:prstGeom prst="cloudCallout">
            <a:avLst>
              <a:gd name="adj1" fmla="val -80467"/>
              <a:gd name="adj2" fmla="val 33201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r>
              <a:rPr lang="ru-RU" altLang="ru-RU" sz="2400" b="1" i="1" dirty="0">
                <a:latin typeface="Georgia" panose="02040502050405020303" pitchFamily="18" charset="0"/>
              </a:rPr>
              <a:t>Как </a:t>
            </a:r>
            <a:r>
              <a:rPr lang="ru-RU" sz="2400" b="1" i="1" dirty="0">
                <a:latin typeface="Georgia" panose="02040502050405020303" pitchFamily="18" charset="0"/>
              </a:rPr>
              <a:t>называются компоненты при </a:t>
            </a:r>
            <a:r>
              <a:rPr lang="ru-RU" sz="2400" b="1" i="1" dirty="0" smtClean="0">
                <a:latin typeface="Georgia" panose="02040502050405020303" pitchFamily="18" charset="0"/>
              </a:rPr>
              <a:t>умножении?</a:t>
            </a:r>
            <a:endParaRPr lang="ru-RU" altLang="ru-RU" sz="2400" b="1" i="1" dirty="0">
              <a:latin typeface="Georgia" panose="02040502050405020303" pitchFamily="18" charset="0"/>
            </a:endParaRPr>
          </a:p>
        </p:txBody>
      </p:sp>
      <p:pic>
        <p:nvPicPr>
          <p:cNvPr id="12295" name="Picture 7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62" y="3629288"/>
            <a:ext cx="2120626" cy="32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159866" y="3329982"/>
            <a:ext cx="7276591" cy="1153144"/>
          </a:xfrm>
          <a:prstGeom prst="wedgeRoundRectCallout">
            <a:avLst>
              <a:gd name="adj1" fmla="val 53862"/>
              <a:gd name="adj2" fmla="val 43663"/>
              <a:gd name="adj3" fmla="val 16667"/>
            </a:avLst>
          </a:prstGeom>
          <a:solidFill>
            <a:srgbClr val="FFFFCC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altLang="ru-RU" sz="2400" b="1" i="1" dirty="0">
                <a:latin typeface="Georgia" panose="02040502050405020303" pitchFamily="18" charset="0"/>
              </a:rPr>
              <a:t>Как найти </a:t>
            </a:r>
            <a:r>
              <a:rPr lang="ru-RU" sz="2400" b="1" i="1" dirty="0">
                <a:latin typeface="Georgia" panose="02040502050405020303" pitchFamily="18" charset="0"/>
              </a:rPr>
              <a:t>неизвестный множитель</a:t>
            </a:r>
            <a:r>
              <a:rPr lang="ru-RU" sz="2400" b="1" i="1" dirty="0" smtClean="0">
                <a:latin typeface="Georgia" panose="02040502050405020303" pitchFamily="18" charset="0"/>
              </a:rPr>
              <a:t>?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/>
              <a:t> </a:t>
            </a:r>
            <a:r>
              <a:rPr lang="ru-RU" sz="2400" b="1" i="1" dirty="0">
                <a:latin typeface="Georgia" panose="02040502050405020303" pitchFamily="18" charset="0"/>
              </a:rPr>
              <a:t>Найдите неизвестный множитель</a:t>
            </a:r>
          </a:p>
          <a:p>
            <a:pPr algn="ctr"/>
            <a:endParaRPr lang="ru-RU" altLang="ru-RU" sz="24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997592" y="5194857"/>
            <a:ext cx="3311699" cy="6489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i="1" kern="10" dirty="0" smtClean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6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kern="10" dirty="0" smtClean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i="1" kern="10" dirty="0" smtClean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endParaRPr lang="ru-RU" sz="3600" b="1" i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9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6" y="260648"/>
            <a:ext cx="1854672" cy="302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275856" y="151604"/>
            <a:ext cx="5040560" cy="1981251"/>
          </a:xfrm>
          <a:prstGeom prst="cloudCallout">
            <a:avLst>
              <a:gd name="adj1" fmla="val -80467"/>
              <a:gd name="adj2" fmla="val 33201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r>
              <a:rPr lang="ru-RU" altLang="ru-RU" sz="2400" b="1" i="1" dirty="0">
                <a:latin typeface="Georgia" panose="02040502050405020303" pitchFamily="18" charset="0"/>
              </a:rPr>
              <a:t>Как </a:t>
            </a:r>
            <a:r>
              <a:rPr lang="ru-RU" sz="2400" b="1" i="1" dirty="0">
                <a:latin typeface="Georgia" panose="02040502050405020303" pitchFamily="18" charset="0"/>
              </a:rPr>
              <a:t>называются компоненты при </a:t>
            </a:r>
            <a:r>
              <a:rPr lang="ru-RU" sz="2400" b="1" i="1" dirty="0" smtClean="0">
                <a:latin typeface="Georgia" panose="02040502050405020303" pitchFamily="18" charset="0"/>
              </a:rPr>
              <a:t>делении?</a:t>
            </a:r>
            <a:endParaRPr lang="ru-RU" altLang="ru-RU" sz="2400" b="1" i="1" dirty="0">
              <a:latin typeface="Georgia" panose="02040502050405020303" pitchFamily="18" charset="0"/>
            </a:endParaRPr>
          </a:p>
        </p:txBody>
      </p:sp>
      <p:pic>
        <p:nvPicPr>
          <p:cNvPr id="12295" name="Picture 7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62" y="3629288"/>
            <a:ext cx="2120626" cy="32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2603440" y="2995522"/>
            <a:ext cx="4448633" cy="1153144"/>
          </a:xfrm>
          <a:prstGeom prst="wedgeRoundRectCallout">
            <a:avLst>
              <a:gd name="adj1" fmla="val 63517"/>
              <a:gd name="adj2" fmla="val 89319"/>
              <a:gd name="adj3" fmla="val 16667"/>
            </a:avLst>
          </a:prstGeom>
          <a:solidFill>
            <a:srgbClr val="FFFFCC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sz="2400" dirty="0" smtClean="0"/>
              <a:t> </a:t>
            </a:r>
            <a:r>
              <a:rPr lang="ru-RU" sz="2400" b="1" i="1" dirty="0">
                <a:latin typeface="Georgia" panose="02040502050405020303" pitchFamily="18" charset="0"/>
              </a:rPr>
              <a:t>Найдите неизвестное делимое</a:t>
            </a:r>
          </a:p>
          <a:p>
            <a:pPr algn="ctr"/>
            <a:endParaRPr lang="ru-RU" altLang="ru-RU" sz="24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899437" y="5032628"/>
            <a:ext cx="3905643" cy="6489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i="1" kern="10" dirty="0" smtClean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:5 = 12</a:t>
            </a:r>
            <a:endParaRPr lang="ru-RU" sz="3600" b="1" i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627943" y="3572094"/>
            <a:ext cx="4448633" cy="1153144"/>
          </a:xfrm>
          <a:prstGeom prst="wedgeRoundRectCallout">
            <a:avLst>
              <a:gd name="adj1" fmla="val 86563"/>
              <a:gd name="adj2" fmla="val 34052"/>
              <a:gd name="adj3" fmla="val 16667"/>
            </a:avLst>
          </a:prstGeom>
          <a:solidFill>
            <a:srgbClr val="FFFFCC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sz="2400" dirty="0" smtClean="0"/>
              <a:t> </a:t>
            </a:r>
            <a:r>
              <a:rPr lang="ru-RU" sz="2400" b="1" i="1" dirty="0">
                <a:latin typeface="Georgia" panose="02040502050405020303" pitchFamily="18" charset="0"/>
              </a:rPr>
              <a:t>Найдите </a:t>
            </a:r>
            <a:r>
              <a:rPr lang="ru-RU" sz="2400" b="1" i="1" dirty="0" smtClean="0">
                <a:latin typeface="Georgia" panose="02040502050405020303" pitchFamily="18" charset="0"/>
              </a:rPr>
              <a:t>неизвестный делитель</a:t>
            </a:r>
            <a:endParaRPr lang="ru-RU" sz="2400" b="1" i="1" dirty="0">
              <a:latin typeface="Georgia" panose="02040502050405020303" pitchFamily="18" charset="0"/>
            </a:endParaRPr>
          </a:p>
          <a:p>
            <a:pPr algn="ctr"/>
            <a:endParaRPr lang="ru-RU" altLang="ru-RU" sz="24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827428" y="5805264"/>
            <a:ext cx="4049659" cy="6489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86 : х = 43</a:t>
            </a:r>
            <a:endParaRPr lang="ru-RU" sz="3600" b="1" i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7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6" grpId="1" animBg="1"/>
      <p:bldP spid="7" grpId="0"/>
      <p:bldP spid="7" grpId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6" y="260648"/>
            <a:ext cx="1315790" cy="21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1475656" y="260648"/>
            <a:ext cx="7272808" cy="836712"/>
          </a:xfrm>
          <a:prstGeom prst="cloudCallout">
            <a:avLst>
              <a:gd name="adj1" fmla="val -50132"/>
              <a:gd name="adj2" fmla="val 64189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ru-RU" sz="2000" b="1" i="1" dirty="0" smtClean="0">
                <a:latin typeface="Georgia" panose="02040502050405020303" pitchFamily="18" charset="0"/>
              </a:rPr>
              <a:t>Проверка домашнего задания</a:t>
            </a:r>
            <a:endParaRPr lang="ru-RU" altLang="ru-RU" sz="2000" b="1" i="1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1528772"/>
            <a:ext cx="2124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№ 57 (в)</a:t>
            </a:r>
          </a:p>
          <a:p>
            <a:endParaRPr lang="ru-RU" sz="2000" dirty="0" smtClean="0"/>
          </a:p>
          <a:p>
            <a:r>
              <a:rPr lang="ru-RU" sz="2000" dirty="0" smtClean="0"/>
              <a:t>х + 494 = 494</a:t>
            </a:r>
          </a:p>
          <a:p>
            <a:r>
              <a:rPr lang="ru-RU" sz="2000" dirty="0" smtClean="0"/>
              <a:t>х = 494 – 494</a:t>
            </a:r>
          </a:p>
          <a:p>
            <a:r>
              <a:rPr lang="ru-RU" sz="2000" dirty="0" smtClean="0"/>
              <a:t>х = 0</a:t>
            </a:r>
          </a:p>
          <a:p>
            <a:r>
              <a:rPr lang="ru-RU" sz="2000" dirty="0" smtClean="0"/>
              <a:t>Ответ: </a:t>
            </a:r>
            <a:r>
              <a:rPr lang="ru-RU" sz="2000" b="1" dirty="0" smtClean="0"/>
              <a:t>0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87924" y="1542197"/>
            <a:ext cx="21242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у - 975 = 0</a:t>
            </a:r>
          </a:p>
          <a:p>
            <a:r>
              <a:rPr lang="ru-RU" sz="2000" dirty="0" smtClean="0"/>
              <a:t>у = 975 +0</a:t>
            </a:r>
          </a:p>
          <a:p>
            <a:r>
              <a:rPr lang="ru-RU" sz="2000" dirty="0" smtClean="0"/>
              <a:t>у = 975</a:t>
            </a:r>
          </a:p>
          <a:p>
            <a:r>
              <a:rPr lang="ru-RU" sz="2000" dirty="0" smtClean="0"/>
              <a:t>Ответ: </a:t>
            </a:r>
            <a:r>
              <a:rPr lang="ru-RU" sz="2000" b="1" dirty="0" smtClean="0"/>
              <a:t>975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1528772"/>
            <a:ext cx="23042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41010 - </a:t>
            </a:r>
            <a:r>
              <a:rPr lang="en-US" sz="2000" dirty="0" smtClean="0"/>
              <a:t>b</a:t>
            </a:r>
            <a:r>
              <a:rPr lang="ru-RU" sz="2000" dirty="0" smtClean="0"/>
              <a:t> = </a:t>
            </a:r>
            <a:r>
              <a:rPr lang="en-US" sz="2000" dirty="0" smtClean="0"/>
              <a:t>1316</a:t>
            </a:r>
            <a:endParaRPr lang="ru-RU" sz="2000" dirty="0" smtClean="0"/>
          </a:p>
          <a:p>
            <a:r>
              <a:rPr lang="en-US" sz="2000" dirty="0"/>
              <a:t>b</a:t>
            </a:r>
            <a:r>
              <a:rPr lang="ru-RU" sz="2000" dirty="0" smtClean="0"/>
              <a:t> = </a:t>
            </a:r>
            <a:r>
              <a:rPr lang="en-US" sz="2000" dirty="0" smtClean="0"/>
              <a:t>41010 - 1316</a:t>
            </a:r>
            <a:endParaRPr lang="ru-RU" sz="2000" dirty="0" smtClean="0"/>
          </a:p>
          <a:p>
            <a:r>
              <a:rPr lang="en-US" sz="2000" dirty="0" smtClean="0"/>
              <a:t>b</a:t>
            </a:r>
            <a:r>
              <a:rPr lang="ru-RU" sz="2000" dirty="0" smtClean="0"/>
              <a:t> = </a:t>
            </a:r>
            <a:r>
              <a:rPr lang="en-US" sz="2000" dirty="0" smtClean="0"/>
              <a:t>39 694</a:t>
            </a:r>
            <a:endParaRPr lang="ru-RU" sz="2000" dirty="0" smtClean="0"/>
          </a:p>
          <a:p>
            <a:r>
              <a:rPr lang="ru-RU" sz="2000" dirty="0" smtClean="0"/>
              <a:t>Ответ: </a:t>
            </a:r>
            <a:r>
              <a:rPr lang="en-US" sz="2000" b="1" dirty="0" smtClean="0"/>
              <a:t>39 694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7564" y="4010581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№ 5</a:t>
            </a:r>
            <a:r>
              <a:rPr lang="en-US" sz="2000" dirty="0" smtClean="0"/>
              <a:t>8</a:t>
            </a:r>
            <a:r>
              <a:rPr lang="ru-RU" sz="2000" dirty="0" smtClean="0"/>
              <a:t> (б)</a:t>
            </a:r>
          </a:p>
          <a:p>
            <a:endParaRPr lang="ru-RU" sz="2000" dirty="0" smtClean="0"/>
          </a:p>
          <a:p>
            <a:r>
              <a:rPr lang="ru-RU" sz="2000" dirty="0" smtClean="0"/>
              <a:t>9 · </a:t>
            </a:r>
            <a:r>
              <a:rPr lang="en-US" sz="2000" dirty="0" smtClean="0"/>
              <a:t>b</a:t>
            </a:r>
            <a:r>
              <a:rPr lang="ru-RU" sz="2000" dirty="0" smtClean="0"/>
              <a:t> = </a:t>
            </a:r>
            <a:r>
              <a:rPr lang="en-US" sz="2000" dirty="0" smtClean="0"/>
              <a:t>36 720</a:t>
            </a:r>
            <a:endParaRPr lang="ru-RU" sz="2000" dirty="0" smtClean="0"/>
          </a:p>
          <a:p>
            <a:r>
              <a:rPr lang="en-US" sz="2000" dirty="0" smtClean="0"/>
              <a:t>b</a:t>
            </a:r>
            <a:r>
              <a:rPr lang="ru-RU" sz="2000" dirty="0" smtClean="0"/>
              <a:t> = </a:t>
            </a:r>
            <a:r>
              <a:rPr lang="en-US" sz="2000" dirty="0" smtClean="0"/>
              <a:t>36 720 : 9</a:t>
            </a:r>
            <a:endParaRPr lang="ru-RU" sz="2000" dirty="0" smtClean="0"/>
          </a:p>
          <a:p>
            <a:r>
              <a:rPr lang="en-US" sz="2000" dirty="0" smtClean="0"/>
              <a:t>b</a:t>
            </a:r>
            <a:r>
              <a:rPr lang="ru-RU" sz="2000" dirty="0" smtClean="0"/>
              <a:t> = </a:t>
            </a:r>
            <a:r>
              <a:rPr lang="en-US" sz="2000" dirty="0" smtClean="0"/>
              <a:t>4080</a:t>
            </a:r>
            <a:endParaRPr lang="ru-RU" sz="2000" dirty="0" smtClean="0"/>
          </a:p>
          <a:p>
            <a:r>
              <a:rPr lang="ru-RU" sz="2000" dirty="0" smtClean="0"/>
              <a:t>Ответ: </a:t>
            </a:r>
            <a:r>
              <a:rPr lang="en-US" sz="2000" b="1" dirty="0" smtClean="0"/>
              <a:t>4</a:t>
            </a:r>
            <a:r>
              <a:rPr lang="ru-RU" sz="2000" b="1" dirty="0" smtClean="0"/>
              <a:t>0</a:t>
            </a:r>
            <a:r>
              <a:rPr lang="en-US" sz="2000" b="1" dirty="0" smtClean="0"/>
              <a:t>80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87924" y="4293096"/>
            <a:ext cx="1944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х </a:t>
            </a:r>
            <a:r>
              <a:rPr lang="en-US" sz="2000" dirty="0"/>
              <a:t>:</a:t>
            </a:r>
            <a:r>
              <a:rPr lang="ru-RU" sz="2000" dirty="0" smtClean="0"/>
              <a:t> </a:t>
            </a:r>
            <a:r>
              <a:rPr lang="en-US" sz="2000" dirty="0" smtClean="0"/>
              <a:t>208</a:t>
            </a:r>
            <a:r>
              <a:rPr lang="ru-RU" sz="2000" dirty="0" smtClean="0"/>
              <a:t> = </a:t>
            </a:r>
            <a:r>
              <a:rPr lang="en-US" sz="2000" dirty="0" smtClean="0"/>
              <a:t>52</a:t>
            </a:r>
            <a:endParaRPr lang="ru-RU" sz="2000" dirty="0" smtClean="0"/>
          </a:p>
          <a:p>
            <a:r>
              <a:rPr lang="ru-RU" sz="2000" dirty="0" smtClean="0"/>
              <a:t>х = </a:t>
            </a:r>
            <a:r>
              <a:rPr lang="en-US" sz="2000" dirty="0" smtClean="0"/>
              <a:t>208 ·52</a:t>
            </a:r>
            <a:endParaRPr lang="ru-RU" sz="2000" dirty="0" smtClean="0"/>
          </a:p>
          <a:p>
            <a:r>
              <a:rPr lang="ru-RU" sz="2000" dirty="0" smtClean="0"/>
              <a:t>х = </a:t>
            </a:r>
            <a:r>
              <a:rPr lang="en-US" sz="2000" dirty="0" smtClean="0"/>
              <a:t>10 816</a:t>
            </a:r>
            <a:endParaRPr lang="ru-RU" sz="2000" dirty="0" smtClean="0"/>
          </a:p>
          <a:p>
            <a:r>
              <a:rPr lang="ru-RU" sz="2000" dirty="0" smtClean="0"/>
              <a:t>Ответ: </a:t>
            </a:r>
            <a:r>
              <a:rPr lang="en-US" sz="2000" b="1" dirty="0" smtClean="0"/>
              <a:t>10 816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56176" y="4287579"/>
            <a:ext cx="1944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en-US" sz="2000" dirty="0" smtClean="0"/>
              <a:t>77 132 : n</a:t>
            </a:r>
            <a:r>
              <a:rPr lang="ru-RU" sz="2000" dirty="0" smtClean="0"/>
              <a:t> = </a:t>
            </a:r>
            <a:r>
              <a:rPr lang="en-US" sz="2000" dirty="0" smtClean="0"/>
              <a:t>22</a:t>
            </a:r>
            <a:endParaRPr lang="ru-RU" sz="2000" dirty="0" smtClean="0"/>
          </a:p>
          <a:p>
            <a:r>
              <a:rPr lang="en-US" sz="2000" dirty="0" smtClean="0"/>
              <a:t>n</a:t>
            </a:r>
            <a:r>
              <a:rPr lang="ru-RU" sz="2000" dirty="0" smtClean="0"/>
              <a:t> = </a:t>
            </a:r>
            <a:r>
              <a:rPr lang="en-US" sz="2000" dirty="0" smtClean="0"/>
              <a:t>77 132 : 22</a:t>
            </a:r>
            <a:endParaRPr lang="ru-RU" sz="2000" dirty="0" smtClean="0"/>
          </a:p>
          <a:p>
            <a:r>
              <a:rPr lang="en-US" sz="2000" dirty="0" smtClean="0"/>
              <a:t>n</a:t>
            </a:r>
            <a:r>
              <a:rPr lang="ru-RU" sz="2000" dirty="0" smtClean="0"/>
              <a:t> = </a:t>
            </a:r>
            <a:r>
              <a:rPr lang="en-US" sz="2000" dirty="0" smtClean="0"/>
              <a:t>3 506</a:t>
            </a:r>
            <a:endParaRPr lang="ru-RU" sz="2000" dirty="0" smtClean="0"/>
          </a:p>
          <a:p>
            <a:r>
              <a:rPr lang="ru-RU" sz="2000" dirty="0" smtClean="0"/>
              <a:t>Ответ: </a:t>
            </a:r>
            <a:r>
              <a:rPr lang="en-US" sz="2000" b="1" dirty="0" smtClean="0"/>
              <a:t>3 506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240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97" y="404470"/>
            <a:ext cx="1483421" cy="241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01117"/>
            <a:ext cx="2016224" cy="306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9868" y="1613991"/>
            <a:ext cx="535576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Станция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«Раз </a:t>
            </a:r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задачка, </a:t>
            </a:r>
            <a:endParaRPr lang="ru-RU" sz="5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два задачка…»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52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Рисунок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62" y="3629288"/>
            <a:ext cx="2120626" cy="32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251520" y="793773"/>
            <a:ext cx="8712967" cy="2400189"/>
          </a:xfrm>
          <a:prstGeom prst="wedgeRoundRectCallout">
            <a:avLst>
              <a:gd name="adj1" fmla="val 33913"/>
              <a:gd name="adj2" fmla="val 95372"/>
              <a:gd name="adj3" fmla="val 16667"/>
            </a:avLst>
          </a:prstGeom>
          <a:solidFill>
            <a:srgbClr val="FFFFCC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Georgia" panose="02040502050405020303" pitchFamily="18" charset="0"/>
              </a:rPr>
              <a:t>В </a:t>
            </a:r>
            <a:r>
              <a:rPr lang="ru-RU" sz="2800" dirty="0">
                <a:latin typeface="Georgia" panose="02040502050405020303" pitchFamily="18" charset="0"/>
              </a:rPr>
              <a:t>поезде ехало некоторое количество пассажиров. На остановке </a:t>
            </a:r>
            <a:r>
              <a:rPr lang="ru-RU" sz="2800" b="1" dirty="0" smtClean="0">
                <a:latin typeface="Georgia" panose="02040502050405020303" pitchFamily="18" charset="0"/>
              </a:rPr>
              <a:t>вышли</a:t>
            </a:r>
            <a:r>
              <a:rPr lang="ru-RU" sz="2800" dirty="0" smtClean="0">
                <a:latin typeface="Georgia" panose="02040502050405020303" pitchFamily="18" charset="0"/>
              </a:rPr>
              <a:t> 45 человек. </a:t>
            </a:r>
            <a:r>
              <a:rPr lang="ru-RU" sz="2800" dirty="0">
                <a:latin typeface="Georgia" panose="02040502050405020303" pitchFamily="18" charset="0"/>
              </a:rPr>
              <a:t>Сколько пассажиров стало в поезде?</a:t>
            </a:r>
            <a:endParaRPr lang="ru-RU" altLang="ru-RU" sz="2800" dirty="0">
              <a:latin typeface="Georgia" panose="02040502050405020303" pitchFamily="18" charset="0"/>
            </a:endParaRPr>
          </a:p>
          <a:p>
            <a:pPr lvl="0">
              <a:lnSpc>
                <a:spcPct val="150000"/>
              </a:lnSpc>
            </a:pPr>
            <a:endParaRPr lang="ru-RU" altLang="ru-RU" sz="2400" b="1" i="1" dirty="0">
              <a:latin typeface="Georgia" panose="02040502050405020303" pitchFamily="18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683568" y="3795181"/>
            <a:ext cx="1368151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/>
              <a:t>х </a:t>
            </a:r>
            <a:r>
              <a:rPr lang="ru-RU" dirty="0" smtClean="0"/>
              <a:t>+ 45</a:t>
            </a:r>
            <a:endParaRPr lang="ru-RU" sz="3600" b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683568" y="5169888"/>
            <a:ext cx="1368151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/>
              <a:t>х </a:t>
            </a:r>
            <a:r>
              <a:rPr lang="ru-RU" dirty="0" smtClean="0"/>
              <a:t>- 45</a:t>
            </a:r>
            <a:endParaRPr lang="ru-RU" sz="3600" b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3336923" y="4260749"/>
            <a:ext cx="1368151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/>
              <a:t>х : </a:t>
            </a:r>
            <a:r>
              <a:rPr lang="ru-RU" dirty="0" smtClean="0"/>
              <a:t>45</a:t>
            </a:r>
            <a:endParaRPr lang="ru-RU" sz="3600" b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347864" y="5661248"/>
            <a:ext cx="1368151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/>
              <a:t>х </a:t>
            </a:r>
            <a:r>
              <a:rPr lang="ru-RU" dirty="0" smtClean="0"/>
              <a:t>· 45</a:t>
            </a:r>
            <a:endParaRPr lang="ru-RU" sz="3600" b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6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487</Words>
  <Application>Microsoft Office PowerPoint</Application>
  <PresentationFormat>Экран (4:3)</PresentationFormat>
  <Paragraphs>109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Georgia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решения уравнения -  «форточка»</vt:lpstr>
      <vt:lpstr>Презентация PowerPoint</vt:lpstr>
      <vt:lpstr>Презентация PowerPoint</vt:lpstr>
      <vt:lpstr>Презентация PowerPoint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33</cp:revision>
  <dcterms:created xsi:type="dcterms:W3CDTF">2009-07-14T05:24:55Z</dcterms:created>
  <dcterms:modified xsi:type="dcterms:W3CDTF">2018-11-19T15:45:10Z</dcterms:modified>
</cp:coreProperties>
</file>