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36"/>
  </p:notesMasterIdLst>
  <p:handoutMasterIdLst>
    <p:handoutMasterId r:id="rId37"/>
  </p:handoutMasterIdLst>
  <p:sldIdLst>
    <p:sldId id="262" r:id="rId5"/>
    <p:sldId id="297" r:id="rId6"/>
    <p:sldId id="291" r:id="rId7"/>
    <p:sldId id="265" r:id="rId8"/>
    <p:sldId id="266" r:id="rId9"/>
    <p:sldId id="267" r:id="rId10"/>
    <p:sldId id="290" r:id="rId11"/>
    <p:sldId id="268" r:id="rId12"/>
    <p:sldId id="269" r:id="rId13"/>
    <p:sldId id="271" r:id="rId14"/>
    <p:sldId id="292" r:id="rId15"/>
    <p:sldId id="272" r:id="rId16"/>
    <p:sldId id="273" r:id="rId17"/>
    <p:sldId id="274" r:id="rId18"/>
    <p:sldId id="29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5" r:id="rId27"/>
    <p:sldId id="284" r:id="rId28"/>
    <p:sldId id="283" r:id="rId29"/>
    <p:sldId id="285" r:id="rId30"/>
    <p:sldId id="286" r:id="rId31"/>
    <p:sldId id="294" r:id="rId32"/>
    <p:sldId id="287" r:id="rId33"/>
    <p:sldId id="288" r:id="rId34"/>
    <p:sldId id="289" r:id="rId35"/>
  </p:sldIdLst>
  <p:sldSz cx="10058400" cy="77724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291" autoAdjust="0"/>
  </p:normalViewPr>
  <p:slideViewPr>
    <p:cSldViewPr snapToGrid="0">
      <p:cViewPr varScale="1">
        <p:scale>
          <a:sx n="87" d="100"/>
          <a:sy n="87" d="100"/>
        </p:scale>
        <p:origin x="-300" y="-7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E1AE34A-8C3D-05EF-2BA3-DDD7D81F1A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34E26EA-BD62-A274-E2FE-E7AA91EC0D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3249-5AB1-4D28-B7A3-7E51764C6D48}" type="datetime1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2BC9D1F-8B69-1045-E7BA-740761F05F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914D53-C4BD-7CA0-9C40-1D0B09A001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6E2F9-529A-4068-B16B-5410EA91FA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97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0C083F-66A6-4400-9B37-E3683A357C8D}" type="datetime1">
              <a:rPr lang="ru-RU" noProof="0" smtClean="0"/>
              <a:t>13.11.2025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A56C781-595C-4735-B257-C2F670AAB48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075460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37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19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3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73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37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3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1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0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0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7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A56C781-595C-4735-B257-C2F670AAB4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8.emf"/><Relationship Id="rId1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17" Type="http://schemas.openxmlformats.org/officeDocument/2006/relationships/image" Target="../media/image19.sv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0.png"/><Relationship Id="rId1" Type="http://schemas.openxmlformats.org/officeDocument/2006/relationships/audio" Target="../media/audio1.wav"/><Relationship Id="rId6" Type="http://schemas.openxmlformats.org/officeDocument/2006/relationships/image" Target="../media/image8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7.sv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дин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xmlns="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6476" y="602701"/>
            <a:ext cx="7701138" cy="640080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2445" y="1490472"/>
            <a:ext cx="5029200" cy="457200"/>
          </a:xfrm>
        </p:spPr>
        <p:txBody>
          <a:bodyPr rtlCol="0"/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xmlns="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3218688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xmlns="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384048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xmlns="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0" y="4471416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507492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xmlns="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5715000"/>
            <a:ext cx="5486400" cy="457200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pic>
        <p:nvPicPr>
          <p:cNvPr id="2" name="Графический объект 1">
            <a:extLst>
              <a:ext uri="{FF2B5EF4-FFF2-40B4-BE49-F238E27FC236}">
                <a16:creationId xmlns:a16="http://schemas.microsoft.com/office/drawing/2014/main" xmlns="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22003" y="2760435"/>
            <a:ext cx="4721902" cy="196745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2443" y="1983195"/>
            <a:ext cx="5029201" cy="741717"/>
          </a:xfrm>
        </p:spPr>
        <p:txBody>
          <a:bodyPr rtlCol="0">
            <a:normAutofit/>
          </a:bodyPr>
          <a:lstStyle>
            <a:lvl1pPr algn="ctr">
              <a:defRPr sz="4800"/>
            </a:lvl1pPr>
          </a:lstStyle>
          <a:p>
            <a:pPr rtl="0"/>
            <a:r>
              <a:rPr lang="ru-RU" noProof="0"/>
              <a:t>Добавьте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283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extLst mod="1">
    <p:ext uri="{DCECCB84-F9BA-43D5-87BE-67443E8EF086}">
      <p15:sldGuideLst xmlns:p15="http://schemas.microsoft.com/office/powerpoint/2012/main" xmlns="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Графический объект 23">
            <a:extLst>
              <a:ext uri="{FF2B5EF4-FFF2-40B4-BE49-F238E27FC236}">
                <a16:creationId xmlns:a16="http://schemas.microsoft.com/office/drawing/2014/main" xmlns="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345370">
            <a:off x="7414025" y="787985"/>
            <a:ext cx="2508972" cy="2676237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xmlns="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49040" y="5367525"/>
            <a:ext cx="2504662" cy="2237772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xmlns="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1042650">
            <a:off x="658407" y="4434867"/>
            <a:ext cx="2235274" cy="2662891"/>
          </a:xfrm>
          <a:prstGeom prst="rect">
            <a:avLst/>
          </a:pr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xmlns="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20891533">
            <a:off x="7016427" y="4307121"/>
            <a:ext cx="2438140" cy="2403556"/>
          </a:xfrm>
          <a:prstGeom prst="rect">
            <a:avLst/>
          </a:prstGeom>
        </p:spPr>
      </p:pic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xmlns="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06112" y="369605"/>
            <a:ext cx="4873868" cy="4873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80116" y="1179825"/>
            <a:ext cx="3324970" cy="3337061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 rot="336419">
            <a:off x="366708" y="786539"/>
            <a:ext cx="1923169" cy="2604651"/>
          </a:xfrm>
          <a:prstGeom prst="rect">
            <a:avLst/>
          </a:prstGeom>
        </p:spPr>
      </p:pic>
      <p:pic>
        <p:nvPicPr>
          <p:cNvPr id="27" name="Графический объект 26">
            <a:extLst>
              <a:ext uri="{FF2B5EF4-FFF2-40B4-BE49-F238E27FC236}">
                <a16:creationId xmlns:a16="http://schemas.microsoft.com/office/drawing/2014/main" xmlns="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496944">
            <a:off x="642492" y="1956383"/>
            <a:ext cx="1371600" cy="33867"/>
          </a:xfrm>
          <a:prstGeom prst="rect">
            <a:avLst/>
          </a:prstGeom>
        </p:spPr>
      </p:pic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xmlns="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1134069">
            <a:off x="1048976" y="5775753"/>
            <a:ext cx="1371600" cy="33867"/>
          </a:xfrm>
          <a:prstGeom prst="rect">
            <a:avLst/>
          </a:prstGeom>
        </p:spPr>
      </p:pic>
      <p:pic>
        <p:nvPicPr>
          <p:cNvPr id="31" name="Графический объект 30">
            <a:extLst>
              <a:ext uri="{FF2B5EF4-FFF2-40B4-BE49-F238E27FC236}">
                <a16:creationId xmlns:a16="http://schemas.microsoft.com/office/drawing/2014/main" xmlns="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1387953">
            <a:off x="7928710" y="1892435"/>
            <a:ext cx="1371600" cy="338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736" y="2320160"/>
            <a:ext cx="2743200" cy="1472184"/>
          </a:xfrm>
        </p:spPr>
        <p:txBody>
          <a:bodyPr rtlCol="0">
            <a:normAutofit/>
          </a:bodyPr>
          <a:lstStyle>
            <a:lvl1pPr algn="ctr">
              <a:lnSpc>
                <a:spcPts val="54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Добавить заголовок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xmlns="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493776" y="1517904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34" name="Текст 32">
            <a:extLst>
              <a:ext uri="{FF2B5EF4-FFF2-40B4-BE49-F238E27FC236}">
                <a16:creationId xmlns:a16="http://schemas.microsoft.com/office/drawing/2014/main" xmlns="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786384" y="5330952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35" name="Текст 32">
            <a:extLst>
              <a:ext uri="{FF2B5EF4-FFF2-40B4-BE49-F238E27FC236}">
                <a16:creationId xmlns:a16="http://schemas.microsoft.com/office/drawing/2014/main" xmlns="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0975" y="5769864"/>
            <a:ext cx="2057400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36" name="Текст 32">
            <a:extLst>
              <a:ext uri="{FF2B5EF4-FFF2-40B4-BE49-F238E27FC236}">
                <a16:creationId xmlns:a16="http://schemas.microsoft.com/office/drawing/2014/main" xmlns="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7319200" y="4932921"/>
            <a:ext cx="1408176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38" name="Текст 32">
            <a:extLst>
              <a:ext uri="{FF2B5EF4-FFF2-40B4-BE49-F238E27FC236}">
                <a16:creationId xmlns:a16="http://schemas.microsoft.com/office/drawing/2014/main" xmlns="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7735824" y="1467368"/>
            <a:ext cx="1746504" cy="402336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11201" y="215317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5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950976" y="5916168"/>
            <a:ext cx="169164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6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42" name="Текст 39">
            <a:extLst>
              <a:ext uri="{FF2B5EF4-FFF2-40B4-BE49-F238E27FC236}">
                <a16:creationId xmlns:a16="http://schemas.microsoft.com/office/drawing/2014/main" xmlns="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1648" y="6345936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43" name="Текст 39">
            <a:extLst>
              <a:ext uri="{FF2B5EF4-FFF2-40B4-BE49-F238E27FC236}">
                <a16:creationId xmlns:a16="http://schemas.microsoft.com/office/drawing/2014/main" xmlns="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7319200" y="5481561"/>
            <a:ext cx="1828800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44" name="Текст 39">
            <a:extLst>
              <a:ext uri="{FF2B5EF4-FFF2-40B4-BE49-F238E27FC236}">
                <a16:creationId xmlns:a16="http://schemas.microsoft.com/office/drawing/2014/main" xmlns="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7717536" y="2055952"/>
            <a:ext cx="1901952" cy="832104"/>
          </a:xfrm>
        </p:spPr>
        <p:txBody>
          <a:bodyPr rtlCol="0">
            <a:noAutofit/>
          </a:bodyPr>
          <a:lstStyle>
            <a:lvl1pPr algn="ctr"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 rtl="0"/>
            <a:r>
              <a:rPr lang="ru-RU" noProof="0" dirty="0"/>
              <a:t>Добавить текст</a:t>
            </a:r>
          </a:p>
        </p:txBody>
      </p:sp>
      <p:sp>
        <p:nvSpPr>
          <p:cNvPr id="45" name="Текст 32">
            <a:extLst>
              <a:ext uri="{FF2B5EF4-FFF2-40B4-BE49-F238E27FC236}">
                <a16:creationId xmlns:a16="http://schemas.microsoft.com/office/drawing/2014/main" xmlns="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040" y="1837944"/>
            <a:ext cx="2560320" cy="419047"/>
          </a:xfrm>
        </p:spPr>
        <p:txBody>
          <a:bodyPr rtlCol="0">
            <a:normAutofit/>
          </a:bodyPr>
          <a:lstStyle>
            <a:lvl1pPr algn="ctr">
              <a:defRPr sz="2000"/>
            </a:lvl1pPr>
          </a:lstStyle>
          <a:p>
            <a:pPr lvl="0" rtl="0"/>
            <a:r>
              <a:rPr lang="ru-RU" noProof="0"/>
              <a:t>Добавить текст</a:t>
            </a:r>
          </a:p>
        </p:txBody>
      </p:sp>
      <p:pic>
        <p:nvPicPr>
          <p:cNvPr id="39" name="Графический объект 38">
            <a:extLst>
              <a:ext uri="{FF2B5EF4-FFF2-40B4-BE49-F238E27FC236}">
                <a16:creationId xmlns:a16="http://schemas.microsoft.com/office/drawing/2014/main" xmlns="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288536" y="6133761"/>
            <a:ext cx="1371600" cy="33867"/>
          </a:xfrm>
          <a:prstGeom prst="rect">
            <a:avLst/>
          </a:prstGeom>
        </p:spPr>
      </p:pic>
      <p:pic>
        <p:nvPicPr>
          <p:cNvPr id="46" name="Графический объект 45">
            <a:extLst>
              <a:ext uri="{FF2B5EF4-FFF2-40B4-BE49-F238E27FC236}">
                <a16:creationId xmlns:a16="http://schemas.microsoft.com/office/drawing/2014/main" xmlns="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20828177">
            <a:off x="7395864" y="5353656"/>
            <a:ext cx="1371600" cy="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lick.wav"/>
          </p:stSnd>
        </p:sndAc>
      </p:transition>
    </mc:Choice>
    <mc:Fallback xmlns="">
      <p:transition spd="slow">
        <p:sndAc>
          <p:stSnd>
            <p:snd r:embed="rId18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18.png"/><Relationship Id="rId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1.xml"/><Relationship Id="rId5" Type="http://schemas.openxmlformats.org/officeDocument/2006/relationships/image" Target="../media/image21.svg"/><Relationship Id="rId10" Type="http://schemas.openxmlformats.org/officeDocument/2006/relationships/slide" Target="slide24.xml"/><Relationship Id="rId4" Type="http://schemas.openxmlformats.org/officeDocument/2006/relationships/image" Target="../media/image11.png"/><Relationship Id="rId9" Type="http://schemas.openxmlformats.org/officeDocument/2006/relationships/slide" Target="slide31.xml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0.xml"/><Relationship Id="rId3" Type="http://schemas.openxmlformats.org/officeDocument/2006/relationships/audio" Target="../media/audio1.wav"/><Relationship Id="rId7" Type="http://schemas.openxmlformats.org/officeDocument/2006/relationships/slide" Target="slide10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21.sv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22.xml"/><Relationship Id="rId1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image" Target="../media/image19.jpeg"/><Relationship Id="rId5" Type="http://schemas.openxmlformats.org/officeDocument/2006/relationships/image" Target="../media/image21.svg"/><Relationship Id="rId15" Type="http://schemas.openxmlformats.org/officeDocument/2006/relationships/audio" Target="../media/audio1.wav"/><Relationship Id="rId10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22.png"/><Relationship Id="rId5" Type="http://schemas.openxmlformats.org/officeDocument/2006/relationships/image" Target="../media/image21.svg"/><Relationship Id="rId15" Type="http://schemas.openxmlformats.org/officeDocument/2006/relationships/audio" Target="../media/audio1.wav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26.jpeg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image" Target="../media/image21.svg"/><Relationship Id="rId10" Type="http://schemas.openxmlformats.org/officeDocument/2006/relationships/slide" Target="slide23.xml"/><Relationship Id="rId4" Type="http://schemas.openxmlformats.org/officeDocument/2006/relationships/image" Target="../media/image11.png"/><Relationship Id="rId9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image" Target="../media/image29.jpeg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1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33.jpeg"/><Relationship Id="rId5" Type="http://schemas.openxmlformats.org/officeDocument/2006/relationships/image" Target="../media/image21.svg"/><Relationship Id="rId10" Type="http://schemas.openxmlformats.org/officeDocument/2006/relationships/image" Target="../media/image23.svg"/><Relationship Id="rId4" Type="http://schemas.openxmlformats.org/officeDocument/2006/relationships/image" Target="../media/image11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1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21.svg"/><Relationship Id="rId10" Type="http://schemas.openxmlformats.org/officeDocument/2006/relationships/audio" Target="../media/audio1.wav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audio" Target="../media/audio1.wav"/><Relationship Id="rId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2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image" Target="../media/image21.svg"/><Relationship Id="rId10" Type="http://schemas.openxmlformats.org/officeDocument/2006/relationships/slide" Target="slide26.xml"/><Relationship Id="rId4" Type="http://schemas.openxmlformats.org/officeDocument/2006/relationships/image" Target="../media/image11.png"/><Relationship Id="rId9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2.png"/><Relationship Id="rId5" Type="http://schemas.openxmlformats.org/officeDocument/2006/relationships/image" Target="../media/image21.svg"/><Relationship Id="rId10" Type="http://schemas.openxmlformats.org/officeDocument/2006/relationships/slide" Target="slide25.xml"/><Relationship Id="rId4" Type="http://schemas.openxmlformats.org/officeDocument/2006/relationships/image" Target="../media/image11.png"/><Relationship Id="rId9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591851" y="2102446"/>
            <a:ext cx="2743200" cy="1472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Объединения по интересам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5"/>
          </p:nvPr>
        </p:nvSpPr>
        <p:spPr>
          <a:xfrm rot="435466">
            <a:off x="310790" y="1909291"/>
            <a:ext cx="1931539" cy="832104"/>
          </a:xfrm>
        </p:spPr>
        <p:txBody>
          <a:bodyPr/>
          <a:lstStyle/>
          <a:p>
            <a:r>
              <a:rPr lang="ru-RU" b="1" dirty="0" smtClean="0">
                <a:hlinkClick r:id="rId4" action="ppaction://hlinksldjump"/>
              </a:rPr>
              <a:t>Мой английский</a:t>
            </a:r>
            <a:endParaRPr lang="ru-RU" b="1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6"/>
          </p:nvPr>
        </p:nvSpPr>
        <p:spPr>
          <a:xfrm rot="21014892">
            <a:off x="825120" y="5909542"/>
            <a:ext cx="2020460" cy="832104"/>
          </a:xfrm>
        </p:spPr>
        <p:txBody>
          <a:bodyPr/>
          <a:lstStyle/>
          <a:p>
            <a:r>
              <a:rPr lang="ru-RU" b="1" dirty="0" smtClean="0">
                <a:hlinkClick r:id="rId5" action="ppaction://hlinksldjump"/>
              </a:rPr>
              <a:t>Волшебная кисточка</a:t>
            </a:r>
            <a:endParaRPr lang="ru-RU" b="1" dirty="0">
              <a:hlinkClick r:id="rId5" action="ppaction://hlinksldjump"/>
            </a:endParaRP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b="1" u="sng" dirty="0" err="1" smtClean="0">
                <a:hlinkClick r:id="rId6" action="ppaction://hlinksldjump"/>
              </a:rPr>
              <a:t>Топотушки</a:t>
            </a:r>
            <a:endParaRPr lang="ru-RU" b="1" u="sng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8"/>
          </p:nvPr>
        </p:nvSpPr>
        <p:spPr>
          <a:xfrm rot="20934260">
            <a:off x="7219200" y="5449786"/>
            <a:ext cx="2045888" cy="832104"/>
          </a:xfrm>
        </p:spPr>
        <p:txBody>
          <a:bodyPr/>
          <a:lstStyle/>
          <a:p>
            <a:r>
              <a:rPr lang="ru-RU" b="1" dirty="0" err="1" smtClean="0">
                <a:hlinkClick r:id="rId7" action="ppaction://hlinksldjump"/>
              </a:rPr>
              <a:t>Спортбейби</a:t>
            </a:r>
            <a:endParaRPr lang="ru-RU" b="1" dirty="0" smtClean="0">
              <a:hlinkClick r:id="rId7" action="ppaction://hlinksldjump"/>
            </a:endParaRPr>
          </a:p>
          <a:p>
            <a:r>
              <a:rPr lang="ru-RU" b="1" dirty="0">
                <a:hlinkClick r:id="rId7" action="ppaction://hlinksldjump"/>
              </a:rPr>
              <a:t>А</a:t>
            </a:r>
            <a:r>
              <a:rPr lang="ru-RU" b="1" dirty="0" smtClean="0">
                <a:hlinkClick r:id="rId7" action="ppaction://hlinksldjump"/>
              </a:rPr>
              <a:t>ктив</a:t>
            </a:r>
            <a:endParaRPr lang="ru-RU" b="1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9"/>
          </p:nvPr>
        </p:nvSpPr>
        <p:spPr>
          <a:xfrm rot="21378385">
            <a:off x="7647957" y="1993584"/>
            <a:ext cx="1993398" cy="832104"/>
          </a:xfrm>
        </p:spPr>
        <p:txBody>
          <a:bodyPr/>
          <a:lstStyle/>
          <a:p>
            <a:r>
              <a:rPr lang="ru-RU" b="1" dirty="0" smtClean="0">
                <a:hlinkClick r:id="rId8" action="ppaction://hlinksldjump"/>
              </a:rPr>
              <a:t>Истории </a:t>
            </a:r>
            <a:r>
              <a:rPr lang="ru-RU" b="1" dirty="0" err="1" smtClean="0">
                <a:hlinkClick r:id="rId8" action="ppaction://hlinksldjump"/>
              </a:rPr>
              <a:t>АБВГДейки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24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4851418"/>
          </a:xfrm>
        </p:spPr>
        <p:txBody>
          <a:bodyPr rtlCol="0">
            <a:no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развитие творческих способностей и духовно-нравственных качеств личности путем приобщения воспитанников к истокам и традициям декоративно-прикладного творчества; формирование потребности в творческой самореализации средствами декоративно-прикладного творчества; накопление способов создания декоративных изображений, использования материалов, применения художественных техник в декоративности произведений прикладного искусства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Наша цель: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4851418"/>
          </a:xfrm>
        </p:spPr>
        <p:txBody>
          <a:bodyPr rtlCol="0"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формирование устной речи и навыков речевого общения с окружающими на основе овладения литературным языком своего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народа  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Наша цель: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2261937"/>
            <a:ext cx="5029201" cy="4186988"/>
          </a:xfrm>
        </p:spPr>
        <p:txBody>
          <a:bodyPr rtlCol="0">
            <a:noAutofit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развитие личности ребенка, его музыкально-двигательных способностей в процессе приобщения к различным видам хореографического искусства (народному, классическому, бальному, современному танцу, ритмопластике)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787535"/>
            <a:ext cx="5029200" cy="66690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Наша цель: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4642870"/>
          </a:xfrm>
        </p:spPr>
        <p:txBody>
          <a:bodyPr rtlCol="0">
            <a:noAutofit/>
          </a:bodyPr>
          <a:lstStyle/>
          <a:p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развитие лингвистических и коммуникативных способностей детей дошкольного возраста в процессе изучения иностранного языка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957137"/>
            <a:ext cx="5029200" cy="767774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Наша цель: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88" y="1806055"/>
            <a:ext cx="4783556" cy="4867461"/>
          </a:xfrm>
        </p:spPr>
        <p:txBody>
          <a:bodyPr rtlCol="0"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- развивать изобразительные и творческие способности, интерес к экспериментальному освоению художественных материалов, изобразительных техник;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 - обучать умению познавать средства выразительности предметов прикладного искусства, способы создания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вытинанки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(симметричный,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розетковый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</a:rPr>
              <a:t>раппортный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) и способы декоративной росписи на геометрических формах, силуэтных изображениях;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 - формировать творческое изображение, изобразительные и технические умения (навыки декорирования, вырезания) при создании декоративных предметов;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  - воспитывать эстетические чувства; эстетическое отношение к предметам прикладного искусства и желание создавать декоративные предметы вместе с взрослым и самостоятельно.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03157"/>
            <a:ext cx="5029200" cy="58437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задачи: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028" y="1676402"/>
            <a:ext cx="6193972" cy="4967710"/>
          </a:xfrm>
        </p:spPr>
        <p:txBody>
          <a:bodyPr rtlCol="0"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 формировать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умение правильно и выразительно говорить;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формировать умение воспринимать художественные произведения в единстве содержания и формы;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развивать речевой аппарат и речевую культуру воспитанников, творческий потенциал посредством обогащения самостоятельного исполнительского опыта, способность к креативному мышлению;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развивать художественно-речевые исполнительские и творческие способности;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формировать представления о художественной литературе;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формировать и совершенствовать умение последовательно и связно излагать мысли, правильно строить предложения;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формировать культуру исполнительского мастерства, сценического поведения;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воспитывать доброжелательность и контактность в отношениях с другими учащимися, учить строить диалог;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воспитывать культуру общения.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03157"/>
            <a:ext cx="5029200" cy="58437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задачи: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5" y="1806055"/>
            <a:ext cx="5727031" cy="4867461"/>
          </a:xfrm>
        </p:spPr>
        <p:txBody>
          <a:bodyPr rtlCol="0"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знакомить с танцевальными движениями различных народных, классических, бальных, современных танцев;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-совершенствовать исполнительское мастерство в движении по одному и в парах, стимулировать проявление индивидуальности;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-формировать умение передавать особенности характера и музыкально-ритмического рисунка при исполнении различных народных (белорусского, русского и т.д.) классических, бальных, и современных танцев);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-стимулировать передачу детьми разного эмоционального состояния в танце, хороводе, выразительность и артистизм в процессе в процессе исполнения различных танцевальных движений;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-содействовать проявлению творческой инициативы, творческого музыкального воображения;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-развивать эмоциональную отзывчивость на музыку в процессе активного слушания музыки разных жанров;</a:t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-способствовать формированию у детей общечеловеческой, национальной и музыкальной 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культуры.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5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03157"/>
            <a:ext cx="5029200" cy="58437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задачи: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5" y="1806055"/>
            <a:ext cx="5727031" cy="4867461"/>
          </a:xfrm>
        </p:spPr>
        <p:txBody>
          <a:bodyPr rtlCol="0"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-формировать интерес, положительное отношение к иностранному языку;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-обеспечивать и поддерживать положительную мотивацию при изучении иностранного языка;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-развивать лингвистические способности детей;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-содействовать развитию и удовлетворению потребности ребенка в общении со сверстниками через игру на иностранном языке;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-создавать благоприятные условия для развития коммуникативных способностей;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-формировать элементарные навыки общения, умение решать коммуникативные задачи при ограниченном владении языком;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-способствовать овладению детьми элементами социального и речевого этикета, культуры поведения и общения на иностранном языке;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-формировать позитивные межличностные взаимоотношения в группе дошкольников;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-использовать общение на иностранном языке для формирования у детей позитивной я-концепции, уверенности в себе.</a:t>
            </a:r>
            <a:endParaRPr lang="ru-RU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03157"/>
            <a:ext cx="5029200" cy="58437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задачи: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8651" y="4049485"/>
            <a:ext cx="2207624" cy="2181497"/>
          </a:xfrm>
        </p:spPr>
        <p:txBody>
          <a:bodyPr rtlCol="0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Шкуратова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Юлия Александровна,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б/к,</a:t>
            </a:r>
            <a:br>
              <a:rPr lang="ru-RU" sz="1800" b="1" dirty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</a:br>
            <a:r>
              <a:rPr lang="ru-RU" sz="1800" b="1" dirty="0" smtClean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средний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дошкольный </a:t>
            </a:r>
            <a:r>
              <a:rPr lang="ru-RU" sz="1800" b="1" dirty="0">
                <a:solidFill>
                  <a:srgbClr val="445EA2">
                    <a:lumMod val="50000"/>
                  </a:srgbClr>
                </a:solidFill>
                <a:ea typeface="+mj-ea"/>
                <a:cs typeface="+mj-cs"/>
              </a:rPr>
              <a:t>возраст</a:t>
            </a: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909F059-54AB-4F71-916E-723C9B9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4" y="3762103"/>
            <a:ext cx="2155682" cy="26192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Зайцева Кристина Руслановна, 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б/к,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старший дошкольный возраст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FE50B40D-BFF5-4A9F-9148-606A4024B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54480" y="5422052"/>
            <a:ext cx="914400" cy="914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89" y="1435278"/>
            <a:ext cx="1892074" cy="2522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35" y="1435279"/>
            <a:ext cx="1892074" cy="25227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704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>
                <a:solidFill>
                  <a:srgbClr val="002060"/>
                </a:solidFill>
              </a:rPr>
              <a:t>«Маленькие люди – большие спортсмены!!!»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/>
              <a:t>Наш девиз: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6" action="ppaction://hlinksldjump"/>
              </a:rPr>
              <a:t>Наши руководители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7" action="ppaction://hlinksldjump">
                  <a:snd r:embed="rId3" name="click.wav"/>
                </a:hlinkClick>
              </a:rPr>
              <a:t>Наша цель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8" action="ppaction://hlinksldjump">
                  <a:snd r:embed="rId3" name="click.wav"/>
                </a:hlinkClick>
              </a:rPr>
              <a:t>Наши задачи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r>
              <a:rPr lang="ru-RU" sz="1800" dirty="0"/>
              <a:t> </a:t>
            </a:r>
            <a:r>
              <a:rPr lang="ru-RU" sz="2000" b="1" dirty="0" smtClean="0">
                <a:hlinkClick r:id="rId9" action="ppaction://hlinksldjump"/>
              </a:rPr>
              <a:t>Наши успехи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10" action="ppaction://hlinksldjump"/>
              </a:rPr>
              <a:t>Наше расписание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11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01311"/>
          </a:xfrm>
        </p:spPr>
        <p:txBody>
          <a:bodyPr rtlCol="0">
            <a:noAutofit/>
          </a:bodyPr>
          <a:lstStyle/>
          <a:p>
            <a:pPr rtl="0"/>
            <a:r>
              <a:rPr lang="ru-RU" sz="3200" b="1" dirty="0">
                <a:solidFill>
                  <a:srgbClr val="002060"/>
                </a:solidFill>
              </a:rPr>
              <a:t>«Создаём красоту своими руками!!!»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/>
              <a:t>Наш девиз: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6" action="ppaction://hlinksldjump"/>
              </a:rPr>
              <a:t>Наши руководители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7" action="ppaction://hlinksldjump">
                  <a:snd r:embed="rId3" name="click.wav"/>
                </a:hlinkClick>
              </a:rPr>
              <a:t>Наша цель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8" action="ppaction://hlinksldjump">
                  <a:snd r:embed="rId3" name="click.wav"/>
                </a:hlinkClick>
              </a:rPr>
              <a:t>Наши задачи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9" action="ppaction://hlinksldjump"/>
              </a:rPr>
              <a:t>Наше расписание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" action="ppaction://hlinkshowjump?jump=firs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29044BC7-23D5-426F-B7D0-50042FDE9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52294" y="5102352"/>
            <a:ext cx="914400" cy="914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000" b="1" dirty="0" smtClean="0">
                <a:hlinkClick r:id="rId13" action="ppaction://hlinksldjump"/>
              </a:rPr>
              <a:t>Наши успехи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138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3004457"/>
            <a:ext cx="5029201" cy="3444467"/>
          </a:xfrm>
        </p:spPr>
        <p:txBody>
          <a:bodyPr rtlCol="0">
            <a:noAutofit/>
          </a:bodyPr>
          <a:lstStyle/>
          <a:p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Обеспечение социального, физического, интеллектуального развития личности, формирование позитивных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</a:rPr>
              <a:t>стрессоустойчивых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> форм поведения, установок на здоровый образ жизни  воспитанников при помощи освоения компонентов изучаемых областей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787535"/>
            <a:ext cx="5029200" cy="66690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Наша цель: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695" y="1806055"/>
            <a:ext cx="5727031" cy="4867461"/>
          </a:xfrm>
        </p:spPr>
        <p:txBody>
          <a:bodyPr rtlCol="0">
            <a:noAutofit/>
          </a:bodyPr>
          <a:lstStyle/>
          <a:p>
            <a:pPr algn="l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Развивать: спортивно-танцевальные способности в групповых и командных действиях со сверстниками и взрослыми под музыкальное сопровождение; способности ориентироваться в пространстве и времени (сохранять дистанцию, интервал, ритм, скорость, точность, направление и способы перемещения). 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-Формировать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умения: согласовывать движения в парных и групповых упражнениях, спортивно-танцевальных композициях под музыкальное сопровождение с использованием спортивного инвентаря, оборудования из видов спорта и танцевальных атрибутов в спортивных и танцевальных движениях, в индивидуальных и групповых или командных действиях.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-Воспитывать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: эстетические чувства, желание систематически демонстрировать результаты спортивно-танцевальной деятельности со взрослыми, сверстниками и самостоятельно.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03157"/>
            <a:ext cx="5029200" cy="584377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задачи:</a:t>
            </a:r>
            <a:endParaRPr lang="ru-RU" sz="2400" b="1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2" y="1856376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Расписание занятий: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endParaRPr lang="ru-RU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540034"/>
            <a:ext cx="6035040" cy="1717766"/>
          </a:xfrm>
        </p:spPr>
        <p:txBody>
          <a:bodyPr rtlCol="0"/>
          <a:lstStyle/>
          <a:p>
            <a:r>
              <a:rPr lang="ru-RU" sz="3200" b="1" dirty="0">
                <a:solidFill>
                  <a:srgbClr val="002060"/>
                </a:solidFill>
              </a:rPr>
              <a:t>Пятница 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15:15–15:35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16:00-16:20</a:t>
            </a:r>
          </a:p>
          <a:p>
            <a:endParaRPr lang="ru-RU" sz="1800" dirty="0"/>
          </a:p>
          <a:p>
            <a:endParaRPr lang="ru-RU" sz="1800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2" y="1856376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Расписание занятий: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endParaRPr lang="ru-RU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540034"/>
            <a:ext cx="6035040" cy="1717766"/>
          </a:xfrm>
        </p:spPr>
        <p:txBody>
          <a:bodyPr rtlCol="0"/>
          <a:lstStyle/>
          <a:p>
            <a:r>
              <a:rPr lang="ru-RU" sz="3200" b="1" dirty="0">
                <a:solidFill>
                  <a:srgbClr val="002060"/>
                </a:solidFill>
              </a:rPr>
              <a:t>Пятница 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15:15–15:40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16:05-16:35</a:t>
            </a:r>
          </a:p>
          <a:p>
            <a:endParaRPr lang="ru-RU" sz="1800" dirty="0"/>
          </a:p>
          <a:p>
            <a:endParaRPr lang="ru-RU" sz="1800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2816787"/>
            <a:ext cx="6035040" cy="457200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Расписание занятий: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endParaRPr lang="ru-RU" sz="24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3037113"/>
            <a:ext cx="6035040" cy="509451"/>
          </a:xfrm>
        </p:spPr>
        <p:txBody>
          <a:bodyPr rtlCol="0"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Четверг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15:15 – 15:40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16:05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16:30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Понедельник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16:00-16:20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146766"/>
            <a:ext cx="6035040" cy="1025434"/>
          </a:xfrm>
        </p:spPr>
        <p:txBody>
          <a:bodyPr rtlCol="0"/>
          <a:lstStyle/>
          <a:p>
            <a:r>
              <a:rPr lang="ru-RU" sz="1800" dirty="0"/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Расписание занятий: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Понедельник</a:t>
            </a:r>
          </a:p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5733" y="3751384"/>
            <a:ext cx="6035040" cy="726832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16:05-16:35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Расписание занятий: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409406"/>
            <a:ext cx="6035040" cy="783770"/>
          </a:xfrm>
        </p:spPr>
        <p:txBody>
          <a:bodyPr rtlCol="0"/>
          <a:lstStyle/>
          <a:p>
            <a:r>
              <a:rPr lang="ru-RU" b="1" u="sng" dirty="0">
                <a:solidFill>
                  <a:schemeClr val="tx2">
                    <a:lumMod val="75000"/>
                  </a:schemeClr>
                </a:solidFill>
              </a:rPr>
              <a:t>Вторник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15:15-15:40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успехи: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409406"/>
            <a:ext cx="6035040" cy="783770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pic>
        <p:nvPicPr>
          <p:cNvPr id="1027" name="Picture 3" descr="C:\Users\Admin 7\Desktop\Английский язык\photo_2025-01-13_08-19-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00" y="3980122"/>
            <a:ext cx="2317603" cy="1502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dmin 7\Desktop\Английский язык\photo_2025-01-13_08-15-2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73" y="1953944"/>
            <a:ext cx="1519181" cy="191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Admin 7\Desktop\Английский язык\photo_2025-01-13_08-15-2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5" y="1920645"/>
            <a:ext cx="1525733" cy="192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Admin 7\Desktop\Английский язык\photo_2025-01-13_08-17-1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05" y="3958271"/>
            <a:ext cx="2032897" cy="1524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20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успехи:</a:t>
            </a:r>
            <a:endParaRPr lang="ru-RU" sz="2400" b="1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221" y="2035628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86" y="2067529"/>
            <a:ext cx="240000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4339543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40" y="4339543"/>
            <a:ext cx="147094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0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успехи: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409406"/>
            <a:ext cx="6035040" cy="783770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pic>
        <p:nvPicPr>
          <p:cNvPr id="2050" name="Picture 2" descr="C:\Users\Admin 7\Desktop\Хореография\photo_2025-01-13_08-18-37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69" y="4199872"/>
            <a:ext cx="4149831" cy="197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 7\Desktop\Хореография\photo_2025-01-13_08-18-4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70" y="1787535"/>
            <a:ext cx="2624682" cy="213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Admin 7\Desktop\Хореография\photo_2025-01-13_08-16-5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85" y="1787535"/>
            <a:ext cx="2845848" cy="213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748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01311"/>
          </a:xfrm>
        </p:spPr>
        <p:txBody>
          <a:bodyPr rtlCol="0">
            <a:noAutofit/>
          </a:bodyPr>
          <a:lstStyle/>
          <a:p>
            <a:pPr rtl="0"/>
            <a:r>
              <a:rPr lang="ru-RU" sz="3200" b="1" dirty="0" smtClean="0">
                <a:solidFill>
                  <a:srgbClr val="002060"/>
                </a:solidFill>
              </a:rPr>
              <a:t>«Познаём мир»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/>
              <a:t>Наш девиз: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6" action="ppaction://hlinksldjump"/>
              </a:rPr>
              <a:t>Наши руководители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7" action="ppaction://hlinksldjump">
                  <a:snd r:embed="rId3" name="click.wav"/>
                </a:hlinkClick>
              </a:rPr>
              <a:t>Наша цель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8" action="ppaction://hlinksldjump">
                  <a:snd r:embed="rId3" name="click.wav"/>
                </a:hlinkClick>
              </a:rPr>
              <a:t>Наши задачи</a:t>
            </a:r>
          </a:p>
          <a:p>
            <a:pPr rtl="0"/>
            <a:endParaRPr lang="ru-RU" sz="1800" dirty="0">
              <a:hlinkClick r:id="rId8" action="ppaction://hlinksldjump">
                <a:snd r:embed="rId3" name="click.wav"/>
              </a:hlinkClick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r>
              <a:rPr lang="ru-RU" sz="1800" dirty="0">
                <a:hlinkClick r:id="rId9" action="ppaction://hlinksldjump"/>
              </a:rPr>
              <a:t> </a:t>
            </a:r>
            <a:r>
              <a:rPr lang="ru-RU" sz="2000" b="1" dirty="0" smtClean="0">
                <a:hlinkClick r:id="rId9" action="ppaction://hlinksldjump"/>
              </a:rPr>
              <a:t>Наши успехи</a:t>
            </a:r>
            <a:endParaRPr lang="ru-RU" sz="2000" b="1" dirty="0" smtClean="0">
              <a:hlinkClick r:id="rId9" action="ppaction://hlinksldjump"/>
            </a:endParaRPr>
          </a:p>
          <a:p>
            <a:pPr rtl="0"/>
            <a:endParaRPr lang="ru-RU" sz="2000" b="1" dirty="0">
              <a:hlinkClick r:id="rId9" action="ppaction://hlinksldjump"/>
            </a:endParaRPr>
          </a:p>
          <a:p>
            <a:pPr rtl="0"/>
            <a:endParaRPr lang="ru-RU" sz="1800" dirty="0">
              <a:hlinkClick r:id="rId9" action="ppaction://hlinksldjump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10" action="ppaction://hlinksldjump"/>
              </a:rPr>
              <a:t>Наше расписание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" action="ppaction://hlinkshowjump?jump=firs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29044BC7-23D5-426F-B7D0-50042FDE92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852294" y="51023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успехи: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409406"/>
            <a:ext cx="6035040" cy="783770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pic>
        <p:nvPicPr>
          <p:cNvPr id="3074" name="Picture 2" descr="C:\Users\Admin 7\Desktop\ДПИ\photo_2025-01-13_08-15-5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35" y="1722760"/>
            <a:ext cx="2388514" cy="179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Admin 7\Desktop\ДПИ\photo_2025-01-13_08-16-18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7" y="1722760"/>
            <a:ext cx="2056560" cy="183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Admin 7\Desktop\ДПИ\photo_2025-01-13_08-17-4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21" y="3731060"/>
            <a:ext cx="1924308" cy="225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Admin 7\Desktop\ДПИ\photo_2025-01-13_08-15-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60" y="3929644"/>
            <a:ext cx="1927580" cy="204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5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 smtClean="0"/>
              <a:t>Наши успехи: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409406"/>
            <a:ext cx="6035040" cy="783770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662288"/>
            <a:ext cx="6035040" cy="726832"/>
          </a:xfrm>
        </p:spPr>
        <p:txBody>
          <a:bodyPr rtlCol="0"/>
          <a:lstStyle/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5042262"/>
            <a:ext cx="6035040" cy="672737"/>
          </a:xfrm>
        </p:spPr>
        <p:txBody>
          <a:bodyPr rtlCol="0"/>
          <a:lstStyle/>
          <a:p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434148"/>
            <a:ext cx="6035040" cy="738051"/>
          </a:xfrm>
        </p:spPr>
        <p:txBody>
          <a:bodyPr rtlCol="0"/>
          <a:lstStyle/>
          <a:p>
            <a:pPr rtl="0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  <p:pic>
        <p:nvPicPr>
          <p:cNvPr id="1026" name="Picture 2" descr="C:\Users\Admin 7\Desktop\photo_2025-01-15_13-44-2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22" y="1787535"/>
            <a:ext cx="2567167" cy="145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Admin 7\Desktop\photo_2025-01-15_13-44-2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309" y="3381783"/>
            <a:ext cx="2523297" cy="1563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Admin 7\Desktop\photo_2025-01-15_13-44-3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757" y="5132381"/>
            <a:ext cx="2299336" cy="142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58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909F059-54AB-4F71-916E-723C9B9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33" y="1440841"/>
            <a:ext cx="3374572" cy="365641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Титова Алина Романовна, воспитатель дошкольного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боразования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, б/к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Рисунок 13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10835842-93FD-44AD-B294-32DA0633CA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28043" y="5466926"/>
            <a:ext cx="914400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2" y="1656906"/>
            <a:ext cx="2676525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909F059-54AB-4F71-916E-723C9B9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028" y="1787535"/>
            <a:ext cx="3744686" cy="26192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Приходько Алиса Сергеевна, воспитатель дошкольного образования, б/к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FE50B40D-BFF5-4A9F-9148-606A4024B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554480" y="5422052"/>
            <a:ext cx="914400" cy="9144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60" y="1963057"/>
            <a:ext cx="2426154" cy="323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3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909F059-54AB-4F71-916E-723C9B9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983195"/>
            <a:ext cx="2586757" cy="4398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Ивантатова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Елена Викторовна</a:t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высшая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кв.категория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5DB9BC0-1328-4ADA-84C4-123CB604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6776" y="1936242"/>
            <a:ext cx="2599944" cy="3899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Дом">
            <a:hlinkClick r:id="rId7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15A634A8-AD33-4941-AE55-6E26597498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29835" y="53035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endParaRPr lang="ru-RU" sz="1800" dirty="0"/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909F059-54AB-4F71-916E-723C9B93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035" y="1101333"/>
            <a:ext cx="3352801" cy="43981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Никитина Ольга Леонидовна высшая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кв.категория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Рисунок 12" descr="Дом">
            <a:hlinkClick r:id="rId6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15A634A8-AD33-4941-AE55-6E26597498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29835" y="5303520"/>
            <a:ext cx="914400" cy="914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2171699"/>
            <a:ext cx="2329543" cy="349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3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>
                <a:solidFill>
                  <a:srgbClr val="002060"/>
                </a:solidFill>
              </a:rPr>
              <a:t>«Танец – это движение, движение – это жизнь!!!»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/>
              <a:t>Наш девиз: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6" action="ppaction://hlinksldjump">
                  <a:snd r:embed="rId3" name="click.wav"/>
                </a:hlinkClick>
              </a:rPr>
              <a:t>Наш руководитель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7" action="ppaction://hlinksldjump">
                  <a:snd r:embed="rId3" name="click.wav"/>
                </a:hlinkClick>
              </a:rPr>
              <a:t>Наша цель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11680" y="4471416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8" action="ppaction://hlinksldjump">
                  <a:snd r:embed="rId3" name="click.wav"/>
                </a:hlinkClick>
              </a:rPr>
              <a:t>Наши задачи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r>
              <a:rPr lang="ru-RU" sz="1800" dirty="0"/>
              <a:t> </a:t>
            </a:r>
            <a:r>
              <a:rPr lang="ru-RU" sz="2000" b="1" dirty="0" smtClean="0">
                <a:hlinkClick r:id="rId9" action="ppaction://hlinksldjump"/>
              </a:rPr>
              <a:t>Наши успехи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10" action="ppaction://hlinksldjump"/>
              </a:rPr>
              <a:t>Наше расписание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" action="ppaction://hlinkshowjump?jump=firs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34BE8239-B399-49DE-AFFE-7C6CD3CEA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011680" y="525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 descr="Изображение символа карандаша с улыбающейся рожицей">
            <a:extLst>
              <a:ext uri="{FF2B5EF4-FFF2-40B4-BE49-F238E27FC236}">
                <a16:creationId xmlns:a16="http://schemas.microsoft.com/office/drawing/2014/main" xmlns="" id="{4F7B4827-8709-0A47-B46F-DD5365D01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061058">
            <a:off x="1596593" y="1856377"/>
            <a:ext cx="1018281" cy="1737069"/>
          </a:xfrm>
          <a:prstGeom prst="rect">
            <a:avLst/>
          </a:prstGeom>
        </p:spPr>
      </p:pic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24E263C-0F01-4AD9-A788-208F84AB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443" y="1806056"/>
            <a:ext cx="5029201" cy="108152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>
                <a:solidFill>
                  <a:srgbClr val="002060"/>
                </a:solidFill>
              </a:rPr>
              <a:t>«Новый язык открывает окно в новый мир!!!»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3E27E464-DCA8-EB4D-AA35-DFB17F7BE6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445" y="1299411"/>
            <a:ext cx="5029200" cy="648261"/>
          </a:xfrm>
        </p:spPr>
        <p:txBody>
          <a:bodyPr rtlCol="0">
            <a:normAutofit/>
          </a:bodyPr>
          <a:lstStyle/>
          <a:p>
            <a:pPr rtl="0"/>
            <a:r>
              <a:rPr lang="ru-RU" sz="2400" b="1" dirty="0"/>
              <a:t>Наш девиз: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44939B-9FCC-3E47-86C2-C8238D6A9D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11680" y="3218688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6" action="ppaction://hlinksldjump">
                  <a:snd r:embed="rId3" name="click.wav"/>
                </a:hlinkClick>
              </a:rPr>
              <a:t>Наш руководитель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9BE1385-8392-D24C-9141-89EBA8E3D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1680" y="384048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7" action="ppaction://hlinksldjump">
                  <a:snd r:embed="rId3" name="click.wav"/>
                </a:hlinkClick>
              </a:rPr>
              <a:t>Наша цель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462D3FB-954B-E24E-B952-90BA932A0E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5733" y="4471416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>
                <a:hlinkClick r:id="rId8" action="ppaction://hlinksldjump">
                  <a:snd r:embed="rId3" name="click.wav"/>
                </a:hlinkClick>
              </a:rPr>
              <a:t>Наши задачи</a:t>
            </a:r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3A0FE38-F24E-1B47-918C-C2133EB109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11680" y="5074920"/>
            <a:ext cx="6035040" cy="457200"/>
          </a:xfrm>
        </p:spPr>
        <p:txBody>
          <a:bodyPr rtlCol="0"/>
          <a:lstStyle/>
          <a:p>
            <a:pPr rtl="0"/>
            <a:r>
              <a:rPr lang="ru-RU" sz="1800" dirty="0">
                <a:hlinkClick r:id="rId9" action="ppaction://hlinksldjump"/>
              </a:rPr>
              <a:t> </a:t>
            </a:r>
            <a:r>
              <a:rPr lang="ru-RU" sz="2000" b="1" dirty="0" smtClean="0">
                <a:hlinkClick r:id="rId9" action="ppaction://hlinksldjump"/>
              </a:rPr>
              <a:t>Наши успехи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185FDCE-EAD1-5446-9159-C3FD7BCCCC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1680" y="5715000"/>
            <a:ext cx="6035040" cy="457200"/>
          </a:xfrm>
        </p:spPr>
        <p:txBody>
          <a:bodyPr rtlCol="0"/>
          <a:lstStyle/>
          <a:p>
            <a:pPr rtl="0"/>
            <a:r>
              <a:rPr lang="ru-RU" sz="2000" b="1" dirty="0" smtClean="0">
                <a:hlinkClick r:id="rId10" action="ppaction://hlinksldjump"/>
              </a:rPr>
              <a:t>Наше расписание</a:t>
            </a:r>
            <a:endParaRPr lang="ru-RU" sz="2000" b="1" dirty="0" smtClean="0"/>
          </a:p>
          <a:p>
            <a:pPr rtl="0"/>
            <a:endParaRPr lang="ru-RU" sz="2000" b="1" dirty="0"/>
          </a:p>
          <a:p>
            <a:pPr rtl="0"/>
            <a:endParaRPr lang="ru-RU" sz="1800" dirty="0"/>
          </a:p>
        </p:txBody>
      </p:sp>
      <p:pic>
        <p:nvPicPr>
          <p:cNvPr id="10" name="Рисунок 9" descr="Дом">
            <a:hlinkClick r:id="" action="ppaction://hlinkshowjump?jump=firstslide">
              <a:snd r:embed="rId3" name="click.wav"/>
            </a:hlinkClick>
            <a:extLst>
              <a:ext uri="{FF2B5EF4-FFF2-40B4-BE49-F238E27FC236}">
                <a16:creationId xmlns:a16="http://schemas.microsoft.com/office/drawing/2014/main" xmlns="" id="{63BA4232-7775-4CC4-8486-6FC3EF12C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73688" y="5181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0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редняя школа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2920024_TF33600810_Win32" id="{56DD7FD5-A71A-4FB2-B0CC-595BC529E994}" vid="{8C826EFE-B4BB-45EC-B5B7-FD4EE52553D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8AF901-EA04-474E-A05E-348510B9A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75A764-259D-46FC-9CAA-4ACEAF2F50FC}">
  <ds:schemaRefs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purl.org/dc/dcmitype/"/>
    <ds:schemaRef ds:uri="http://schemas.openxmlformats.org/package/2006/metadata/core-properties"/>
    <ds:schemaRef ds:uri="http://schemas.microsoft.com/sharepoint/v3"/>
    <ds:schemaRef ds:uri="http://purl.org/dc/terms/"/>
    <ds:schemaRef ds:uri="230e9df3-be65-4c73-a93b-d1236ebd677e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AFFA7D-AEB2-49F1-BA96-53E9C26C72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Календарь недели командного духа</Template>
  <TotalTime>656</TotalTime>
  <Words>500</Words>
  <Application>Microsoft Office PowerPoint</Application>
  <PresentationFormat>Произвольный</PresentationFormat>
  <Paragraphs>142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Средняя школа</vt:lpstr>
      <vt:lpstr>Объединения по интересам</vt:lpstr>
      <vt:lpstr>«Создаём красоту своими руками!!!»</vt:lpstr>
      <vt:lpstr>«Познаём мир»</vt:lpstr>
      <vt:lpstr>Титова Алина Романовна, воспитатель дошкольного боразования, б/к</vt:lpstr>
      <vt:lpstr>Приходько Алиса Сергеевна, воспитатель дошкольного образования, б/к</vt:lpstr>
      <vt:lpstr>Ивантатова Елена Викторовна высшая кв.категория</vt:lpstr>
      <vt:lpstr>Никитина Ольга Леонидовна высшая кв.категория</vt:lpstr>
      <vt:lpstr>«Танец – это движение, движение – это жизнь!!!»</vt:lpstr>
      <vt:lpstr>«Новый язык открывает окно в новый мир!!!»</vt:lpstr>
      <vt:lpstr>развитие творческих способностей и духовно-нравственных качеств личности путем приобщения воспитанников к истокам и традициям декоративно-прикладного творчества; формирование потребности в творческой самореализации средствами декоративно-прикладного творчества; накопление способов создания декоративных изображений, использования материалов, применения художественных техник в декоративности произведений прикладного искусства</vt:lpstr>
      <vt:lpstr>формирование устной речи и навыков речевого общения с окружающими на основе овладения литературным языком своего народа  </vt:lpstr>
      <vt:lpstr>развитие личности ребенка, его музыкально-двигательных способностей в процессе приобщения к различным видам хореографического искусства (народному, классическому, бальному, современному танцу, ритмопластике)</vt:lpstr>
      <vt:lpstr>развитие лингвистических и коммуникативных способностей детей дошкольного возраста в процессе изучения иностранного языка</vt:lpstr>
      <vt:lpstr> - развивать изобразительные и творческие способности, интерес к экспериментальному освоению художественных материалов, изобразительных техник;     - обучать умению познавать средства выразительности предметов прикладного искусства, способы создания вытинанки (симметричный, розетковый, раппортный) и способы декоративной росписи на геометрических формах, силуэтных изображениях;     - формировать творческое изображение, изобразительные и технические умения (навыки декорирования, вырезания) при создании декоративных предметов;     - воспитывать эстетические чувства; эстетическое отношение к предметам прикладного искусства и желание создавать декоративные предметы вместе с взрослым и самостоятельно.</vt:lpstr>
      <vt:lpstr> -  формировать умение правильно и выразительно говорить;  формировать умение воспринимать художественные произведения в единстве содержания и формы;  развивать речевой аппарат и речевую культуру воспитанников, творческий потенциал посредством обогащения самостоятельного исполнительского опыта, способность к креативному мышлению;  развивать художественно-речевые исполнительские и творческие способности;  формировать представления о художественной литературе;  формировать и совершенствовать умение последовательно и связно излагать мысли, правильно строить предложения;  формировать культуру исполнительского мастерства, сценического поведения;  воспитывать доброжелательность и контактность в отношениях с другими учащимися, учить строить диалог;  воспитывать культуру общения.  </vt:lpstr>
      <vt:lpstr> -знакомить с танцевальными движениями различных народных, классических, бальных, современных танцев; -совершенствовать исполнительское мастерство в движении по одному и в парах, стимулировать проявление индивидуальности; -формировать умение передавать особенности характера и музыкально-ритмического рисунка при исполнении различных народных (белорусского, русского и т.д.) классических, бальных, и современных танцев); -стимулировать передачу детьми разного эмоционального состояния в танце, хороводе, выразительность и артистизм в процессе в процессе исполнения различных танцевальных движений; -содействовать проявлению творческой инициативы, творческого музыкального воображения; -развивать эмоциональную отзывчивость на музыку в процессе активного слушания музыки разных жанров; -способствовать формированию у детей общечеловеческой, национальной и музыкальной культуры. </vt:lpstr>
      <vt:lpstr> -формировать интерес, положительное отношение к иностранному языку; -обеспечивать и поддерживать положительную мотивацию при изучении иностранного языка; -развивать лингвистические способности детей; -содействовать развитию и удовлетворению потребности ребенка в общении со сверстниками через игру на иностранном языке; -создавать благоприятные условия для развития коммуникативных способностей;  -формировать элементарные навыки общения, умение решать коммуникативные задачи при ограниченном владении языком; -способствовать овладению детьми элементами социального и речевого этикета, культуры поведения и общения на иностранном языке; -формировать позитивные межличностные взаимоотношения в группе дошкольников; -использовать общение на иностранном языке для формирования у детей позитивной я-концепции, уверенности в себе.</vt:lpstr>
      <vt:lpstr>Зайцева Кристина Руслановна,  б/к, старший дошкольный возраст</vt:lpstr>
      <vt:lpstr>«Маленькие люди – большие спортсмены!!!»</vt:lpstr>
      <vt:lpstr>Обеспечение социального, физического, интеллектуального развития личности, формирование позитивных стрессоустойчивых форм поведения, установок на здоровый образ жизни  воспитанников при помощи освоения компонентов изучаемых областей</vt:lpstr>
      <vt:lpstr> -Развивать: спортивно-танцевальные способности в групповых и командных действиях со сверстниками и взрослыми под музыкальное сопровождение; способности ориентироваться в пространстве и времени (сохранять дистанцию, интервал, ритм, скорость, точность, направление и способы перемещения).  -Формировать умения: согласовывать движения в парных и групповых упражнениях, спортивно-танцевальных композициях под музыкальное сопровождение с использованием спортивного инвентаря, оборудования из видов спорта и танцевальных атрибутов в спортивных и танцевальных движениях, в индивидуальных и групповых или командных действиях. -Воспитывать: эстетические чувства, желание систематически демонстрировать результаты спортивно-танцевальной деятельности со взрослыми, сверстниками и самостоятельно.</vt:lpstr>
      <vt:lpstr>Расписание занятий: </vt:lpstr>
      <vt:lpstr>Расписание занятий: </vt:lpstr>
      <vt:lpstr>Расписание занятий: </vt:lpstr>
      <vt:lpstr>Расписание занятий: </vt:lpstr>
      <vt:lpstr>Расписание занятий: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ОБЪЕДИНЕНИЯ ПО  ИНТЕРЕСАМ:</dc:title>
  <dc:creator>Рома Свиридов</dc:creator>
  <cp:lastModifiedBy>UserX</cp:lastModifiedBy>
  <cp:revision>49</cp:revision>
  <dcterms:created xsi:type="dcterms:W3CDTF">2024-05-19T17:13:47Z</dcterms:created>
  <dcterms:modified xsi:type="dcterms:W3CDTF">2025-11-13T06:01:16Z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