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5" r:id="rId6"/>
    <p:sldId id="266" r:id="rId7"/>
    <p:sldId id="267" r:id="rId8"/>
    <p:sldId id="268" r:id="rId9"/>
    <p:sldId id="270" r:id="rId10"/>
    <p:sldId id="271" r:id="rId11"/>
    <p:sldId id="273" r:id="rId12"/>
    <p:sldId id="274" r:id="rId13"/>
    <p:sldId id="269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8" r:id="rId26"/>
    <p:sldId id="290" r:id="rId27"/>
    <p:sldId id="291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714884"/>
            <a:ext cx="83058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374" y="642918"/>
            <a:ext cx="9072626" cy="2557700"/>
          </a:xfrm>
        </p:spPr>
        <p:txBody>
          <a:bodyPr>
            <a:normAutofit fontScale="90000"/>
          </a:bodyPr>
          <a:lstStyle/>
          <a:p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И ПРИЕМЫ ОБУЧЕНИЯ 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СПОСОБ РЕАЛИЗАЦИИ ПРОГРАММНОГО СОДЕРЖАНИЯ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распознающего характера, в ходе которых формируются знания о свойствах и качествах предметов и явлений;</a:t>
            </a:r>
          </a:p>
          <a:p>
            <a:pPr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за изменением и преобразованием объектов;</a:t>
            </a:r>
          </a:p>
          <a:p>
            <a:pPr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репродуктивного характера, когда по отдельным признакам устанавливается состояние объекта, по части – картина всего явления.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помогает понять ребенку, что живопись отражает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окружающую нас реальность, а также позволяет художнику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изобразить плод его фантазии, воображения;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способствует развитию эстетических вкусов ребенка,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нравственных и эмоциональных оценок и представлений об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окружающем;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помогает лучше понять и даже почувствовать яркие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эмоциональные переживания, учит сопереживать,формировать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собственное отношение к увиденному;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знакомит с произведениями знаменитых художников прошлого и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современности, умение различать жанры живописи (портрет,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пейзаж, натюрморт);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обеспечивает многократное восприятие как картины в целом, так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отдельных ее деталей.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РАССМАТРИВАНИЕ КАРТИН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720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5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предварительная беседа с детьми, в ходе которой оживают опыт, знания детей о том явлении, которому будет посвящен учебный фильм  (перед детьми ставится новая познавательная задача, затем им показывают фильм);</a:t>
            </a:r>
          </a:p>
          <a:p>
            <a:pPr marL="0" indent="0">
              <a:spcBef>
                <a:spcPts val="0"/>
              </a:spcBef>
              <a:buNone/>
            </a:pPr>
            <a:endParaRPr lang="ru-RU" sz="15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5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после просмотра фильма в короткой беседе дети обмениваются впечатлениями со сверстниками и воспитателем (в этой беседе не следует требовать воспроизведения содержания фильма, воспитатель лишь задает вопросы, позволяющие ему выяснить, как дети усвоили содержание, помогает им понять идеи, установить связи);</a:t>
            </a:r>
          </a:p>
          <a:p>
            <a:pPr marL="0" indent="0">
              <a:spcBef>
                <a:spcPts val="0"/>
              </a:spcBef>
              <a:buNone/>
            </a:pPr>
            <a:endParaRPr lang="ru-RU" sz="15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5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через несколько дней проводится повторный показ фильма, при этом обращается внимание на те стороны, которые в предыдущий раз оказались недостаточно восприняты или поняты;</a:t>
            </a:r>
          </a:p>
          <a:p>
            <a:pPr marL="0" indent="0">
              <a:spcBef>
                <a:spcPts val="0"/>
              </a:spcBef>
              <a:buNone/>
            </a:pPr>
            <a:endParaRPr lang="ru-RU" sz="15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5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после повторного просмотра проводится беседа (она включает пересказ содержания, его анализ, выделение существенных фактов и связей между ними).</a:t>
            </a:r>
          </a:p>
          <a:p>
            <a:pPr marL="0" indent="0">
              <a:spcBef>
                <a:spcPts val="0"/>
              </a:spcBef>
              <a:buNone/>
            </a:pPr>
            <a:endParaRPr lang="ru-RU" sz="15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55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Примечание:  </a:t>
            </a:r>
            <a:r>
              <a:rPr lang="ru-RU" sz="15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ходе беседы важно сохранить и  углубить эмоциональное впечатление от просмотренного фильма, сопереживание  детьми  воспринятых событий и отношения к героям.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Методика 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демонстрации учебных фильмов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72000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применяемая наглядность должна соответствовать возрасту детей;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наглядность должна использоваться в меру и показывать ее следует постепенно и только в соответствующий момент занятия;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наблюдение должно быть организовано таким образом, чтобы все дети могли хорошо видеть демонстрируемый  объект, опыт;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демонстрации наглядности необходимо четко выделять главное, существенное;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детально продумывать пояснения, даваемые в ходе демонстрации явлений;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демонстрируемая наглядность должна быть точно согласована с содержанием материала;</a:t>
            </a:r>
          </a:p>
          <a:p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привлекать детей к самостоятельному  поиску нужной  информации с  опорой на наглядное пособие.   </a:t>
            </a:r>
          </a:p>
          <a:p>
            <a:pPr>
              <a:buNone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 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использования  наглядных  методов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НАПРАВЛЕНЫ НА  ФОРМИРОВАНИЕ </a:t>
            </a:r>
          </a:p>
          <a:p>
            <a:pPr lvl="0" algn="ctr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ПРАКТИЧЕСКИХ УМЕНИЙ И НАВЫКОВ. </a:t>
            </a:r>
          </a:p>
          <a:p>
            <a:pPr lvl="0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274320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упражнения</a:t>
            </a:r>
          </a:p>
          <a:p>
            <a:pPr indent="274320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игровой метод</a:t>
            </a:r>
          </a:p>
          <a:p>
            <a:pPr indent="274320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элементарные опыты</a:t>
            </a:r>
          </a:p>
          <a:p>
            <a:pPr indent="274320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моделирование</a:t>
            </a:r>
          </a:p>
          <a:p>
            <a:pPr lvl="0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43890" cy="12192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ПРАКТИЧЕСКИЕ  МЕТОДЫ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многократное повторение ребенком умственных и </a:t>
            </a:r>
          </a:p>
          <a:p>
            <a:pPr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практических действий заданного содержания. </a:t>
            </a:r>
          </a:p>
          <a:p>
            <a:pPr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виды упражнений: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подражательного характера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конструктивного характера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творческого характера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игровые.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– это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3286140"/>
          </a:xfrm>
        </p:spPr>
        <p:txBody>
          <a:bodyPr/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разнообразных компонентов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игровой  деятельности в сочетании с другими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приемами: вопросами, указаниями,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объяснениями, пояснениями, показом.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1920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ИГРОВОЙ МЕТОД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/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преобразование жизненной ситуации, предмета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 явления с целью выявления скрытых,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непосредственно не представленных свойств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объектов, установления связей между ними,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 их изменения и т. 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1920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ЭЛЕМЕНТАРНЫЙ ОПЫТ – это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52884"/>
          </a:xfrm>
        </p:spPr>
        <p:txBody>
          <a:bodyPr/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 создания моделей и их использование в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целях формирования знаний о свойствах,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структуре, отношениях, связях объектов.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1920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МОДЕЛИРОВАНИЕ –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864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РАССКАЗ ВОСПИТАТЕЛЯ.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задача этого метода – создать у детей яркие и точные представления о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событиях или явлениях. 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РАССКАЗЫ ДЕТЕЙ.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метод направлен на совершенствование знаний и умственно-речевых умений детей.</a:t>
            </a:r>
          </a:p>
          <a:p>
            <a:pPr marL="0" indent="0">
              <a:spcBef>
                <a:spcPts val="0"/>
              </a:spcBef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ЧТЕНИЕ ХУДОЖЕСТВЕННЫХ ПРОИЗВЕДЕНИЙ ДЕТЯМ.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 на расширение, обогащение знаний детей об окружающем;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способности детей к восприятию и пониманию художественной литературы, воссозданию словесного образа;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понимания основных связей в произведении, характера героя, его действий и поступков.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БЕСЕДЫ.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Применяются для уточнения, коррекции представлений, их обобщения и систематизации.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дидактическим задачам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предварительные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обобщающие. </a:t>
            </a:r>
          </a:p>
          <a:p>
            <a:pPr marL="0" indent="0">
              <a:spcBef>
                <a:spcPts val="0"/>
              </a:spcBef>
            </a:pP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800120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СЛОВЕСНЫЕ  МЕТОДЫ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3643306" y="5929330"/>
            <a:ext cx="78581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29124" y="5929330"/>
            <a:ext cx="100013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3857644"/>
          </a:xfrm>
        </p:spPr>
        <p:txBody>
          <a:bodyPr/>
          <a:lstStyle/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обучающей работы  воспитателя </a:t>
            </a:r>
          </a:p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организации учебно-познавательной</a:t>
            </a:r>
          </a:p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 детей по решению </a:t>
            </a:r>
          </a:p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различных дидактических задач, </a:t>
            </a:r>
          </a:p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направленных на овладение изучаемым </a:t>
            </a:r>
          </a:p>
          <a:p>
            <a:pPr>
              <a:buNone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материалом.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642918"/>
            <a:ext cx="7972452" cy="121920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 ОБУЧЕНИЯ –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специально организованная деятельность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обучающего и учащихся, протекающая по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установленному порядку и в определенном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режиме.</a:t>
            </a:r>
          </a:p>
          <a:p>
            <a:pPr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детском саду используются следующие формы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организованного обучения: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фронтальные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групповые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индивидуальные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857784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/>
              <a:t> </a:t>
            </a: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занятии идет освоение детьми определенного объема знаний, навыков и умений по тому или другому направлению, предусмотренному учебной программой дошкольного образования;</a:t>
            </a:r>
          </a:p>
          <a:p>
            <a:pPr>
              <a:buNone/>
            </a:pP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 проводятся со всеми детьми данной возрастной группы, с постоянным составом детей;</a:t>
            </a:r>
          </a:p>
          <a:p>
            <a:pPr>
              <a:buNone/>
            </a:pP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 организуются и проводятся под руководством взрослого, который определяет задачи и содержание занятия, подбирает методы и приемы, организует и направляет познавательную деятельность детей по освоению знаний, умений, навыков;</a:t>
            </a:r>
          </a:p>
          <a:p>
            <a:pPr>
              <a:buNone/>
            </a:pP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занятиям отводится строго фиксированное время в режиме жизни детей (как правило, это утренние часы, когда умственная и физическая работоспособность детей наиболее высокая); </a:t>
            </a:r>
          </a:p>
          <a:p>
            <a:pPr>
              <a:buNone/>
            </a:pP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занятий возрастает постепенно, при переходе детей от одной возрастной группы к другой; </a:t>
            </a:r>
          </a:p>
          <a:p>
            <a:pPr>
              <a:buNone/>
            </a:pP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сочетании занятий учитывается степень трудности и характер деятельности детей на каждом из них.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785818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 ЗАНЯТИЯ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95826"/>
          </a:xfrm>
        </p:spPr>
        <p:txBody>
          <a:bodyPr>
            <a:noAutofit/>
          </a:bodyPr>
          <a:lstStyle/>
          <a:p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определенный объем представлений о свойствах и качествах объектов, их преобразовании, связях, о способах действий и т. д., их первичное усвоение, расширение, закрепление, обобщение и систематизацию;</a:t>
            </a:r>
          </a:p>
          <a:p>
            <a:pPr>
              <a:buNone/>
            </a:pP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практических навыков и умений при обучении продуктивным видам деятельности;</a:t>
            </a:r>
          </a:p>
          <a:p>
            <a:pPr>
              <a:buNone/>
            </a:pP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навыков и умений, необходимых для учебно-познавательной деятельности, их первичное формирование или совершенствование, упражнение в применении;</a:t>
            </a:r>
          </a:p>
          <a:p>
            <a:pPr>
              <a:buNone/>
            </a:pPr>
            <a:endParaRPr lang="ru-RU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отношения детей к явлениям и событиям, к знаниям, которые сообщаются и усваиваются на данном занятии, воспитание отношения к собственной деятельности, установление отношений взаимодействия со сверстниками</a:t>
            </a:r>
            <a:r>
              <a:rPr lang="ru-RU" sz="1900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785818"/>
          </a:xfrm>
        </p:spPr>
        <p:txBody>
          <a:bodyPr>
            <a:normAutofit fontScale="90000"/>
          </a:bodyPr>
          <a:lstStyle/>
          <a:p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 ЗАНЯТИЯ  ПРЕДУСМАТРИВАЕТ: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167066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</a:t>
            </a: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</a:t>
            </a: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ОКОНЧАНИЕ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Внутренняя логика и структура занятий представлены в его основных частях: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31908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вызвать интерес к содержанию занятия;</a:t>
            </a:r>
          </a:p>
          <a:p>
            <a:pPr>
              <a:lnSpc>
                <a:spcPct val="150000"/>
              </a:lnSpc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собрать внимание детей;</a:t>
            </a:r>
          </a:p>
          <a:p>
            <a:pPr>
              <a:lnSpc>
                <a:spcPct val="150000"/>
              </a:lnSpc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раскрыть перед детьми учебную задачу.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Дидактические задачи начала занятия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 обеспечить активное участие всех </a:t>
            </a:r>
          </a:p>
          <a:p>
            <a:pPr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в решении учебных задач, а также </a:t>
            </a:r>
          </a:p>
          <a:p>
            <a:pPr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сочетание деятельности, протекающей при </a:t>
            </a:r>
          </a:p>
          <a:p>
            <a:pPr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непосредственном участии воспитателя, с </a:t>
            </a:r>
          </a:p>
          <a:p>
            <a:pPr>
              <a:buNone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самостоятельной деятельностью детей.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19200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занятия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3116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 методы направленные на организацию первичного восприятия материала и установление связей с уже усвоенным;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 методы направленные на расширение знаний;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 методы направленными на обобщение, закрепление и применение знаний, навыков и умений.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928670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 РУКОВОДСТВА ДЕЯТЕЛЬНОСТЬЮ ДЕТЕЙ  НА ЗАНЯТИИ 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786322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отборе методов учитывается цель и содержание занятия, место в системе работы по данному разделу, возраст детей. Важно активизировать умственную активность детей и их самостоятельность.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071810"/>
            <a:ext cx="77153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деятельность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организуется на занятиях в целях закрепления знаний, отработки навыков и умений. Наиболее оптимальные условия при этом создаются при выполнении заданий на раздаточном материале, а также упражнений разного характера, в том числе творческих.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928670"/>
            <a:ext cx="77153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Умственная активность</a:t>
            </a:r>
            <a:r>
              <a:rPr lang="ru-RU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/>
            <a:r>
              <a:rPr lang="ru-RU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вызывается прежде всего доступной им мерой трудности выдвигаемых задач, последовательностью их постановки, использованием задач элементарно-проблемного характера, привлечением личного опыта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формулируется общий итог познавательной </a:t>
            </a:r>
          </a:p>
          <a:p>
            <a:pPr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деятельности. </a:t>
            </a:r>
          </a:p>
          <a:p>
            <a:pPr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этом воспитатель стремится к тому, чтобы итоговое суждение было сформулировано самими детьми, побуждает их к эмоциональной оценке занятия. </a:t>
            </a:r>
          </a:p>
          <a:p>
            <a:pPr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заключение дается и оценка деятельности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группы в целом и отдельных детей.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конце занятия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6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6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1857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составная часть или отдельная</a:t>
            </a:r>
          </a:p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сторона метода обучения.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219200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 ОБУЧЕНИЯ –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143380"/>
            <a:ext cx="757242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009DD9"/>
              </a:buClr>
              <a:buSzPct val="85000"/>
            </a:pPr>
            <a:r>
              <a:rPr lang="ru-RU" sz="2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Иначе говоря, каждый метод обучения </a:t>
            </a:r>
          </a:p>
          <a:p>
            <a:pPr marL="274320" lvl="0" indent="-274320">
              <a:spcBef>
                <a:spcPts val="600"/>
              </a:spcBef>
              <a:buClr>
                <a:srgbClr val="009DD9"/>
              </a:buClr>
              <a:buSzPct val="85000"/>
            </a:pPr>
            <a:r>
              <a:rPr lang="ru-RU" sz="2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состоит  из целой совокупности </a:t>
            </a:r>
          </a:p>
          <a:p>
            <a:pPr marL="274320" lvl="0" indent="-274320">
              <a:spcBef>
                <a:spcPts val="600"/>
              </a:spcBef>
              <a:buClr>
                <a:srgbClr val="009DD9"/>
              </a:buClr>
              <a:buSzPct val="85000"/>
            </a:pPr>
            <a:r>
              <a:rPr lang="ru-RU" sz="2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методических приёмов.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система действий, в которой и </a:t>
            </a:r>
          </a:p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действие педагога, и действие</a:t>
            </a:r>
          </a:p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ребенка подчинено  определенной  </a:t>
            </a:r>
          </a:p>
          <a:p>
            <a:pPr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219200"/>
          </a:xfrm>
        </p:spPr>
        <p:txBody>
          <a:bodyPr>
            <a:normAutofit/>
          </a:bodyPr>
          <a:lstStyle/>
          <a:p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ЗАНЯТИЕ – 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3071834"/>
          </a:xfrm>
        </p:spPr>
        <p:txBody>
          <a:bodyPr/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способствовать активности детей в учебном процессе;</a:t>
            </a:r>
          </a:p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обеспечивать понимание ими изучаемого материала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 МЕТОДАМ ОБУЧЕНИЯ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2786058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400" dirty="0"/>
            </a:br>
            <a:r>
              <a:rPr lang="ru-RU" sz="7300" b="1" dirty="0"/>
              <a:t>целями занятия</a:t>
            </a:r>
            <a:br>
              <a:rPr lang="ru-RU" sz="6600" dirty="0"/>
            </a:b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285860"/>
            <a:ext cx="70723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методов и способов реализации  определяется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ОБУЧЕНИЯ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500306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НАГЛЯДНЫЕ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3571876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4572008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СЛОВЕСНЫЕ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3881446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3600" dirty="0">
                <a:latin typeface="Times New Roman"/>
                <a:ea typeface="SimSun"/>
                <a:cs typeface="Times New Roman"/>
              </a:rPr>
              <a:t>методы, при которых усвоение учебного материала находится в существенной зависимости от применяемых в процессе обучения наглядного пособия и технических средств. </a:t>
            </a:r>
            <a:endParaRPr lang="ru-RU" sz="3600" dirty="0">
              <a:latin typeface="Calibri"/>
              <a:ea typeface="SimSun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2005018"/>
          </a:xfrm>
        </p:spPr>
        <p:txBody>
          <a:bodyPr>
            <a:normAutofit fontScale="90000"/>
          </a:bodyPr>
          <a:lstStyle/>
          <a:p>
            <a:br>
              <a:rPr lang="ru-RU" b="1" dirty="0">
                <a:latin typeface="Times New Roman"/>
                <a:ea typeface="Calibri"/>
                <a:cs typeface="Times New Roman"/>
              </a:rPr>
            </a:br>
            <a:br>
              <a:rPr lang="ru-RU" b="1" dirty="0">
                <a:latin typeface="Times New Roman"/>
                <a:ea typeface="Calibri"/>
                <a:cs typeface="Times New Roman"/>
              </a:rPr>
            </a:br>
            <a:br>
              <a:rPr lang="ru-RU" b="1" dirty="0">
                <a:latin typeface="Times New Roman"/>
                <a:ea typeface="Calibri"/>
                <a:cs typeface="Times New Roman"/>
              </a:rPr>
            </a:br>
            <a:r>
              <a:rPr lang="ru-RU" sz="4000" b="1" dirty="0">
                <a:latin typeface="Times New Roman"/>
                <a:ea typeface="Calibri"/>
                <a:cs typeface="Times New Roman"/>
              </a:rPr>
              <a:t>НАГЛЯДНЫЕ МЕТОДЫ ОБУЧЕНИЯ –</a:t>
            </a:r>
            <a:br>
              <a:rPr lang="ru-RU" b="1" dirty="0">
                <a:latin typeface="Calibri"/>
                <a:ea typeface="Calibri"/>
                <a:cs typeface="Times New Roman"/>
              </a:rPr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/>
              <a:t>– наблюдение;</a:t>
            </a:r>
          </a:p>
          <a:p>
            <a:pPr>
              <a:buNone/>
            </a:pPr>
            <a:r>
              <a:rPr lang="ru-RU" sz="3200" dirty="0"/>
              <a:t>– рассматривание картин;</a:t>
            </a:r>
          </a:p>
          <a:p>
            <a:pPr>
              <a:buNone/>
            </a:pPr>
            <a:r>
              <a:rPr lang="ru-RU" sz="3200" dirty="0"/>
              <a:t>– демонстрация диафильмов и кинофильмов, видеофильмов;</a:t>
            </a:r>
          </a:p>
          <a:p>
            <a:pPr>
              <a:buNone/>
            </a:pPr>
            <a:r>
              <a:rPr lang="ru-RU" sz="3200" dirty="0"/>
              <a:t>– некоторые приемы обучения, в отдельных случаях выступающие в качестве самостоятельных методов: показ образца задания, способа действия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НАГЛЯДНЫЕ МЕТОДЫ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878</TotalTime>
  <Words>1266</Words>
  <Application>Microsoft Office PowerPoint</Application>
  <PresentationFormat>Экран (4:3)</PresentationFormat>
  <Paragraphs>190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SimSun</vt:lpstr>
      <vt:lpstr>Arial</vt:lpstr>
      <vt:lpstr>Calibri</vt:lpstr>
      <vt:lpstr>Constantia</vt:lpstr>
      <vt:lpstr>Times New Roman</vt:lpstr>
      <vt:lpstr>Wingdings 2</vt:lpstr>
      <vt:lpstr>Бумажная</vt:lpstr>
      <vt:lpstr>   МЕТОДЫ И ПРИЕМЫ ОБУЧЕНИЯ  КАК СПОСОБ РЕАЛИЗАЦИИ ПРОГРАММНОГО СОДЕРЖАНИЯ ЗАНЯТИЯ.</vt:lpstr>
      <vt:lpstr>МЕТОД  ОБУЧЕНИЯ – </vt:lpstr>
      <vt:lpstr>ПРИЕМ ОБУЧЕНИЯ – </vt:lpstr>
      <vt:lpstr>ЗАНЯТИЕ – </vt:lpstr>
      <vt:lpstr> ТРЕБОВАНИЯ  К  МЕТОДАМ ОБУЧЕНИЯ</vt:lpstr>
      <vt:lpstr> целями занятия  </vt:lpstr>
      <vt:lpstr>МЕТОДЫ ОБУЧЕНИЯ</vt:lpstr>
      <vt:lpstr>   НАГЛЯДНЫЕ МЕТОДЫ ОБУЧЕНИЯ – </vt:lpstr>
      <vt:lpstr>НАГЛЯДНЫЕ МЕТОДЫ</vt:lpstr>
      <vt:lpstr>НАБЛЮДЕНИЕ </vt:lpstr>
      <vt:lpstr>РАССМАТРИВАНИЕ КАРТИН </vt:lpstr>
      <vt:lpstr>:  Методика  демонстрации учебных фильмов </vt:lpstr>
      <vt:lpstr>Условия   использования  наглядных  методов  </vt:lpstr>
      <vt:lpstr>ПРАКТИЧЕСКИЕ  МЕТОДЫ</vt:lpstr>
      <vt:lpstr>УПРАЖНЕНИЕ – это </vt:lpstr>
      <vt:lpstr>ИГРОВОЙ МЕТОД </vt:lpstr>
      <vt:lpstr>ЭЛЕМЕНТАРНЫЙ ОПЫТ – это </vt:lpstr>
      <vt:lpstr>МОДЕЛИРОВАНИЕ – </vt:lpstr>
      <vt:lpstr>СЛОВЕСНЫЕ  МЕТОДЫ</vt:lpstr>
      <vt:lpstr>ФОРМА ОБУЧЕНИЯ</vt:lpstr>
      <vt:lpstr>ПРИЗНАКИ  ЗАНЯТИЯ</vt:lpstr>
      <vt:lpstr>   СОДЕРЖАНИЕ  ЗАНЯТИЯ  ПРЕДУСМАТРИВАЕТ:</vt:lpstr>
      <vt:lpstr>Внутренняя логика и структура занятий представлены в его основных частях: </vt:lpstr>
      <vt:lpstr>Дидактические задачи начала занятия</vt:lpstr>
      <vt:lpstr>Ход занятия </vt:lpstr>
      <vt:lpstr>Презентация PowerPoint</vt:lpstr>
      <vt:lpstr>Презентация PowerPoint</vt:lpstr>
      <vt:lpstr>В конце занятия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 ПРИЕМЫ ОБУЧЕНИЯ  КАК СПОСОБ РЕАЛИЗАЦИИ ПРОГРАММНОГО СОДЕРЖАНИЯ.</dc:title>
  <dc:creator>Пользователь</dc:creator>
  <cp:lastModifiedBy>admin</cp:lastModifiedBy>
  <cp:revision>79</cp:revision>
  <dcterms:created xsi:type="dcterms:W3CDTF">2015-12-11T12:34:15Z</dcterms:created>
  <dcterms:modified xsi:type="dcterms:W3CDTF">2019-12-16T13:31:22Z</dcterms:modified>
</cp:coreProperties>
</file>