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305" r:id="rId3"/>
    <p:sldId id="306" r:id="rId4"/>
    <p:sldId id="326" r:id="rId5"/>
    <p:sldId id="307" r:id="rId6"/>
    <p:sldId id="328" r:id="rId7"/>
    <p:sldId id="324" r:id="rId8"/>
    <p:sldId id="304" r:id="rId9"/>
    <p:sldId id="329" r:id="rId10"/>
    <p:sldId id="330" r:id="rId11"/>
    <p:sldId id="287" r:id="rId12"/>
    <p:sldId id="320" r:id="rId13"/>
    <p:sldId id="333" r:id="rId14"/>
    <p:sldId id="335" r:id="rId15"/>
    <p:sldId id="311" r:id="rId16"/>
    <p:sldId id="337" r:id="rId17"/>
    <p:sldId id="338" r:id="rId18"/>
    <p:sldId id="339" r:id="rId19"/>
    <p:sldId id="340" r:id="rId20"/>
    <p:sldId id="321" r:id="rId21"/>
    <p:sldId id="341" r:id="rId22"/>
    <p:sldId id="342" r:id="rId23"/>
    <p:sldId id="313" r:id="rId24"/>
    <p:sldId id="283" r:id="rId2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0A0A7C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14" d="100"/>
          <a:sy n="114" d="100"/>
        </p:scale>
        <p:origin x="71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" r="44736" b="3044"/>
          <a:stretch/>
        </p:blipFill>
        <p:spPr bwMode="auto">
          <a:xfrm>
            <a:off x="0" y="-11310"/>
            <a:ext cx="4013937" cy="515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771550"/>
            <a:ext cx="546138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216607" y="886820"/>
            <a:ext cx="44121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ИТОГИ ЗАВЕРШАЮЩЕЙСЯ ПЯТИЛЕТКИ КАК ОСНОВА СТРАТЕГИИ УСПЕШНОГО РАЗВИТИЯ НАШЕЙ СТРАНЫ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1039872"/>
            <a:ext cx="180020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715766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 smtClean="0">
                <a:solidFill>
                  <a:srgbClr val="002060"/>
                </a:solidFill>
              </a:rPr>
              <a:t>Единый день </a:t>
            </a:r>
            <a:br>
              <a:rPr lang="ru-RU" sz="2300" b="1" dirty="0" smtClean="0">
                <a:solidFill>
                  <a:srgbClr val="002060"/>
                </a:solidFill>
              </a:rPr>
            </a:br>
            <a:r>
              <a:rPr lang="ru-RU" sz="2300" b="1" dirty="0" smtClean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714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февраль 2025 г.</a:t>
            </a:r>
            <a:endParaRPr lang="ru-RU" dirty="0"/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9844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89444" y="632174"/>
            <a:ext cx="2506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ОБЩЕЕ СРЕДНЕЕ ОБРАЗОВАНИЕ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БЕЛАРУСИ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9444" y="2211710"/>
            <a:ext cx="27225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100% учащихся X–XI классов охвачены профессиональной </a:t>
            </a:r>
            <a:r>
              <a:rPr lang="ru-RU" sz="1600" dirty="0" smtClean="0">
                <a:solidFill>
                  <a:schemeClr val="bg1"/>
                </a:solidFill>
              </a:rPr>
              <a:t>подготовкой</a:t>
            </a:r>
          </a:p>
          <a:p>
            <a:endParaRPr lang="ru-RU" sz="1600" dirty="0">
              <a:solidFill>
                <a:schemeClr val="bg1"/>
              </a:solidFill>
            </a:endParaRPr>
          </a:p>
          <a:p>
            <a:r>
              <a:rPr lang="ru-RU" sz="1600" dirty="0" smtClean="0">
                <a:solidFill>
                  <a:schemeClr val="bg1"/>
                </a:solidFill>
              </a:rPr>
              <a:t>Большинство </a:t>
            </a:r>
            <a:r>
              <a:rPr lang="ru-RU" sz="1600" dirty="0">
                <a:solidFill>
                  <a:schemeClr val="bg1"/>
                </a:solidFill>
              </a:rPr>
              <a:t>школ оснащено современным оборудованием, включая для инклюзивной среды</a:t>
            </a:r>
            <a:endParaRPr lang="ru-RU" sz="1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66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4464496" cy="147616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93304" y="504132"/>
            <a:ext cx="4482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ПОДДЕРЖКА ТАЛАНТЛИВОЙ МОЛОДЕЖИ В БЕЛАРУСИ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(2021–2024)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73620" y="2139702"/>
            <a:ext cx="4470588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/>
              <a:t>3 </a:t>
            </a:r>
            <a:r>
              <a:rPr lang="ru-RU" sz="2200" b="1" dirty="0" smtClean="0"/>
              <a:t>968 </a:t>
            </a:r>
            <a:r>
              <a:rPr lang="ru-RU" sz="2000" dirty="0"/>
              <a:t>одаренных молодых </a:t>
            </a:r>
            <a:r>
              <a:rPr lang="ru-RU" sz="2000" dirty="0" smtClean="0"/>
              <a:t>граждан</a:t>
            </a:r>
            <a:br>
              <a:rPr lang="ru-RU" sz="2000" dirty="0" smtClean="0"/>
            </a:br>
            <a:r>
              <a:rPr lang="ru-RU" sz="2200" b="1" dirty="0" smtClean="0"/>
              <a:t>292</a:t>
            </a:r>
            <a:r>
              <a:rPr lang="ru-RU" sz="2000" dirty="0" smtClean="0"/>
              <a:t> </a:t>
            </a:r>
            <a:r>
              <a:rPr lang="ru-RU" sz="2000" dirty="0"/>
              <a:t>представителя талантливой </a:t>
            </a:r>
            <a:r>
              <a:rPr lang="ru-RU" sz="2000" dirty="0" smtClean="0"/>
              <a:t>молодежи</a:t>
            </a:r>
            <a:br>
              <a:rPr lang="ru-RU" sz="2000" dirty="0" smtClean="0"/>
            </a:br>
            <a:r>
              <a:rPr lang="ru-RU" sz="2200" b="1" dirty="0" smtClean="0"/>
              <a:t>33</a:t>
            </a:r>
            <a:r>
              <a:rPr lang="ru-RU" sz="2000" b="1" dirty="0" smtClean="0"/>
              <a:t> </a:t>
            </a:r>
            <a:r>
              <a:rPr lang="ru-RU" sz="2000" dirty="0"/>
              <a:t>творческих коллектива</a:t>
            </a:r>
            <a:endParaRPr lang="ru-RU" sz="1900" b="1" dirty="0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973620" y="3804719"/>
            <a:ext cx="64148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Новая инициатива (2024</a:t>
            </a:r>
            <a:r>
              <a:rPr lang="ru-RU" b="1" dirty="0" smtClean="0"/>
              <a:t>)</a:t>
            </a:r>
          </a:p>
          <a:p>
            <a:r>
              <a:rPr lang="ru-RU" dirty="0" smtClean="0"/>
              <a:t>Вознаграждение «За </a:t>
            </a:r>
            <a:r>
              <a:rPr lang="ru-RU" dirty="0" err="1" smtClean="0"/>
              <a:t>ўклад</a:t>
            </a:r>
            <a:r>
              <a:rPr lang="ru-RU" dirty="0" smtClean="0"/>
              <a:t> у </a:t>
            </a:r>
            <a:r>
              <a:rPr lang="ru-RU" dirty="0" err="1" smtClean="0"/>
              <a:t>выхаванне</a:t>
            </a:r>
            <a:r>
              <a:rPr lang="ru-RU" dirty="0" smtClean="0"/>
              <a:t> </a:t>
            </a:r>
            <a:r>
              <a:rPr lang="ru-RU" dirty="0" err="1" smtClean="0"/>
              <a:t>таленавітай</a:t>
            </a:r>
            <a:r>
              <a:rPr lang="ru-RU" dirty="0" smtClean="0"/>
              <a:t> </a:t>
            </a:r>
            <a:r>
              <a:rPr lang="ru-RU" dirty="0" err="1" smtClean="0"/>
              <a:t>моладзі</a:t>
            </a:r>
            <a:r>
              <a:rPr lang="ru-RU" dirty="0" smtClean="0"/>
              <a:t>»</a:t>
            </a:r>
          </a:p>
          <a:p>
            <a:r>
              <a:rPr lang="ru-RU" dirty="0" smtClean="0"/>
              <a:t>присуждено </a:t>
            </a:r>
            <a:r>
              <a:rPr lang="ru-RU" dirty="0"/>
              <a:t>5 педагогам</a:t>
            </a:r>
          </a:p>
        </p:txBody>
      </p:sp>
    </p:spTree>
    <p:extLst>
      <p:ext uri="{BB962C8B-B14F-4D97-AF65-F5344CB8AC3E}">
        <p14:creationId xmlns:p14="http://schemas.microsoft.com/office/powerpoint/2010/main" val="152526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79912" y="375506"/>
            <a:ext cx="5134804" cy="226825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923928" y="521866"/>
            <a:ext cx="49907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Укрепление культурного фундамента страны в текущей пятилетке  ориентировано на сохранение и приумножение национальных культурных ценностей, традиций </a:t>
            </a:r>
            <a:r>
              <a:rPr lang="ru-RU" sz="2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самобытности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23928" y="2801094"/>
            <a:ext cx="468052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i="1" dirty="0" smtClean="0"/>
              <a:t>Ежегодно </a:t>
            </a:r>
            <a:r>
              <a:rPr lang="ru-RU" sz="1500" i="1" dirty="0"/>
              <a:t>клубными учреждениями страны проводится </a:t>
            </a:r>
            <a:r>
              <a:rPr lang="ru-RU" sz="1500" b="1" i="1" dirty="0"/>
              <a:t>более 500 тыс. мероприятий</a:t>
            </a:r>
            <a:r>
              <a:rPr lang="ru-RU" sz="1500" i="1" dirty="0"/>
              <a:t> (республиканские и региональные фестивали и конкурсы народного творчества, концерты и спектакли, театрализованные народные праздники и обряды, выставки произведений народного декоративно-прикладного искусства и др.)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67773" y="4055572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83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411510"/>
            <a:ext cx="4032448" cy="438788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18403" y="690486"/>
            <a:ext cx="36375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УВЕЛИЧИВАЕТСЯ ДОСТУПНОСТЬ И ПОВЫШАЕТСЯ КАЧЕСТВО УСЛУГ КУЛЬТУРЫ, В ТОМ ЧИСЛЕ ОКАЗЫВАЕМЫХ В СЕЛЬСКОЙ МЕСТНОСТИ</a:t>
            </a:r>
            <a:endParaRPr lang="ru-RU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-74290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18403" y="2499742"/>
            <a:ext cx="37815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Учреждения и клубные формирования: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b="1" dirty="0">
                <a:solidFill>
                  <a:schemeClr val="bg1"/>
                </a:solidFill>
              </a:rPr>
              <a:t>1 715 </a:t>
            </a:r>
            <a:r>
              <a:rPr lang="ru-RU" dirty="0">
                <a:solidFill>
                  <a:schemeClr val="bg1"/>
                </a:solidFill>
              </a:rPr>
              <a:t>библиотек</a:t>
            </a:r>
          </a:p>
          <a:p>
            <a:r>
              <a:rPr lang="ru-RU" b="1" dirty="0">
                <a:solidFill>
                  <a:schemeClr val="bg1"/>
                </a:solidFill>
              </a:rPr>
              <a:t>1 874 </a:t>
            </a:r>
            <a:r>
              <a:rPr lang="ru-RU" dirty="0">
                <a:solidFill>
                  <a:schemeClr val="bg1"/>
                </a:solidFill>
              </a:rPr>
              <a:t>клубных учреждения</a:t>
            </a:r>
          </a:p>
          <a:p>
            <a:r>
              <a:rPr lang="ru-RU" b="1" dirty="0">
                <a:solidFill>
                  <a:schemeClr val="bg1"/>
                </a:solidFill>
              </a:rPr>
              <a:t>27</a:t>
            </a:r>
            <a:r>
              <a:rPr lang="ru-RU" dirty="0">
                <a:solidFill>
                  <a:schemeClr val="bg1"/>
                </a:solidFill>
              </a:rPr>
              <a:t> музеев</a:t>
            </a:r>
          </a:p>
          <a:p>
            <a:r>
              <a:rPr lang="ru-RU" b="1" dirty="0">
                <a:solidFill>
                  <a:schemeClr val="bg1"/>
                </a:solidFill>
              </a:rPr>
              <a:t>11 898 </a:t>
            </a:r>
            <a:r>
              <a:rPr lang="ru-RU" dirty="0">
                <a:solidFill>
                  <a:schemeClr val="bg1"/>
                </a:solidFill>
              </a:rPr>
              <a:t>клубных формирований </a:t>
            </a:r>
            <a:r>
              <a:rPr lang="ru-RU" i="1" dirty="0">
                <a:solidFill>
                  <a:schemeClr val="bg1"/>
                </a:solidFill>
              </a:rPr>
              <a:t>(63,5% от общего числа в стране)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827584" y="2355726"/>
            <a:ext cx="3456384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303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1249949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85800" y="433950"/>
            <a:ext cx="8208912" cy="98567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6" name="TextBox 5"/>
          <p:cNvSpPr txBox="1"/>
          <p:nvPr/>
        </p:nvSpPr>
        <p:spPr>
          <a:xfrm>
            <a:off x="688412" y="567934"/>
            <a:ext cx="80271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</a:rPr>
              <a:t>ЭКСПОРТ ПРОДУКЦИИ ПРЕДПРИЯТИ</a:t>
            </a:r>
            <a:r>
              <a:rPr lang="ru-RU" sz="2200" b="1" dirty="0">
                <a:solidFill>
                  <a:schemeClr val="bg1"/>
                </a:solidFill>
              </a:rPr>
              <a:t>Й</a:t>
            </a:r>
            <a:r>
              <a:rPr lang="ru-RU" sz="2200" b="1" dirty="0" smtClean="0">
                <a:solidFill>
                  <a:schemeClr val="bg1"/>
                </a:solidFill>
              </a:rPr>
              <a:t> СИСТЕМЫ МИНИСТЕРСТВА ПРОМЫШЛЕННОСТИ РЕСПУБЛИКИ БЕЛАРУСЬ</a:t>
            </a:r>
            <a:br>
              <a:rPr lang="ru-RU" sz="2200" b="1" dirty="0" smtClean="0">
                <a:solidFill>
                  <a:schemeClr val="bg1"/>
                </a:solidFill>
              </a:rPr>
            </a:b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1984" y="1923678"/>
            <a:ext cx="17819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/>
              <a:t>География экспорта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16216" y="1906552"/>
            <a:ext cx="223224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/>
              <a:t>Рост экспорта (январь–ноябрь </a:t>
            </a:r>
            <a:r>
              <a:rPr lang="ru-RU" sz="2200" b="1" dirty="0" smtClean="0"/>
              <a:t>2024 г.)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83608" y="3290042"/>
            <a:ext cx="3472368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ru-RU" b="1" dirty="0"/>
              <a:t>65 </a:t>
            </a:r>
            <a:r>
              <a:rPr lang="ru-RU" b="1" dirty="0" smtClean="0"/>
              <a:t>стран</a:t>
            </a:r>
          </a:p>
          <a:p>
            <a:pPr>
              <a:lnSpc>
                <a:spcPts val="2000"/>
              </a:lnSpc>
            </a:pPr>
            <a:endParaRPr lang="ru-RU" dirty="0"/>
          </a:p>
          <a:p>
            <a:pPr>
              <a:lnSpc>
                <a:spcPts val="2000"/>
              </a:lnSpc>
            </a:pPr>
            <a:r>
              <a:rPr lang="ru-RU" dirty="0" smtClean="0"/>
              <a:t>Возобновлены </a:t>
            </a:r>
            <a:r>
              <a:rPr lang="ru-RU" dirty="0"/>
              <a:t>поставки </a:t>
            </a:r>
            <a:r>
              <a:rPr lang="ru-RU" b="1" dirty="0"/>
              <a:t>на 16 рынков</a:t>
            </a:r>
            <a:r>
              <a:rPr lang="ru-RU" dirty="0"/>
              <a:t> (Нигерия, Никарагуа, Камбоджа, Мали и др.)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67584" y="3351776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67584" y="3869397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409888" y="3104406"/>
            <a:ext cx="32483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ru-RU" dirty="0"/>
              <a:t>В страны дальнего зарубежья: </a:t>
            </a:r>
            <a:r>
              <a:rPr lang="ru-RU" b="1" dirty="0"/>
              <a:t>134,4%</a:t>
            </a:r>
            <a:r>
              <a:rPr lang="ru-RU" dirty="0"/>
              <a:t> к 2023 </a:t>
            </a:r>
            <a:r>
              <a:rPr lang="ru-RU" dirty="0" smtClean="0"/>
              <a:t>году</a:t>
            </a:r>
          </a:p>
          <a:p>
            <a:pPr>
              <a:lnSpc>
                <a:spcPts val="2000"/>
              </a:lnSpc>
            </a:pPr>
            <a:endParaRPr lang="ru-RU" dirty="0" smtClean="0"/>
          </a:p>
          <a:p>
            <a:pPr>
              <a:lnSpc>
                <a:spcPts val="2000"/>
              </a:lnSpc>
            </a:pPr>
            <a:r>
              <a:rPr lang="ru-RU" dirty="0" smtClean="0"/>
              <a:t>В </a:t>
            </a:r>
            <a:r>
              <a:rPr lang="ru-RU" dirty="0"/>
              <a:t>Африку: </a:t>
            </a:r>
            <a:r>
              <a:rPr lang="ru-RU" b="1" dirty="0"/>
              <a:t>рост в 1,5 </a:t>
            </a:r>
            <a:r>
              <a:rPr lang="ru-RU" b="1" dirty="0" smtClean="0"/>
              <a:t>раза</a:t>
            </a:r>
          </a:p>
          <a:p>
            <a:pPr>
              <a:lnSpc>
                <a:spcPts val="2000"/>
              </a:lnSpc>
            </a:pPr>
            <a:endParaRPr lang="ru-RU" dirty="0" smtClean="0"/>
          </a:p>
          <a:p>
            <a:pPr>
              <a:lnSpc>
                <a:spcPts val="2000"/>
              </a:lnSpc>
            </a:pPr>
            <a:r>
              <a:rPr lang="ru-RU" dirty="0" smtClean="0"/>
              <a:t>В </a:t>
            </a:r>
            <a:r>
              <a:rPr lang="ru-RU" dirty="0"/>
              <a:t>Азию: </a:t>
            </a:r>
            <a:r>
              <a:rPr lang="ru-RU" b="1" dirty="0"/>
              <a:t>рост в 1,4 раза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186244" y="3182030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186244" y="3920014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186244" y="4448753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66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i?id=24c03b710c61ed480e2408b46fc088ba-4556204-images-thumbs&amp;n=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86" r="10460"/>
          <a:stretch/>
        </p:blipFill>
        <p:spPr bwMode="auto">
          <a:xfrm>
            <a:off x="-1" y="1"/>
            <a:ext cx="3563889" cy="5157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652120" y="0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2483768" y="555526"/>
            <a:ext cx="6210944" cy="101304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2740442" y="555526"/>
            <a:ext cx="6044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Инвестиции и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импортозамещение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(2023–2024)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-22257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784469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004048" y="1733607"/>
            <a:ext cx="388843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Инвестиции в основной капитал:</a:t>
            </a:r>
            <a:endParaRPr lang="ru-RU" dirty="0"/>
          </a:p>
          <a:p>
            <a:r>
              <a:rPr lang="ru-RU" dirty="0"/>
              <a:t>В 2023 году рост почти в 2 раза по сравнению с 2022 г.</a:t>
            </a:r>
          </a:p>
          <a:p>
            <a:r>
              <a:rPr lang="ru-RU" dirty="0"/>
              <a:t>В 2024 году хорошие темпы роста</a:t>
            </a:r>
          </a:p>
          <a:p>
            <a:r>
              <a:rPr lang="ru-RU" dirty="0"/>
              <a:t>В 2025 году запланировано 65 крупных инвестиционных проектов</a:t>
            </a:r>
          </a:p>
          <a:p>
            <a:endParaRPr lang="ru-RU" b="1" dirty="0" smtClean="0"/>
          </a:p>
          <a:p>
            <a:r>
              <a:rPr lang="ru-RU" b="1" dirty="0" smtClean="0"/>
              <a:t>Импортозамещающая </a:t>
            </a:r>
            <a:r>
              <a:rPr lang="ru-RU" b="1" dirty="0"/>
              <a:t>продукция:</a:t>
            </a:r>
            <a:endParaRPr lang="ru-RU" dirty="0"/>
          </a:p>
          <a:p>
            <a:r>
              <a:rPr lang="ru-RU" dirty="0"/>
              <a:t>Рост выпуска: 106,8% (январь–сентябрь 2024)</a:t>
            </a:r>
          </a:p>
          <a:p>
            <a:r>
              <a:rPr lang="ru-RU" dirty="0"/>
              <a:t>Рост экспортных поставок: 102,0%</a:t>
            </a:r>
          </a:p>
        </p:txBody>
      </p:sp>
      <p:pic>
        <p:nvPicPr>
          <p:cNvPr id="2052" name="Picture 4" descr="D:\Академия управления\2025\22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592072"/>
            <a:ext cx="1415380" cy="1088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Академия управления\2025\ekon_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877" y="1783250"/>
            <a:ext cx="1444171" cy="1444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70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9844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89444" y="511416"/>
            <a:ext cx="250652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ПРОИЗВОДСТВО ОСНОВНЫХ ПРОДУКТОВ НА ДУШУ НАСЕЛЕНИЯ В БЕЛАРУСИ СУЩЕСТВЕННО ПРЕВЫШАЕТ ПОКАЗАТЕЛИ, ДОСТИГНУТЫЕ НАШИМИ ПАРТНЕРАМИ </a:t>
            </a:r>
            <a:b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ЕАЭС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932040" y="702099"/>
            <a:ext cx="38884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мяса</a:t>
            </a:r>
            <a:r>
              <a:rPr lang="ru-RU" sz="2000" dirty="0"/>
              <a:t> производится</a:t>
            </a:r>
            <a:br>
              <a:rPr lang="ru-RU" sz="2000" dirty="0"/>
            </a:br>
            <a:r>
              <a:rPr lang="ru-RU" sz="2000" dirty="0"/>
              <a:t>в 1,8 раза больше чем в России и в 3,8 раза больше, чем в Армении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932040" y="2165139"/>
            <a:ext cx="38884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молока</a:t>
            </a:r>
            <a:r>
              <a:rPr lang="ru-RU" sz="2000" dirty="0"/>
              <a:t> в 4 раза больше чем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 </a:t>
            </a:r>
            <a:r>
              <a:rPr lang="ru-RU" sz="2000" dirty="0"/>
              <a:t>России и в 4,3 раза </a:t>
            </a:r>
            <a:r>
              <a:rPr lang="ru-RU" sz="2000" dirty="0" smtClean="0"/>
              <a:t>больше, </a:t>
            </a:r>
            <a:r>
              <a:rPr lang="ru-RU" sz="2000" dirty="0"/>
              <a:t>чем в Армении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932040" y="3582459"/>
            <a:ext cx="38884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яиц</a:t>
            </a:r>
            <a:r>
              <a:rPr lang="ru-RU" sz="2000" dirty="0"/>
              <a:t> в 4,2 раза больше чем в Кыргызстане и в 1,5 раза </a:t>
            </a:r>
            <a:r>
              <a:rPr lang="ru-RU" sz="2000" dirty="0" smtClean="0"/>
              <a:t>больше, </a:t>
            </a:r>
            <a:r>
              <a:rPr lang="ru-RU" sz="2000" dirty="0"/>
              <a:t>чем в Казахстане и Армении</a:t>
            </a:r>
          </a:p>
        </p:txBody>
      </p:sp>
    </p:spTree>
    <p:extLst>
      <p:ext uri="{BB962C8B-B14F-4D97-AF65-F5344CB8AC3E}">
        <p14:creationId xmlns:p14="http://schemas.microsoft.com/office/powerpoint/2010/main" val="132859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9844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89444" y="702975"/>
            <a:ext cx="25065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В ТЕКУЩЕЙ ПЯТИЛЕТКЕ ОТМЕЧАЕТСЯ РОСТ МОБИЛЬНОСТИ НАСЕЛЕНИЯ, УВЕЛИЧЕНИЕ ЭКСПОРТА ТРАНСПОРТНЫХ УСЛУГ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91880" y="699542"/>
            <a:ext cx="547260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В 2024 ГОДУ ОБЪЕМ ПЕРЕВЕЗЕННЫХ ПАССАЖИРОВ </a:t>
            </a:r>
            <a:r>
              <a:rPr lang="ru-RU" sz="2500" b="1" dirty="0" smtClean="0"/>
              <a:t>ВЫРОС НА 4,6%</a:t>
            </a:r>
            <a:endParaRPr lang="ru-RU" sz="25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563888" y="3628920"/>
            <a:ext cx="5184576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i="1" dirty="0"/>
              <a:t>Обеспечен рост экспорта транспортных услуг (119,5%), инвестиций в основной капитал (143,7%)</a:t>
            </a:r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228373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411510"/>
            <a:ext cx="3672408" cy="438788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8403" y="2211710"/>
            <a:ext cx="363757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По данным Минтранса, по состоянию на 1 января 2025 г. доля электрифицированных транспортных средств, выполняющих </a:t>
            </a:r>
            <a:r>
              <a:rPr lang="ru-RU" b="1" dirty="0" smtClean="0">
                <a:solidFill>
                  <a:schemeClr val="bg1"/>
                </a:solidFill>
              </a:rPr>
              <a:t>городские </a:t>
            </a:r>
            <a:r>
              <a:rPr lang="ru-RU" b="1" dirty="0">
                <a:solidFill>
                  <a:schemeClr val="bg1"/>
                </a:solidFill>
              </a:rPr>
              <a:t>перевозки пассажиров в регулярном </a:t>
            </a:r>
            <a:r>
              <a:rPr lang="ru-RU" b="1" dirty="0" smtClean="0">
                <a:solidFill>
                  <a:schemeClr val="bg1"/>
                </a:solidFill>
              </a:rPr>
              <a:t>сообщении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-74290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1227295"/>
            <a:ext cx="1303562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b="1" dirty="0" smtClean="0">
                <a:solidFill>
                  <a:schemeClr val="bg1"/>
                </a:solidFill>
              </a:rPr>
              <a:t>29%</a:t>
            </a:r>
            <a:endParaRPr lang="ru-RU" sz="5000" b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D:\Академия управления\2025\bus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257880"/>
            <a:ext cx="1562932" cy="80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92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7589"/>
            <a:ext cx="9135179" cy="513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4428" y="339502"/>
            <a:ext cx="5616625" cy="144016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07191" y="490776"/>
            <a:ext cx="50945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ПОЛОЖИТЕЛЬНАЯ ДИНАМИКА РАЗВИТИЯ ТУРИЗМА В РЕСПУБЛИКЕ БЕЛАРУСЬ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362129" y="-22257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76456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45378" y="2184378"/>
            <a:ext cx="56548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УВЕЛИЧИЛСЯ ПОТОК ИНОСТРАННЫХ ТУРИСТОВ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5078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014100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423388" y="632174"/>
            <a:ext cx="2506528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</a:rPr>
              <a:t>ЗА ТЕКУЩУЮ ПЯТИЛЕТКУ ДОЛЯ РЕСПОНДЕНТОВ, ПОЗИТИВНО ОЦЕНИВАЮЩИХ СОЦИАЛЬНО-ЭКОНОМИЧЕСКОЕ ПОЛОЖЕНИЕ </a:t>
            </a:r>
            <a:br>
              <a:rPr lang="ru-RU" sz="2200" b="1" dirty="0" smtClean="0">
                <a:solidFill>
                  <a:schemeClr val="bg1"/>
                </a:solidFill>
              </a:rPr>
            </a:br>
            <a:r>
              <a:rPr lang="ru-RU" sz="2200" b="1" dirty="0" smtClean="0">
                <a:solidFill>
                  <a:schemeClr val="bg1"/>
                </a:solidFill>
              </a:rPr>
              <a:t>В СТРАНЕ, УВЕЛИЧИЛАСЬ </a:t>
            </a:r>
            <a:br>
              <a:rPr lang="ru-RU" sz="2200" b="1" dirty="0" smtClean="0">
                <a:solidFill>
                  <a:schemeClr val="bg1"/>
                </a:solidFill>
              </a:rPr>
            </a:br>
            <a:r>
              <a:rPr lang="ru-RU" sz="2200" b="1" dirty="0" smtClean="0">
                <a:solidFill>
                  <a:schemeClr val="bg1"/>
                </a:solidFill>
              </a:rPr>
              <a:t>В 2,5 РАЗА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242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2915816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131840" y="0"/>
            <a:ext cx="346722" cy="43185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14421" y="678924"/>
            <a:ext cx="252027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НЕСМОТРЯ НА ТО, ЧТО УВЕЛИЧИЛСЯ ПОТОК ИНОСТРАННЫХ ТУРИСТОВ, КЛЮЧЕВЫМ ТРЕНДОМ 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ПОСЛЕДНИЕ ГОДЫ ЯВЛЯЕТСЯ АКТИВИЗАЦИЯ ТУРИЗМА ВНУТРЕННЕГО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562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7589"/>
            <a:ext cx="9135178" cy="513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4428" y="339502"/>
            <a:ext cx="8492870" cy="144016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07191" y="490776"/>
            <a:ext cx="78532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2021–2023 гг. экспорт белорусских товаров и услуг увеличился на 28,3% до 47,9 млрд долларов США, за 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январь–ноябрь 2024 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– на 3,8% до 45,2 млрд долларов 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США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76456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57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7589"/>
            <a:ext cx="9135178" cy="513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4428" y="339502"/>
            <a:ext cx="6067772" cy="187220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07191" y="490776"/>
            <a:ext cx="56930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solidFill>
                  <a:schemeClr val="bg1"/>
                </a:solidFill>
              </a:rPr>
              <a:t>Основными торговыми партнерами Беларуси являются страны ЕАЭС и СНГ, а также Грузия. Расширяется присутствие белорусских производителей на рынках Турции и стран «дальней дуги» – Китая, Индии, Вьетнама, Объединенных Арабских Эмиратов и других государств Азии и Ближнего Востока, а также Африки и Латинской Америки</a:t>
            </a:r>
            <a:endParaRPr lang="ru-RU" sz="1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362129" y="-22257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76456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45378" y="2355726"/>
            <a:ext cx="56548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Доля стран «дальней дуги» в нашем экспорте </a:t>
            </a:r>
          </a:p>
        </p:txBody>
      </p:sp>
    </p:spTree>
    <p:extLst>
      <p:ext uri="{BB962C8B-B14F-4D97-AF65-F5344CB8AC3E}">
        <p14:creationId xmlns:p14="http://schemas.microsoft.com/office/powerpoint/2010/main" val="329327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79512" y="332551"/>
            <a:ext cx="1080119" cy="943055"/>
          </a:xfrm>
          <a:prstGeom prst="rect">
            <a:avLst/>
          </a:prstGeom>
          <a:solidFill>
            <a:srgbClr val="182C7F">
              <a:alpha val="8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/>
          </a:p>
        </p:txBody>
      </p:sp>
      <p:sp>
        <p:nvSpPr>
          <p:cNvPr id="6" name="TextBox 5"/>
          <p:cNvSpPr txBox="1"/>
          <p:nvPr/>
        </p:nvSpPr>
        <p:spPr>
          <a:xfrm>
            <a:off x="947562" y="683680"/>
            <a:ext cx="398447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chemeClr val="bg1"/>
                </a:solidFill>
              </a:rPr>
              <a:t>Мы все сделаем в предстоящей пятилетке, чтобы наша страна навсегда забыла проблему сохранения своей государственности. Наша страна всегда будет государством, вопреки любым течениям и тенденциям на международной </a:t>
            </a:r>
            <a:r>
              <a:rPr lang="ru-RU" sz="2000" b="1" i="1" dirty="0" smtClean="0">
                <a:solidFill>
                  <a:schemeClr val="bg1"/>
                </a:solidFill>
              </a:rPr>
              <a:t>арене.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093" y="-92546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 smtClean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4200501" y="1707654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 smtClean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954720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043608" y="3785146"/>
            <a:ext cx="45124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 Республики </a:t>
            </a:r>
            <a: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Беларусь </a:t>
            </a:r>
            <a:r>
              <a:rPr lang="ru-RU" sz="14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А.Г.Лукашенко</a:t>
            </a:r>
            <a: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Церемония вручения премии </a:t>
            </a:r>
            <a: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«За </a:t>
            </a: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духовное </a:t>
            </a:r>
            <a: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возрождение» </a:t>
            </a: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специальных премий Президента</a:t>
            </a:r>
            <a: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</a:t>
            </a:r>
            <a: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января 2024 г.</a:t>
            </a:r>
            <a:endParaRPr lang="ru-RU" sz="1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150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1995686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1624" y="2224862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538157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1249949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85800" y="433950"/>
            <a:ext cx="8208912" cy="98567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6" name="TextBox 5"/>
          <p:cNvSpPr txBox="1"/>
          <p:nvPr/>
        </p:nvSpPr>
        <p:spPr>
          <a:xfrm>
            <a:off x="1552228" y="531509"/>
            <a:ext cx="6039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ЭКОНОМИЧЕСКИЕ ДОСТИЖЕНИЯ БЕЛАРУСИ В 2024 ГОДУ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1984" y="1923678"/>
            <a:ext cx="24482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Минимальный уровень безработицы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16216" y="1906552"/>
            <a:ext cx="14508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Рост доходов населения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83608" y="3219822"/>
            <a:ext cx="34723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dirty="0"/>
              <a:t>2,9% в III квартале 2024 г</a:t>
            </a:r>
            <a:r>
              <a:rPr lang="ru-RU" dirty="0" smtClean="0"/>
              <a:t>.</a:t>
            </a:r>
          </a:p>
          <a:p>
            <a:pPr>
              <a:lnSpc>
                <a:spcPts val="1800"/>
              </a:lnSpc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Одно </a:t>
            </a:r>
            <a:r>
              <a:rPr lang="ru-RU" dirty="0"/>
              <a:t>из самых низких значений с 2012 </a:t>
            </a:r>
            <a:r>
              <a:rPr lang="ru-RU" dirty="0" smtClean="0"/>
              <a:t>года</a:t>
            </a:r>
          </a:p>
          <a:p>
            <a:pPr>
              <a:lnSpc>
                <a:spcPts val="1800"/>
              </a:lnSpc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Рассчитано </a:t>
            </a:r>
            <a:r>
              <a:rPr lang="ru-RU" dirty="0"/>
              <a:t>по методологии МОТ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67584" y="3290042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67584" y="3742462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67584" y="4405359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409888" y="3104406"/>
            <a:ext cx="324831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dirty="0"/>
              <a:t>Реальные располагаемые денежные доходы: +9,4</a:t>
            </a:r>
            <a:r>
              <a:rPr lang="ru-RU" dirty="0" smtClean="0"/>
              <a:t>% </a:t>
            </a:r>
          </a:p>
          <a:p>
            <a:pPr>
              <a:lnSpc>
                <a:spcPts val="1800"/>
              </a:lnSpc>
            </a:pPr>
            <a:endParaRPr lang="ru-RU" dirty="0"/>
          </a:p>
          <a:p>
            <a:pPr>
              <a:lnSpc>
                <a:spcPts val="1800"/>
              </a:lnSpc>
            </a:pPr>
            <a:r>
              <a:rPr lang="ru-RU" dirty="0" smtClean="0"/>
              <a:t>Превышение </a:t>
            </a:r>
            <a:r>
              <a:rPr lang="ru-RU" dirty="0"/>
              <a:t>прогноза (5,2</a:t>
            </a:r>
            <a:r>
              <a:rPr lang="ru-RU" dirty="0" smtClean="0"/>
              <a:t>%) </a:t>
            </a:r>
          </a:p>
          <a:p>
            <a:pPr>
              <a:lnSpc>
                <a:spcPts val="1800"/>
              </a:lnSpc>
            </a:pPr>
            <a:endParaRPr lang="ru-RU" dirty="0" smtClean="0"/>
          </a:p>
          <a:p>
            <a:pPr>
              <a:lnSpc>
                <a:spcPts val="1800"/>
              </a:lnSpc>
            </a:pPr>
            <a:r>
              <a:rPr lang="ru-RU" dirty="0" smtClean="0"/>
              <a:t>Лучший </a:t>
            </a:r>
            <a:r>
              <a:rPr lang="ru-RU" dirty="0"/>
              <a:t>показатель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за </a:t>
            </a:r>
            <a:r>
              <a:rPr lang="ru-RU" dirty="0"/>
              <a:t>последние 5 лет</a:t>
            </a:r>
            <a:endParaRPr lang="ru-RU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186244" y="3135752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186244" y="3829172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186244" y="4293992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15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10800000">
            <a:off x="251520" y="4634222"/>
            <a:ext cx="200206" cy="51891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 rot="5400000">
            <a:off x="8613731" y="43911"/>
            <a:ext cx="200206" cy="86033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8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i?id=8b77b371d9813695210fcbb1bd706fca_l-10509529-images-thumbs&amp;n=1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86"/>
          <a:stretch/>
        </p:blipFill>
        <p:spPr bwMode="auto">
          <a:xfrm>
            <a:off x="0" y="0"/>
            <a:ext cx="3851920" cy="514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652120" y="0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19871" y="555526"/>
            <a:ext cx="5616625" cy="187220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722634" y="706800"/>
            <a:ext cx="50945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РЕСПУБЛИКЕ БЕЛАРУСЬ ПОДДЕРЖКА СЕМЬИ С ДЕТЬМИ ЯВЛЯЕТСЯ НАЦИОНАЛЬНЫМ ПРИОРИТЕТОМ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-22257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76456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238417" y="2643758"/>
            <a:ext cx="424847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/>
              <a:t>Тем или иным видом пособия охвачено около </a:t>
            </a:r>
            <a:r>
              <a:rPr lang="ru-RU" sz="2200" b="1" dirty="0"/>
              <a:t>22%</a:t>
            </a:r>
            <a:r>
              <a:rPr lang="ru-RU" sz="2200" dirty="0"/>
              <a:t> от общего количества несовершеннолетних детей в стране, а дети в возрасте </a:t>
            </a:r>
            <a:r>
              <a:rPr lang="ru-RU" sz="2200" b="1" dirty="0"/>
              <a:t>до 3 лет – почти 100</a:t>
            </a:r>
            <a:r>
              <a:rPr lang="ru-RU" sz="2200" b="1" dirty="0" smtClean="0"/>
              <a:t>%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68903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7585989" y="3446193"/>
            <a:ext cx="200206" cy="29158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85800" y="433950"/>
            <a:ext cx="8208912" cy="70095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6" name="TextBox 5"/>
          <p:cNvSpPr txBox="1"/>
          <p:nvPr/>
        </p:nvSpPr>
        <p:spPr>
          <a:xfrm>
            <a:off x="775596" y="531509"/>
            <a:ext cx="7684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 СЕМЕЙНОГО КАПИТАЛА В БЕЛАРУСИ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275606"/>
            <a:ext cx="7848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Поддержка семей при рождении третьего и последующих </a:t>
            </a:r>
            <a:r>
              <a:rPr lang="ru-RU" sz="2000" b="1" dirty="0" smtClean="0"/>
              <a:t>детей, действует </a:t>
            </a:r>
            <a:r>
              <a:rPr lang="ru-RU" sz="2000" b="1" dirty="0"/>
              <a:t>с 2015 года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70386" y="3111810"/>
            <a:ext cx="38324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Размер капитала в 2024 году: </a:t>
            </a:r>
            <a:r>
              <a:rPr lang="ru-RU" b="1" dirty="0"/>
              <a:t>на 40% выше</a:t>
            </a:r>
            <a:r>
              <a:rPr lang="ru-RU" dirty="0"/>
              <a:t>, чем в 2020 году (индексация</a:t>
            </a:r>
            <a:r>
              <a:rPr lang="ru-RU" dirty="0" smtClean="0"/>
              <a:t>)</a:t>
            </a:r>
          </a:p>
          <a:p>
            <a:endParaRPr lang="ru-RU" dirty="0"/>
          </a:p>
          <a:p>
            <a:r>
              <a:rPr lang="ru-RU" dirty="0"/>
              <a:t>Открыто </a:t>
            </a:r>
            <a:r>
              <a:rPr lang="ru-RU" b="1" dirty="0"/>
              <a:t>49,6 тыс. вкладов </a:t>
            </a:r>
            <a:r>
              <a:rPr lang="ru-RU" dirty="0"/>
              <a:t>«Семейный капитал» </a:t>
            </a:r>
            <a:r>
              <a:rPr lang="ru-RU" b="1" dirty="0"/>
              <a:t>(2021–2024 гг.)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54362" y="3184256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54362" y="4054974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619672" y="2596284"/>
            <a:ext cx="29523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Финансовая поддержка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976626" y="3111810"/>
            <a:ext cx="38324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 1 января 2025 года: </a:t>
            </a:r>
            <a:r>
              <a:rPr lang="ru-RU" b="1" dirty="0"/>
              <a:t>123 тыс. </a:t>
            </a:r>
            <a:r>
              <a:rPr lang="ru-RU" b="1" dirty="0" smtClean="0"/>
              <a:t>семей</a:t>
            </a:r>
          </a:p>
          <a:p>
            <a:endParaRPr lang="ru-RU" dirty="0"/>
          </a:p>
          <a:p>
            <a:r>
              <a:rPr lang="ru-RU" dirty="0" smtClean="0"/>
              <a:t>Увеличение </a:t>
            </a:r>
            <a:r>
              <a:rPr lang="ru-RU" b="1" dirty="0"/>
              <a:t>на 9,2% </a:t>
            </a:r>
            <a:r>
              <a:rPr lang="ru-RU" dirty="0"/>
              <a:t>с 2021 года</a:t>
            </a:r>
            <a:endParaRPr lang="ru-RU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760602" y="3184256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760602" y="4054974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760602" y="2596284"/>
            <a:ext cx="39226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Рост многодетных семей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 flipH="1">
            <a:off x="3203848" y="1983492"/>
            <a:ext cx="1152128" cy="504056"/>
          </a:xfrm>
          <a:prstGeom prst="straightConnector1">
            <a:avLst/>
          </a:prstGeom>
          <a:ln w="19050">
            <a:solidFill>
              <a:srgbClr val="0A0A7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4760602" y="1983492"/>
            <a:ext cx="1323566" cy="504056"/>
          </a:xfrm>
          <a:prstGeom prst="straightConnector1">
            <a:avLst/>
          </a:prstGeom>
          <a:ln w="19050">
            <a:solidFill>
              <a:srgbClr val="0A0A7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061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14" y="2369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652120" y="0"/>
            <a:ext cx="349382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940152" y="1491630"/>
            <a:ext cx="29523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1 ЯНВАРЯ 2024 Г. БЫЛ ВНЕДРЕН НОВЫЙ ПОРЯДОК ПРОВЕДЕНИЯ ДИСПАНСЕРИЗАЦИИ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85452" y="1842086"/>
            <a:ext cx="10801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ОХВАТ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70150" y="2902173"/>
            <a:ext cx="168046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300" b="1" dirty="0" smtClean="0"/>
              <a:t>ОТ ПОДЛЕЖАЩИХ</a:t>
            </a:r>
          </a:p>
          <a:p>
            <a:pPr algn="ctr"/>
            <a:r>
              <a:rPr lang="ru-RU" sz="1300" b="1" dirty="0" smtClean="0"/>
              <a:t>ДИСПАНСЕРИЗАЦИИ</a:t>
            </a:r>
            <a:endParaRPr lang="ru-RU" sz="1300" b="1" dirty="0"/>
          </a:p>
        </p:txBody>
      </p:sp>
    </p:spTree>
    <p:extLst>
      <p:ext uri="{BB962C8B-B14F-4D97-AF65-F5344CB8AC3E}">
        <p14:creationId xmlns:p14="http://schemas.microsoft.com/office/powerpoint/2010/main" val="79977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09286" y="483518"/>
            <a:ext cx="8411186" cy="122413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-198022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660633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УСПЕХИ БЕЛАРУСИ В ВЫСОКОТЕХНОЛОГИЧНОЙ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ЕДИЦИНЕ: 492 ТРАНСПЛАНТАЦИИ ОРГАНОВ В 2024 ГОДУ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05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9844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89444" y="632174"/>
            <a:ext cx="2506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ДОШКОЛЬНОЕ ОБРАЗОВАНИЕ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БЕЛАРУСИ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9444" y="2067694"/>
            <a:ext cx="2506528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>
                <a:solidFill>
                  <a:schemeClr val="bg1"/>
                </a:solidFill>
              </a:rPr>
              <a:t>100% детей пятилетнего возраста охвачены подготовкой к обучению</a:t>
            </a:r>
          </a:p>
          <a:p>
            <a:endParaRPr lang="ru-RU" sz="1700" dirty="0" smtClean="0">
              <a:solidFill>
                <a:schemeClr val="bg1"/>
              </a:solidFill>
            </a:endParaRPr>
          </a:p>
          <a:p>
            <a:r>
              <a:rPr lang="ru-RU" sz="1700" dirty="0" smtClean="0">
                <a:solidFill>
                  <a:schemeClr val="bg1"/>
                </a:solidFill>
              </a:rPr>
              <a:t>Абсолютное </a:t>
            </a:r>
            <a:r>
              <a:rPr lang="ru-RU" sz="1700" dirty="0">
                <a:solidFill>
                  <a:schemeClr val="bg1"/>
                </a:solidFill>
              </a:rPr>
              <a:t>большинство детей </a:t>
            </a:r>
            <a:r>
              <a:rPr lang="ru-RU" sz="1700" dirty="0" smtClean="0">
                <a:solidFill>
                  <a:schemeClr val="bg1"/>
                </a:solidFill>
              </a:rPr>
              <a:t/>
            </a:r>
            <a:br>
              <a:rPr lang="ru-RU" sz="1700" dirty="0" smtClean="0">
                <a:solidFill>
                  <a:schemeClr val="bg1"/>
                </a:solidFill>
              </a:rPr>
            </a:br>
            <a:r>
              <a:rPr lang="ru-RU" sz="1700" dirty="0" smtClean="0">
                <a:solidFill>
                  <a:schemeClr val="bg1"/>
                </a:solidFill>
              </a:rPr>
              <a:t>от </a:t>
            </a:r>
            <a:r>
              <a:rPr lang="ru-RU" sz="1700" dirty="0">
                <a:solidFill>
                  <a:schemeClr val="bg1"/>
                </a:solidFill>
              </a:rPr>
              <a:t>1 до 6 лет получают дошкольное образование</a:t>
            </a:r>
          </a:p>
        </p:txBody>
      </p:sp>
    </p:spTree>
    <p:extLst>
      <p:ext uri="{BB962C8B-B14F-4D97-AF65-F5344CB8AC3E}">
        <p14:creationId xmlns:p14="http://schemas.microsoft.com/office/powerpoint/2010/main" val="258150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5568</TotalTime>
  <Words>732</Words>
  <Application>Microsoft Office PowerPoint</Application>
  <PresentationFormat>Экран (16:9)</PresentationFormat>
  <Paragraphs>92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7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Пользователь Windows</cp:lastModifiedBy>
  <cp:revision>330</cp:revision>
  <dcterms:created xsi:type="dcterms:W3CDTF">2024-07-24T10:48:12Z</dcterms:created>
  <dcterms:modified xsi:type="dcterms:W3CDTF">2025-02-14T05:54:25Z</dcterms:modified>
</cp:coreProperties>
</file>