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  <p:sldId id="260" r:id="rId6"/>
    <p:sldId id="261" r:id="rId7"/>
    <p:sldId id="259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866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3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170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287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993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573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507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120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390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825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434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D8C50-5E48-47F5-AA12-5DDD6590CE9D}" type="datetimeFigureOut">
              <a:rPr lang="ru-RU" smtClean="0"/>
              <a:pPr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A79B-3E21-4732-9904-575D091C9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07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i&amp;rct=j&amp;q=&amp;esrc=s&amp;source=images&amp;cd=&amp;cad=rja&amp;uact=8&amp;ved=2ahUKEwiD1aKAwfDeAhXExIsKHYgAAVYQjRx6BAgBEAU&amp;url=https://yandex.ru/collections/user/natagysh/kartinka-solntse/&amp;psig=AOvVaw3X5mdI7dY3PzotXC8B2lFk&amp;ust=1543268408553897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 descr="Картинки по запросу солнце рисунок для детей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251520"/>
            <a:ext cx="357187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545097" y="1340768"/>
            <a:ext cx="60486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Эффективность коррекционных занятий с детьми, имеющими тяжёлые </a:t>
            </a:r>
            <a:r>
              <a:rPr lang="ru-RU" sz="2800" b="1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нарушения речи, 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условиях интегрированного обучения и воспитания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(Из опыта работы)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332656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Государственное учреждение образования «Ясли-сад №2 г. Березино»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486916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Учитель-дефектолог: Криворот И.С.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1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3650" y="1800111"/>
            <a:ext cx="74888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chemeClr val="tx2"/>
              </a:solidFill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Игровые задания, созданные с помощью программы </a:t>
            </a:r>
            <a:r>
              <a:rPr 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Microsoft Power Point</a:t>
            </a:r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ru-RU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 верно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Малыш и </a:t>
            </a:r>
            <a:r>
              <a:rPr lang="ru-RU" sz="24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Карлсон</a:t>
            </a:r>
            <a:endParaRPr lang="ru-RU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Волшебное дерево </a:t>
            </a:r>
            <a:endParaRPr lang="ru-RU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476672"/>
            <a:ext cx="770485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коррекционно-педагогической </a:t>
            </a:r>
            <a:r>
              <a:rPr lang="ru-RU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деятельности применяются элементы  современных информационных технологий:</a:t>
            </a:r>
            <a:endParaRPr lang="ru-RU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78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24744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Создание </a:t>
            </a:r>
            <a:r>
              <a:rPr lang="ru-RU" sz="24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</a:t>
            </a:r>
            <a:r>
              <a:rPr lang="ru-RU" sz="24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дошкольном учреждении </a:t>
            </a:r>
            <a:r>
              <a:rPr lang="ru-RU" sz="24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единого коррекционно-развивающего пространства (работа </a:t>
            </a:r>
            <a:r>
              <a:rPr lang="ru-RU" sz="24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учителя-дефектолога, </a:t>
            </a:r>
            <a:r>
              <a:rPr lang="ru-RU" sz="24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воспитателей, родителей) позволяет осуществлять коррекцию и развитие речевой функциональной системы, развитие познавательной активности детей с </a:t>
            </a:r>
            <a:r>
              <a:rPr lang="ru-RU" sz="24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тяжёлыми нарушениями речи, </a:t>
            </a:r>
            <a:r>
              <a:rPr lang="ru-RU" sz="24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их интеллектуальных умений, неречевых психических функций.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8036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31073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Спасибо </a:t>
            </a:r>
          </a:p>
          <a:p>
            <a:pPr algn="ctr"/>
            <a:r>
              <a:rPr lang="ru-RU" sz="6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6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внимание!</a:t>
            </a:r>
            <a:endParaRPr lang="ru-RU" sz="66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5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5676" y="4509120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речи как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средство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общения,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коррекция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общего и речевого поведения, нормализация регуляторной деятельности детей.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47667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Основная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цель коррекционных занятий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детьми дошкольного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возраста с тяжёлыми нарушениями речи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условиях интегрированного обучения и воспитания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642407" y="1400002"/>
            <a:ext cx="1497545" cy="948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076056" y="1400002"/>
            <a:ext cx="1058739" cy="1086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7544" y="2348009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преодоление речевого нарушения и вторичных проявлений, вызванных недоразвитием речи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04048" y="2486509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социальная адаптация и интеграция детей в общество</a:t>
            </a:r>
            <a:endParaRPr lang="ru-RU" dirty="0"/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4172577" y="2402886"/>
            <a:ext cx="432048" cy="3492388"/>
          </a:xfrm>
          <a:prstGeom prst="rightBrace">
            <a:avLst>
              <a:gd name="adj1" fmla="val 0"/>
              <a:gd name="adj2" fmla="val 493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22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14591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Задача, которую решает учитель –дефектолог </a:t>
            </a:r>
            <a:r>
              <a:rPr lang="ru-RU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группы интегрированного обучения и воспитания </a:t>
            </a:r>
            <a:endParaRPr lang="ru-RU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234888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513363" y="1746811"/>
            <a:ext cx="108012" cy="733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328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Задача решается в преемственности с  воспитателями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группы интегрированного обучения и воспитания.</a:t>
            </a:r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77072"/>
            <a:ext cx="42844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воспитателями проводятся: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рупповые и индивидуальные консультации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ндивидуальные беседы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практические занятия</a:t>
            </a:r>
          </a:p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Tx/>
              <a:buChar char="-"/>
            </a:pP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4110954"/>
            <a:ext cx="385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работе с детьми используется тетрадь преемственности учителя-дефектолога и воспитателя группы, тетрадь для домашних заданий</a:t>
            </a:r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2479999"/>
            <a:ext cx="7416824" cy="820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формирование правильной речи детей, как полноценного средства общения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42785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610" y="285211"/>
            <a:ext cx="85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Коррекционно-педагогическая деятельность учителя-дефектолога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осуществляется по двум направлениям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99817" y="1412775"/>
            <a:ext cx="4283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преодоление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предупреждение вторичных проявлений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257950" y="924926"/>
            <a:ext cx="864096" cy="361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184068" y="930189"/>
            <a:ext cx="612068" cy="433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7584" y="141277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устранение собственно речевого нарушения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2413338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Учитель-дефектолог проводит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следующие виды занятий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развитие речи </a:t>
            </a:r>
          </a:p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-подготовка к обучению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грамоте (старший дошкольный возраст)</a:t>
            </a:r>
          </a:p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-формирование лексико-грамматических средств языка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   </a:t>
            </a:r>
          </a:p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связной речи;</a:t>
            </a:r>
          </a:p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-формирование произносительной стороны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речи.</a:t>
            </a:r>
            <a:endParaRPr lang="ru-RU" dirty="0">
              <a:solidFill>
                <a:schemeClr val="tx2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7398" y="4797152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процессе обучения используются различные формы организации занятий: </a:t>
            </a: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индивидуальные,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подгрупповые</a:t>
            </a:r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52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35292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процессе занятий </a:t>
            </a:r>
            <a:r>
              <a:rPr lang="ru-RU" sz="1600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</a:t>
            </a:r>
            <a:r>
              <a:rPr lang="ru-RU" sz="1600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формированию лексико-грамматических средств языка и развитию связной устной речи</a:t>
            </a:r>
            <a:r>
              <a:rPr lang="ru-RU" sz="1600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осуществляется развитие понимания речи; уточнение и обогащение словарного запаса; формирование практических навыков словоизменения и словообразования; построения различных типов предложений; обучение самостоятельному высказыванию (пересказу, составлению рассказов по демонстрируемому действию, по сюжетной картине и др.)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В процессе занятий </a:t>
            </a:r>
            <a:r>
              <a:rPr lang="ru-RU" sz="1600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формированию произносительной стороны речи</a:t>
            </a:r>
            <a:r>
              <a:rPr lang="ru-RU" sz="1600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осуществляется развитие фонематического слуха, формирование правильного произношения звуков; закрепление произнесения слов различной </a:t>
            </a:r>
            <a:r>
              <a:rPr lang="ru-RU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звуко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-слоговой структуры; подготовка к усвоению навыков звукового анализа и синтеза.</a:t>
            </a:r>
          </a:p>
          <a:p>
            <a:pPr algn="just"/>
            <a:endParaRPr lang="ru-RU" sz="16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В </a:t>
            </a: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процессе занятий </a:t>
            </a:r>
            <a:r>
              <a:rPr lang="ru-RU" sz="1600" i="1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</a:t>
            </a:r>
            <a:r>
              <a:rPr lang="ru-RU" sz="1600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подготовке к обучению </a:t>
            </a:r>
            <a:r>
              <a:rPr lang="ru-RU" sz="1600" i="1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грамоте</a:t>
            </a:r>
            <a:r>
              <a:rPr lang="ru-RU" sz="1600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решаются задачи совершенствования фонематического восприятия, уточнения и закрепления правильного произношения звуков; развития навы­ков звукового анализа и 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синтеза</a:t>
            </a:r>
          </a:p>
          <a:p>
            <a:pPr algn="just"/>
            <a:endParaRPr lang="ru-RU" sz="16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каждого занятия планируются </a:t>
            </a:r>
            <a:r>
              <a:rPr lang="ru-RU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разноуровневые</a:t>
            </a: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задания и упражнения, направленные на развитие фонетико-фонематической стороны, лексико-грамматических средств языка и связной речи. 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7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94692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На занятиях </a:t>
            </a:r>
            <a:r>
              <a:rPr lang="ru-RU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</a:t>
            </a:r>
            <a:r>
              <a:rPr lang="ru-RU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i="1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формированию лексико-грамматических средств языка и развитию связной устной речи</a:t>
            </a:r>
            <a:r>
              <a:rPr lang="ru-RU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используются дидактические игры, игровые задания и упражнения: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Назови картинки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Назови предметы одним словом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Отгадай загадки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 (кто) лишнее?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Сложи картинку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Чего не хватает?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Большой-маленький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Один-много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Сосчитай предметы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Строим из палочек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Что спряталось?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Составь рассказ по рисунку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Составь рассказ по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схеме</a:t>
            </a:r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31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занятиях </a:t>
            </a:r>
            <a:r>
              <a:rPr lang="ru-RU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</a:t>
            </a:r>
            <a:r>
              <a:rPr lang="ru-RU" i="1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формированию произносительной стороны </a:t>
            </a:r>
            <a:r>
              <a:rPr lang="ru-RU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речи</a:t>
            </a:r>
            <a:r>
              <a:rPr lang="ru-RU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используются дидактические игры: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556792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Звуковые человечки»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«Говорящий карандашик»(Н.В. </a:t>
            </a:r>
            <a:r>
              <a:rPr lang="ru-RU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Гальская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Веселые пузырьки»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Маленький математик»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Тени»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1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Говори правильно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и др.</a:t>
            </a:r>
            <a:endParaRPr lang="ru-RU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448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3995" y="1412776"/>
            <a:ext cx="53285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Цепочка </a:t>
            </a: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слов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Найди место звука в слове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Звук и буква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«Кто в домике живет?»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«Поезд»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Различаем  звуки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Какое слово задумано?»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Какая буква первая?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Гласные и согласные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Четвёртый – лишний (звуковой анализ слов)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Лото «Определи первый звук в слове»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Звуковое лото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Предметные картинки со схемами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ru-RU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«Оживим картинки»</a:t>
            </a:r>
          </a:p>
          <a:p>
            <a:pPr marL="285750" lvl="0" indent="-285750">
              <a:buFont typeface="Wingdings" pitchFamily="2" charset="2"/>
              <a:buChar char="v"/>
            </a:pPr>
            <a:endParaRPr lang="ru-RU" sz="14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605" y="404664"/>
            <a:ext cx="7451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занятиях </a:t>
            </a:r>
            <a:r>
              <a:rPr lang="ru-RU" i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подготовке к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i="1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обучению грамоте</a:t>
            </a:r>
            <a:r>
              <a:rPr lang="ru-RU" u="sng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u="sng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используются игры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задания на развитие фонематического слуха, звукобуквенного анализа и 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синтеза: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20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684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С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целью активизации внимания детей с особенностями психофизического развития на коррекционных занятиях </a:t>
            </a: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используются:</a:t>
            </a:r>
          </a:p>
          <a:p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сюрпризные моменты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сказочные персонажи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герои мультфильмов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поощрения</a:t>
            </a:r>
          </a:p>
          <a:p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С целью снятия напряжения и предотвращения усталости на занятиях используются:</a:t>
            </a:r>
          </a:p>
          <a:p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пальчиковые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игры </a:t>
            </a: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физкультурные минутки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динамические </a:t>
            </a:r>
            <a:r>
              <a:rPr lang="ru-RU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паузы </a:t>
            </a:r>
            <a:endParaRPr lang="ru-RU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9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324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Borbet</cp:lastModifiedBy>
  <cp:revision>37</cp:revision>
  <dcterms:created xsi:type="dcterms:W3CDTF">2018-11-25T20:57:00Z</dcterms:created>
  <dcterms:modified xsi:type="dcterms:W3CDTF">2022-01-19T05:59:39Z</dcterms:modified>
</cp:coreProperties>
</file>