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22" r:id="rId2"/>
    <p:sldId id="263" r:id="rId3"/>
    <p:sldId id="267" r:id="rId4"/>
    <p:sldId id="307" r:id="rId5"/>
    <p:sldId id="292" r:id="rId6"/>
    <p:sldId id="310" r:id="rId7"/>
    <p:sldId id="318" r:id="rId8"/>
    <p:sldId id="302" r:id="rId9"/>
    <p:sldId id="319" r:id="rId10"/>
    <p:sldId id="281" r:id="rId11"/>
    <p:sldId id="316" r:id="rId12"/>
    <p:sldId id="320" r:id="rId13"/>
    <p:sldId id="323" r:id="rId14"/>
    <p:sldId id="288" r:id="rId15"/>
    <p:sldId id="317" r:id="rId16"/>
    <p:sldId id="321" r:id="rId17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800000"/>
    <a:srgbClr val="FF0066"/>
    <a:srgbClr val="008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425594-7C86-4B5E-8D01-5D47B8D29A0B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111D5-21E3-4C41-8EEE-079F0CB470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98256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111D5-21E3-4C41-8EEE-079F0CB47029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278734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111D5-21E3-4C41-8EEE-079F0CB47029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388275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111D5-21E3-4C41-8EEE-079F0CB47029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485993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111D5-21E3-4C41-8EEE-079F0CB47029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628482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111D5-21E3-4C41-8EEE-079F0CB47029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64921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111D5-21E3-4C41-8EEE-079F0CB47029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56954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111D5-21E3-4C41-8EEE-079F0CB47029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927053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111D5-21E3-4C41-8EEE-079F0CB47029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86505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111D5-21E3-4C41-8EEE-079F0CB47029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84098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111D5-21E3-4C41-8EEE-079F0CB47029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64079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111D5-21E3-4C41-8EEE-079F0CB47029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21659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111D5-21E3-4C41-8EEE-079F0CB47029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98146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111D5-21E3-4C41-8EEE-079F0CB47029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30396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111D5-21E3-4C41-8EEE-079F0CB47029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32406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111D5-21E3-4C41-8EEE-079F0CB47029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42083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111D5-21E3-4C41-8EEE-079F0CB47029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31417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D9074-B9CC-4037-8188-81A98BAC2A25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36CB-4E45-4BF1-AA2E-B6C2326F14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D9074-B9CC-4037-8188-81A98BAC2A25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36CB-4E45-4BF1-AA2E-B6C2326F14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49" y="366713"/>
            <a:ext cx="1543051" cy="78009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1" y="366713"/>
            <a:ext cx="4476751" cy="78009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D9074-B9CC-4037-8188-81A98BAC2A25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36CB-4E45-4BF1-AA2E-B6C2326F14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D9074-B9CC-4037-8188-81A98BAC2A25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36CB-4E45-4BF1-AA2E-B6C2326F14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D9074-B9CC-4037-8188-81A98BAC2A25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36CB-4E45-4BF1-AA2E-B6C2326F14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1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505201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D9074-B9CC-4037-8188-81A98BAC2A25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36CB-4E45-4BF1-AA2E-B6C2326F14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D9074-B9CC-4037-8188-81A98BAC2A25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36CB-4E45-4BF1-AA2E-B6C2326F14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D9074-B9CC-4037-8188-81A98BAC2A25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36CB-4E45-4BF1-AA2E-B6C2326F14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D9074-B9CC-4037-8188-81A98BAC2A25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36CB-4E45-4BF1-AA2E-B6C2326F14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D9074-B9CC-4037-8188-81A98BAC2A25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36CB-4E45-4BF1-AA2E-B6C2326F14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D9074-B9CC-4037-8188-81A98BAC2A25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36CB-4E45-4BF1-AA2E-B6C2326F14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D9074-B9CC-4037-8188-81A98BAC2A25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236CB-4E45-4BF1-AA2E-B6C2326F149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7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1.jpeg"/><Relationship Id="rId9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jpeg"/><Relationship Id="rId3" Type="http://schemas.openxmlformats.org/officeDocument/2006/relationships/image" Target="../media/image48.jpe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17" Type="http://schemas.openxmlformats.org/officeDocument/2006/relationships/image" Target="../media/image61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5" Type="http://schemas.openxmlformats.org/officeDocument/2006/relationships/image" Target="../media/image59.jpeg"/><Relationship Id="rId10" Type="http://schemas.openxmlformats.org/officeDocument/2006/relationships/image" Target="../media/image54.jpeg"/><Relationship Id="rId4" Type="http://schemas.openxmlformats.org/officeDocument/2006/relationships/image" Target="../media/image1.jpeg"/><Relationship Id="rId9" Type="http://schemas.openxmlformats.org/officeDocument/2006/relationships/image" Target="../media/image53.jpeg"/><Relationship Id="rId14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e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2.jpeg"/><Relationship Id="rId4" Type="http://schemas.openxmlformats.org/officeDocument/2006/relationships/image" Target="../media/image7.pn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6.jpeg"/><Relationship Id="rId7" Type="http://schemas.openxmlformats.org/officeDocument/2006/relationships/image" Target="../media/image1.jpe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20.jpeg"/><Relationship Id="rId5" Type="http://schemas.openxmlformats.org/officeDocument/2006/relationships/image" Target="../media/image8.jpeg"/><Relationship Id="rId10" Type="http://schemas.openxmlformats.org/officeDocument/2006/relationships/image" Target="../media/image19.jpeg"/><Relationship Id="rId4" Type="http://schemas.openxmlformats.org/officeDocument/2006/relationships/image" Target="../media/image7.pn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1.jpeg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00034" y="1000108"/>
            <a:ext cx="735811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</a:p>
          <a:p>
            <a:pPr algn="ctr"/>
            <a:endParaRPr lang="ru-RU" sz="20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r>
              <a:rPr lang="ru-RU" sz="3200" b="1" dirty="0" smtClean="0">
                <a:solidFill>
                  <a:srgbClr val="0070C0"/>
                </a:solidFill>
                <a:latin typeface="Book Antiqua" pitchFamily="18" charset="0"/>
              </a:rPr>
              <a:t>              </a:t>
            </a:r>
          </a:p>
          <a:p>
            <a:r>
              <a:rPr lang="ru-RU" sz="3200" b="1" dirty="0" smtClean="0">
                <a:solidFill>
                  <a:srgbClr val="0070C0"/>
                </a:solidFill>
                <a:latin typeface="Book Antiqua" pitchFamily="18" charset="0"/>
              </a:rPr>
              <a:t>               </a:t>
            </a:r>
          </a:p>
          <a:p>
            <a:endParaRPr lang="ru-RU" sz="3200" b="1" dirty="0" smtClean="0">
              <a:solidFill>
                <a:srgbClr val="0070C0"/>
              </a:solidFill>
              <a:latin typeface="Book Antiqua" pitchFamily="18" charset="0"/>
            </a:endParaRPr>
          </a:p>
          <a:p>
            <a:pPr algn="ctr"/>
            <a:endParaRPr lang="ru-RU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083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853694" y="1430995"/>
            <a:ext cx="721523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i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4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Летопись</a:t>
            </a:r>
          </a:p>
          <a:p>
            <a:pPr algn="ctr"/>
            <a:r>
              <a:rPr lang="ru-RU" sz="32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Лельчицкого</a:t>
            </a:r>
            <a:r>
              <a:rPr lang="ru-RU" sz="32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i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ясли-сада</a:t>
            </a:r>
            <a:r>
              <a:rPr lang="ru-RU" sz="32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 № 1 </a:t>
            </a:r>
          </a:p>
          <a:p>
            <a:pPr algn="ctr"/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«Чтобы жизнь начиналась сначала…»</a:t>
            </a:r>
            <a:endParaRPr lang="ru-RU" sz="4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2636912"/>
            <a:ext cx="4652334" cy="3489251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31348"/>
            <a:ext cx="91083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07191" y="1715782"/>
            <a:ext cx="735811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</a:p>
          <a:p>
            <a:pPr algn="ctr"/>
            <a:endParaRPr lang="ru-RU" sz="20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r>
              <a:rPr lang="ru-RU" sz="3200" b="1" dirty="0" smtClean="0">
                <a:solidFill>
                  <a:srgbClr val="0070C0"/>
                </a:solidFill>
                <a:latin typeface="Book Antiqua" pitchFamily="18" charset="0"/>
              </a:rPr>
              <a:t>              </a:t>
            </a:r>
          </a:p>
          <a:p>
            <a:r>
              <a:rPr lang="ru-RU" sz="3200" b="1" dirty="0" smtClean="0">
                <a:solidFill>
                  <a:srgbClr val="0070C0"/>
                </a:solidFill>
                <a:latin typeface="Book Antiqua" pitchFamily="18" charset="0"/>
              </a:rPr>
              <a:t>               </a:t>
            </a:r>
          </a:p>
          <a:p>
            <a:endParaRPr lang="ru-RU" sz="3200" b="1" dirty="0" smtClean="0">
              <a:solidFill>
                <a:srgbClr val="0070C0"/>
              </a:solidFill>
              <a:latin typeface="Book Antiqua" pitchFamily="18" charset="0"/>
            </a:endParaRPr>
          </a:p>
          <a:p>
            <a:pPr algn="ctr"/>
            <a:endParaRPr lang="ru-RU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0463" y="632104"/>
            <a:ext cx="3000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C00000"/>
                </a:solidFill>
                <a:latin typeface="Monotype Corsiva" pitchFamily="66" charset="0"/>
              </a:rPr>
              <a:t>Лельчицкому</a:t>
            </a:r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 ясли-саду </a:t>
            </a:r>
          </a:p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Monotype Corsiva" pitchFamily="66" charset="0"/>
              </a:rPr>
              <a:t>50</a:t>
            </a:r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 лет!</a:t>
            </a:r>
            <a:endParaRPr lang="ru-RU" sz="24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4429132"/>
            <a:ext cx="3929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 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64" y="1406669"/>
            <a:ext cx="3162386" cy="19971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63" y="3543333"/>
            <a:ext cx="3162387" cy="20174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352" y="878818"/>
            <a:ext cx="2771366" cy="211813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648" y="3128036"/>
            <a:ext cx="2864657" cy="2232248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TextBox 4"/>
          <p:cNvSpPr txBox="1"/>
          <p:nvPr/>
        </p:nvSpPr>
        <p:spPr>
          <a:xfrm>
            <a:off x="500034" y="1000108"/>
            <a:ext cx="735811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</a:p>
          <a:p>
            <a:pPr algn="ctr"/>
            <a:endParaRPr lang="ru-RU" sz="20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r>
              <a:rPr lang="ru-RU" sz="3200" b="1" dirty="0" smtClean="0">
                <a:solidFill>
                  <a:srgbClr val="0070C0"/>
                </a:solidFill>
                <a:latin typeface="Book Antiqua" pitchFamily="18" charset="0"/>
              </a:rPr>
              <a:t>              </a:t>
            </a:r>
          </a:p>
          <a:p>
            <a:r>
              <a:rPr lang="ru-RU" sz="3200" b="1" dirty="0" smtClean="0">
                <a:solidFill>
                  <a:srgbClr val="0070C0"/>
                </a:solidFill>
                <a:latin typeface="Book Antiqua" pitchFamily="18" charset="0"/>
              </a:rPr>
              <a:t>               </a:t>
            </a:r>
          </a:p>
          <a:p>
            <a:endParaRPr lang="ru-RU" sz="3200" b="1" dirty="0" smtClean="0">
              <a:solidFill>
                <a:srgbClr val="0070C0"/>
              </a:solidFill>
              <a:latin typeface="Book Antiqua" pitchFamily="18" charset="0"/>
            </a:endParaRPr>
          </a:p>
          <a:p>
            <a:pPr algn="ctr"/>
            <a:endParaRPr lang="ru-RU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9330"/>
            <a:ext cx="91083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151617" y="590574"/>
            <a:ext cx="30494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         200</a:t>
            </a:r>
            <a:r>
              <a:rPr lang="en-US" sz="2000" b="1" dirty="0" smtClean="0">
                <a:solidFill>
                  <a:srgbClr val="C00000"/>
                </a:solidFill>
                <a:latin typeface="Monotype Corsiva" pitchFamily="66" charset="0"/>
              </a:rPr>
              <a:t>0</a:t>
            </a:r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-2010гг.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       Будни и праздники    </a:t>
            </a:r>
            <a:r>
              <a:rPr lang="ru-RU" sz="2000" b="1" dirty="0" err="1" smtClean="0">
                <a:solidFill>
                  <a:srgbClr val="C00000"/>
                </a:solidFill>
                <a:latin typeface="Monotype Corsiva" pitchFamily="66" charset="0"/>
              </a:rPr>
              <a:t>Лельчицкого</a:t>
            </a:r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 ясли-сада  №1</a:t>
            </a:r>
            <a:endParaRPr lang="ru-RU" sz="2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472" y="4000504"/>
            <a:ext cx="357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 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17" y="1548011"/>
            <a:ext cx="2712180" cy="185740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17" y="3504677"/>
            <a:ext cx="2712180" cy="203413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281" y="715836"/>
            <a:ext cx="1719031" cy="114638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527" y="1926980"/>
            <a:ext cx="2331805" cy="174885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527" y="3733827"/>
            <a:ext cx="2357217" cy="1767913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42900"/>
            <a:ext cx="9144000" cy="724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026616" y="492997"/>
            <a:ext cx="735811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</a:p>
          <a:p>
            <a:pPr algn="ctr"/>
            <a:endParaRPr lang="ru-RU" sz="20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r>
              <a:rPr lang="ru-RU" sz="3200" b="1" dirty="0" smtClean="0">
                <a:solidFill>
                  <a:srgbClr val="0070C0"/>
                </a:solidFill>
                <a:latin typeface="Book Antiqua" pitchFamily="18" charset="0"/>
              </a:rPr>
              <a:t>              </a:t>
            </a:r>
          </a:p>
          <a:p>
            <a:r>
              <a:rPr lang="ru-RU" sz="3200" b="1" dirty="0" smtClean="0">
                <a:solidFill>
                  <a:srgbClr val="0070C0"/>
                </a:solidFill>
                <a:latin typeface="Book Antiqua" pitchFamily="18" charset="0"/>
              </a:rPr>
              <a:t>               </a:t>
            </a:r>
          </a:p>
          <a:p>
            <a:endParaRPr lang="ru-RU" sz="3200" b="1" dirty="0" smtClean="0">
              <a:solidFill>
                <a:srgbClr val="0070C0"/>
              </a:solidFill>
              <a:latin typeface="Book Antiqua" pitchFamily="18" charset="0"/>
            </a:endParaRPr>
          </a:p>
          <a:p>
            <a:pPr algn="ctr"/>
            <a:endParaRPr lang="ru-RU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2066" y="1071546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2844" y="408883"/>
            <a:ext cx="3714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  <a:t>              </a:t>
            </a: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2008-201</a:t>
            </a:r>
            <a:r>
              <a:rPr lang="en-US" b="1" dirty="0" smtClean="0">
                <a:solidFill>
                  <a:srgbClr val="C00000"/>
                </a:solidFill>
                <a:latin typeface="Monotype Corsiva" pitchFamily="66" charset="0"/>
              </a:rPr>
              <a:t>5</a:t>
            </a: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 гг.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              Будни и праздники 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        </a:t>
            </a:r>
            <a:r>
              <a:rPr lang="ru-RU" sz="2000" b="1" dirty="0" err="1" smtClean="0">
                <a:solidFill>
                  <a:srgbClr val="C00000"/>
                </a:solidFill>
                <a:latin typeface="Monotype Corsiva" pitchFamily="66" charset="0"/>
              </a:rPr>
              <a:t>Лельчицкого</a:t>
            </a:r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 ясли-сада  №1</a:t>
            </a:r>
            <a:endParaRPr lang="ru-RU" sz="2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2910" y="4925833"/>
            <a:ext cx="32147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Monotype Corsiva" pitchFamily="66" charset="0"/>
              </a:rPr>
              <a:t>Заведующий </a:t>
            </a:r>
            <a:r>
              <a:rPr lang="ru-RU" sz="2000" b="1" i="1" dirty="0" smtClean="0">
                <a:solidFill>
                  <a:srgbClr val="C00000"/>
                </a:solidFill>
                <a:latin typeface="Monotype Corsiva" pitchFamily="66" charset="0"/>
              </a:rPr>
              <a:t>учреждением       </a:t>
            </a:r>
            <a:r>
              <a:rPr lang="ru-RU" sz="2000" b="1" i="1" dirty="0" smtClean="0">
                <a:solidFill>
                  <a:srgbClr val="C00000"/>
                </a:solidFill>
                <a:latin typeface="Monotype Corsiva" pitchFamily="66" charset="0"/>
              </a:rPr>
              <a:t>МИНЕНКО  МАРИЯ   </a:t>
            </a:r>
          </a:p>
          <a:p>
            <a:r>
              <a:rPr lang="ru-RU" sz="2000" b="1" i="1" dirty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2000" b="1" i="1" dirty="0" smtClean="0">
                <a:solidFill>
                  <a:srgbClr val="C00000"/>
                </a:solidFill>
                <a:latin typeface="Monotype Corsiva" pitchFamily="66" charset="0"/>
              </a:rPr>
              <a:t>  СТЕПАНОВНА</a:t>
            </a:r>
            <a:endParaRPr lang="ru-RU" sz="2000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6595" y="1692241"/>
            <a:ext cx="1527139" cy="157163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322" y="4857760"/>
            <a:ext cx="1643074" cy="107157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322" y="571480"/>
            <a:ext cx="1643074" cy="10392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562" y="4857760"/>
            <a:ext cx="1428760" cy="10430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322" y="3786190"/>
            <a:ext cx="1643073" cy="107157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322" y="1571613"/>
            <a:ext cx="1643074" cy="116905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686" y="1500174"/>
            <a:ext cx="1571635" cy="118543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84" y="1736973"/>
            <a:ext cx="1500198" cy="147229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322" y="2714620"/>
            <a:ext cx="1643074" cy="116883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4" y="3786190"/>
            <a:ext cx="1500198" cy="110595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686" y="2714620"/>
            <a:ext cx="1571636" cy="1073629"/>
          </a:xfrm>
          <a:prstGeom prst="rect">
            <a:avLst/>
          </a:prstGeom>
        </p:spPr>
      </p:pic>
      <p:pic>
        <p:nvPicPr>
          <p:cNvPr id="6147" name="Рисунок 614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686" y="571480"/>
            <a:ext cx="1571636" cy="991658"/>
          </a:xfrm>
          <a:prstGeom prst="rect">
            <a:avLst/>
          </a:prstGeom>
        </p:spPr>
      </p:pic>
      <p:pic>
        <p:nvPicPr>
          <p:cNvPr id="22" name="Рисунок 21" descr="C:\Users\sad1\Documents\мои фотки\IMG_0282.JPG"/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142976" y="3214686"/>
            <a:ext cx="250033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00034" y="1000108"/>
            <a:ext cx="735811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</a:p>
          <a:p>
            <a:pPr algn="ctr"/>
            <a:endParaRPr lang="ru-RU" sz="20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r>
              <a:rPr lang="ru-RU" sz="3200" b="1" dirty="0" smtClean="0">
                <a:solidFill>
                  <a:srgbClr val="0070C0"/>
                </a:solidFill>
                <a:latin typeface="Book Antiqua" pitchFamily="18" charset="0"/>
              </a:rPr>
              <a:t>              </a:t>
            </a:r>
          </a:p>
          <a:p>
            <a:r>
              <a:rPr lang="ru-RU" sz="3200" b="1" dirty="0" smtClean="0">
                <a:solidFill>
                  <a:srgbClr val="0070C0"/>
                </a:solidFill>
                <a:latin typeface="Book Antiqua" pitchFamily="18" charset="0"/>
              </a:rPr>
              <a:t>               </a:t>
            </a:r>
          </a:p>
          <a:p>
            <a:endParaRPr lang="ru-RU" sz="3200" b="1" dirty="0" smtClean="0">
              <a:solidFill>
                <a:srgbClr val="0070C0"/>
              </a:solidFill>
              <a:latin typeface="Book Antiqua" pitchFamily="18" charset="0"/>
            </a:endParaRPr>
          </a:p>
          <a:p>
            <a:pPr algn="ctr"/>
            <a:endParaRPr lang="ru-RU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40568" y="142852"/>
            <a:ext cx="9684568" cy="7228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79511" y="1052736"/>
            <a:ext cx="3538821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8000"/>
                </a:solidFill>
                <a:latin typeface="Monotype Corsiva" pitchFamily="66" charset="0"/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latin typeface="Monotype Corsiva" pitchFamily="66" charset="0"/>
              </a:rPr>
              <a:t>Большой вклад в обучение и воспитание  подрастающего поколения внесли следующие педагоги </a:t>
            </a:r>
          </a:p>
          <a:p>
            <a:pPr algn="ctr"/>
            <a:r>
              <a:rPr lang="ru-RU" sz="1600" b="1" dirty="0" err="1" smtClean="0">
                <a:solidFill>
                  <a:srgbClr val="FF0000"/>
                </a:solidFill>
                <a:latin typeface="Monotype Corsiva" pitchFamily="66" charset="0"/>
              </a:rPr>
              <a:t>Лельчицкого</a:t>
            </a:r>
            <a:r>
              <a:rPr lang="ru-RU" sz="1600" b="1" dirty="0" smtClean="0">
                <a:solidFill>
                  <a:srgbClr val="FF0000"/>
                </a:solidFill>
                <a:latin typeface="Monotype Corsiva" pitchFamily="66" charset="0"/>
              </a:rPr>
              <a:t> ясли-сада № 1</a:t>
            </a:r>
          </a:p>
          <a:p>
            <a:pPr algn="just"/>
            <a:r>
              <a:rPr lang="ru-RU" sz="1400" b="1" dirty="0" smtClean="0">
                <a:solidFill>
                  <a:srgbClr val="008000"/>
                </a:solidFill>
                <a:latin typeface="Monotype Corsiva" pitchFamily="66" charset="0"/>
              </a:rPr>
              <a:t>Козырь Дина Петровна,  </a:t>
            </a:r>
            <a:r>
              <a:rPr lang="ru-RU" sz="1200" b="1" dirty="0" smtClean="0">
                <a:solidFill>
                  <a:srgbClr val="008000"/>
                </a:solidFill>
                <a:latin typeface="Monotype Corsiva" pitchFamily="66" charset="0"/>
              </a:rPr>
              <a:t>заведующий</a:t>
            </a:r>
          </a:p>
          <a:p>
            <a:pPr algn="just"/>
            <a:r>
              <a:rPr lang="ru-RU" sz="1400" b="1" dirty="0" err="1" smtClean="0">
                <a:solidFill>
                  <a:srgbClr val="008000"/>
                </a:solidFill>
                <a:latin typeface="Monotype Corsiva" pitchFamily="66" charset="0"/>
              </a:rPr>
              <a:t>Фещенко</a:t>
            </a:r>
            <a:r>
              <a:rPr lang="ru-RU" sz="1400" b="1" dirty="0" smtClean="0">
                <a:solidFill>
                  <a:srgbClr val="008000"/>
                </a:solidFill>
                <a:latin typeface="Monotype Corsiva" pitchFamily="66" charset="0"/>
              </a:rPr>
              <a:t> Ульяна Филипповна, </a:t>
            </a:r>
            <a:r>
              <a:rPr lang="ru-RU" sz="1200" b="1" dirty="0" smtClean="0">
                <a:solidFill>
                  <a:srgbClr val="008000"/>
                </a:solidFill>
                <a:latin typeface="Monotype Corsiva" pitchFamily="66" charset="0"/>
              </a:rPr>
              <a:t>воспитатель</a:t>
            </a:r>
          </a:p>
          <a:p>
            <a:pPr algn="just"/>
            <a:r>
              <a:rPr lang="ru-RU" sz="1400" b="1" dirty="0" err="1" smtClean="0">
                <a:solidFill>
                  <a:srgbClr val="008000"/>
                </a:solidFill>
                <a:latin typeface="Monotype Corsiva" pitchFamily="66" charset="0"/>
              </a:rPr>
              <a:t>Павлюк</a:t>
            </a:r>
            <a:r>
              <a:rPr lang="ru-RU" sz="1400" b="1" dirty="0" smtClean="0">
                <a:solidFill>
                  <a:srgbClr val="008000"/>
                </a:solidFill>
                <a:latin typeface="Monotype Corsiva" pitchFamily="66" charset="0"/>
              </a:rPr>
              <a:t>  Тамара  Семеновна,  </a:t>
            </a:r>
            <a:r>
              <a:rPr lang="ru-RU" sz="1200" b="1" dirty="0" smtClean="0">
                <a:solidFill>
                  <a:srgbClr val="008000"/>
                </a:solidFill>
                <a:latin typeface="Monotype Corsiva" pitchFamily="66" charset="0"/>
              </a:rPr>
              <a:t>воспитатель</a:t>
            </a:r>
          </a:p>
          <a:p>
            <a:pPr algn="just"/>
            <a:r>
              <a:rPr lang="ru-RU" sz="1400" b="1" dirty="0" err="1" smtClean="0">
                <a:solidFill>
                  <a:srgbClr val="008000"/>
                </a:solidFill>
                <a:latin typeface="Monotype Corsiva" pitchFamily="66" charset="0"/>
              </a:rPr>
              <a:t>Журович</a:t>
            </a:r>
            <a:r>
              <a:rPr lang="ru-RU" sz="1400" b="1" dirty="0" smtClean="0">
                <a:solidFill>
                  <a:srgbClr val="008000"/>
                </a:solidFill>
                <a:latin typeface="Monotype Corsiva" pitchFamily="66" charset="0"/>
              </a:rPr>
              <a:t> Валентина  Николаевна,  </a:t>
            </a:r>
            <a:r>
              <a:rPr lang="ru-RU" sz="1200" b="1" dirty="0" smtClean="0">
                <a:solidFill>
                  <a:srgbClr val="008000"/>
                </a:solidFill>
                <a:latin typeface="Monotype Corsiva" pitchFamily="66" charset="0"/>
              </a:rPr>
              <a:t>воспитатель</a:t>
            </a:r>
          </a:p>
          <a:p>
            <a:pPr algn="just"/>
            <a:r>
              <a:rPr lang="ru-RU" sz="1400" b="1" dirty="0" smtClean="0">
                <a:solidFill>
                  <a:srgbClr val="008000"/>
                </a:solidFill>
                <a:latin typeface="Monotype Corsiva" pitchFamily="66" charset="0"/>
              </a:rPr>
              <a:t>Сечко Ольга Кирилловна, </a:t>
            </a:r>
            <a:r>
              <a:rPr lang="ru-RU" sz="1200" b="1" dirty="0" smtClean="0">
                <a:solidFill>
                  <a:srgbClr val="008000"/>
                </a:solidFill>
                <a:latin typeface="Monotype Corsiva" pitchFamily="66" charset="0"/>
              </a:rPr>
              <a:t>воспитатель</a:t>
            </a:r>
          </a:p>
          <a:p>
            <a:pPr algn="just"/>
            <a:r>
              <a:rPr lang="ru-RU" sz="1400" b="1" dirty="0" err="1" smtClean="0">
                <a:solidFill>
                  <a:srgbClr val="008000"/>
                </a:solidFill>
                <a:latin typeface="Monotype Corsiva" pitchFamily="66" charset="0"/>
              </a:rPr>
              <a:t>Шкробот</a:t>
            </a:r>
            <a:r>
              <a:rPr lang="ru-RU" sz="1400" b="1" dirty="0" smtClean="0">
                <a:solidFill>
                  <a:srgbClr val="008000"/>
                </a:solidFill>
                <a:latin typeface="Monotype Corsiva" pitchFamily="66" charset="0"/>
              </a:rPr>
              <a:t>  Анна  Григорьевна, </a:t>
            </a:r>
            <a:r>
              <a:rPr lang="ru-RU" sz="1200" b="1" dirty="0" smtClean="0">
                <a:solidFill>
                  <a:srgbClr val="008000"/>
                </a:solidFill>
                <a:latin typeface="Monotype Corsiva" pitchFamily="66" charset="0"/>
              </a:rPr>
              <a:t>воспитатель</a:t>
            </a:r>
          </a:p>
          <a:p>
            <a:pPr algn="just"/>
            <a:r>
              <a:rPr lang="ru-RU" sz="1400" b="1" dirty="0" smtClean="0">
                <a:solidFill>
                  <a:srgbClr val="008000"/>
                </a:solidFill>
                <a:latin typeface="Monotype Corsiva" pitchFamily="66" charset="0"/>
              </a:rPr>
              <a:t>Марковская  Екатерина Николаевна, </a:t>
            </a:r>
            <a:r>
              <a:rPr lang="ru-RU" sz="1200" b="1" dirty="0" smtClean="0">
                <a:solidFill>
                  <a:srgbClr val="008000"/>
                </a:solidFill>
                <a:latin typeface="Monotype Corsiva" pitchFamily="66" charset="0"/>
              </a:rPr>
              <a:t>заведующий</a:t>
            </a:r>
          </a:p>
          <a:p>
            <a:pPr algn="just"/>
            <a:r>
              <a:rPr lang="ru-RU" sz="1400" b="1" dirty="0" err="1" smtClean="0">
                <a:solidFill>
                  <a:srgbClr val="008000"/>
                </a:solidFill>
                <a:latin typeface="Monotype Corsiva" pitchFamily="66" charset="0"/>
              </a:rPr>
              <a:t>Точко</a:t>
            </a:r>
            <a:r>
              <a:rPr lang="ru-RU" sz="1400" b="1" dirty="0" smtClean="0">
                <a:solidFill>
                  <a:srgbClr val="008000"/>
                </a:solidFill>
                <a:latin typeface="Monotype Corsiva" pitchFamily="66" charset="0"/>
              </a:rPr>
              <a:t>  Тамара Людвиговна, </a:t>
            </a:r>
            <a:r>
              <a:rPr lang="ru-RU" sz="1200" b="1" dirty="0" smtClean="0">
                <a:solidFill>
                  <a:srgbClr val="008000"/>
                </a:solidFill>
                <a:latin typeface="Monotype Corsiva" pitchFamily="66" charset="0"/>
              </a:rPr>
              <a:t>музыкальный</a:t>
            </a:r>
          </a:p>
          <a:p>
            <a:pPr algn="just"/>
            <a:r>
              <a:rPr lang="ru-RU" sz="1200" b="1" dirty="0">
                <a:solidFill>
                  <a:srgbClr val="008000"/>
                </a:solidFill>
                <a:latin typeface="Monotype Corsiva" pitchFamily="66" charset="0"/>
              </a:rPr>
              <a:t> </a:t>
            </a:r>
            <a:r>
              <a:rPr lang="ru-RU" sz="1200" b="1" dirty="0" smtClean="0">
                <a:solidFill>
                  <a:srgbClr val="008000"/>
                </a:solidFill>
                <a:latin typeface="Monotype Corsiva" pitchFamily="66" charset="0"/>
              </a:rPr>
              <a:t>                                                                   руководитель</a:t>
            </a:r>
          </a:p>
          <a:p>
            <a:pPr algn="just"/>
            <a:r>
              <a:rPr lang="ru-RU" sz="1400" b="1" dirty="0" smtClean="0">
                <a:solidFill>
                  <a:srgbClr val="008000"/>
                </a:solidFill>
                <a:latin typeface="Monotype Corsiva" pitchFamily="66" charset="0"/>
              </a:rPr>
              <a:t>Лебедева Тамара Николаевна, </a:t>
            </a:r>
            <a:r>
              <a:rPr lang="ru-RU" sz="1200" b="1" dirty="0" smtClean="0">
                <a:solidFill>
                  <a:srgbClr val="008000"/>
                </a:solidFill>
                <a:latin typeface="Monotype Corsiva" pitchFamily="66" charset="0"/>
              </a:rPr>
              <a:t>воспитатель</a:t>
            </a:r>
          </a:p>
          <a:p>
            <a:pPr algn="just"/>
            <a:r>
              <a:rPr lang="ru-RU" sz="1400" b="1" dirty="0" smtClean="0">
                <a:solidFill>
                  <a:srgbClr val="008000"/>
                </a:solidFill>
                <a:latin typeface="Monotype Corsiva" pitchFamily="66" charset="0"/>
              </a:rPr>
              <a:t>Романова Мария Григорьевна, </a:t>
            </a:r>
            <a:r>
              <a:rPr lang="ru-RU" sz="1200" b="1" dirty="0" smtClean="0">
                <a:solidFill>
                  <a:srgbClr val="008000"/>
                </a:solidFill>
                <a:latin typeface="Monotype Corsiva" pitchFamily="66" charset="0"/>
              </a:rPr>
              <a:t>воспитатель</a:t>
            </a:r>
          </a:p>
          <a:p>
            <a:pPr algn="just"/>
            <a:r>
              <a:rPr lang="ru-RU" sz="1400" b="1" dirty="0" smtClean="0">
                <a:solidFill>
                  <a:srgbClr val="008000"/>
                </a:solidFill>
                <a:latin typeface="Monotype Corsiva" pitchFamily="66" charset="0"/>
              </a:rPr>
              <a:t>Синицкая Елена Викторовна, </a:t>
            </a:r>
            <a:r>
              <a:rPr lang="ru-RU" sz="1200" b="1" dirty="0" smtClean="0">
                <a:solidFill>
                  <a:srgbClr val="008000"/>
                </a:solidFill>
                <a:latin typeface="Monotype Corsiva" pitchFamily="66" charset="0"/>
              </a:rPr>
              <a:t>воспитатель</a:t>
            </a:r>
          </a:p>
          <a:p>
            <a:pPr algn="just"/>
            <a:r>
              <a:rPr lang="ru-RU" sz="1400" b="1" dirty="0" err="1" smtClean="0">
                <a:solidFill>
                  <a:srgbClr val="008000"/>
                </a:solidFill>
                <a:latin typeface="Monotype Corsiva" pitchFamily="66" charset="0"/>
              </a:rPr>
              <a:t>Шуканова</a:t>
            </a:r>
            <a:r>
              <a:rPr lang="ru-RU" sz="1400" b="1" dirty="0" smtClean="0">
                <a:solidFill>
                  <a:srgbClr val="008000"/>
                </a:solidFill>
                <a:latin typeface="Monotype Corsiva" pitchFamily="66" charset="0"/>
              </a:rPr>
              <a:t>  Людмила Анатольевна, </a:t>
            </a:r>
            <a:r>
              <a:rPr lang="ru-RU" sz="1200" b="1" dirty="0" smtClean="0">
                <a:solidFill>
                  <a:srgbClr val="008000"/>
                </a:solidFill>
                <a:latin typeface="Monotype Corsiva" pitchFamily="66" charset="0"/>
              </a:rPr>
              <a:t>воспитатель</a:t>
            </a:r>
          </a:p>
          <a:p>
            <a:pPr algn="just"/>
            <a:r>
              <a:rPr lang="ru-RU" sz="1400" b="1" dirty="0" err="1" smtClean="0">
                <a:solidFill>
                  <a:srgbClr val="008000"/>
                </a:solidFill>
                <a:latin typeface="Monotype Corsiva" pitchFamily="66" charset="0"/>
              </a:rPr>
              <a:t>Косинская</a:t>
            </a:r>
            <a:r>
              <a:rPr lang="ru-RU" sz="1400" b="1" dirty="0" smtClean="0">
                <a:solidFill>
                  <a:srgbClr val="008000"/>
                </a:solidFill>
                <a:latin typeface="Monotype Corsiva" pitchFamily="66" charset="0"/>
              </a:rPr>
              <a:t>  Алла  </a:t>
            </a:r>
            <a:r>
              <a:rPr lang="ru-RU" sz="1400" b="1" dirty="0" err="1" smtClean="0">
                <a:solidFill>
                  <a:srgbClr val="008000"/>
                </a:solidFill>
                <a:latin typeface="Monotype Corsiva" pitchFamily="66" charset="0"/>
              </a:rPr>
              <a:t>Мюдовна</a:t>
            </a:r>
            <a:r>
              <a:rPr lang="ru-RU" sz="1400" b="1" dirty="0" smtClean="0">
                <a:solidFill>
                  <a:srgbClr val="008000"/>
                </a:solidFill>
                <a:latin typeface="Monotype Corsiva" pitchFamily="66" charset="0"/>
              </a:rPr>
              <a:t>,  </a:t>
            </a:r>
            <a:r>
              <a:rPr lang="ru-RU" sz="1200" b="1" dirty="0" smtClean="0">
                <a:solidFill>
                  <a:srgbClr val="008000"/>
                </a:solidFill>
                <a:latin typeface="Monotype Corsiva" pitchFamily="66" charset="0"/>
              </a:rPr>
              <a:t>музыкальный</a:t>
            </a:r>
          </a:p>
          <a:p>
            <a:pPr algn="just"/>
            <a:r>
              <a:rPr lang="ru-RU" sz="1200" b="1" dirty="0" smtClean="0">
                <a:solidFill>
                  <a:srgbClr val="008000"/>
                </a:solidFill>
                <a:latin typeface="Monotype Corsiva" pitchFamily="66" charset="0"/>
              </a:rPr>
              <a:t>                                                                   руководитель</a:t>
            </a:r>
          </a:p>
          <a:p>
            <a:pPr algn="just"/>
            <a:r>
              <a:rPr lang="ru-RU" sz="1400" b="1" dirty="0" smtClean="0">
                <a:solidFill>
                  <a:srgbClr val="008000"/>
                </a:solidFill>
                <a:latin typeface="Monotype Corsiva" pitchFamily="66" charset="0"/>
              </a:rPr>
              <a:t>Никитенко Ольга Аркадьевна, </a:t>
            </a:r>
            <a:r>
              <a:rPr lang="ru-RU" sz="1200" b="1" dirty="0" smtClean="0">
                <a:solidFill>
                  <a:srgbClr val="008000"/>
                </a:solidFill>
                <a:latin typeface="Monotype Corsiva" pitchFamily="66" charset="0"/>
              </a:rPr>
              <a:t>воспитатель</a:t>
            </a:r>
          </a:p>
          <a:p>
            <a:pPr algn="just"/>
            <a:r>
              <a:rPr lang="ru-RU" sz="1400" b="1" dirty="0" err="1" smtClean="0">
                <a:solidFill>
                  <a:srgbClr val="008000"/>
                </a:solidFill>
                <a:latin typeface="Monotype Corsiva" pitchFamily="66" charset="0"/>
              </a:rPr>
              <a:t>Ашомко</a:t>
            </a:r>
            <a:r>
              <a:rPr lang="ru-RU" sz="1400" b="1" dirty="0" smtClean="0">
                <a:solidFill>
                  <a:srgbClr val="008000"/>
                </a:solidFill>
                <a:latin typeface="Monotype Corsiva" pitchFamily="66" charset="0"/>
              </a:rPr>
              <a:t> Любовь Васильевна, </a:t>
            </a:r>
            <a:r>
              <a:rPr lang="ru-RU" sz="1200" b="1" dirty="0" smtClean="0">
                <a:solidFill>
                  <a:srgbClr val="008000"/>
                </a:solidFill>
                <a:latin typeface="Monotype Corsiva" pitchFamily="66" charset="0"/>
              </a:rPr>
              <a:t>воспитатель</a:t>
            </a:r>
            <a:endParaRPr lang="ru-RU" sz="1200" b="1" dirty="0">
              <a:solidFill>
                <a:srgbClr val="008000"/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11960" y="1052736"/>
            <a:ext cx="3096344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 smtClean="0">
                <a:solidFill>
                  <a:srgbClr val="FF0000"/>
                </a:solidFill>
                <a:latin typeface="Monotype Corsiva" pitchFamily="66" charset="0"/>
              </a:rPr>
              <a:t>За добросовестный труд в   дошкольном учреждении отмечены благодарностью работники  </a:t>
            </a:r>
            <a:r>
              <a:rPr lang="ru-RU" sz="1400" b="1" dirty="0" err="1" smtClean="0">
                <a:solidFill>
                  <a:srgbClr val="FF0000"/>
                </a:solidFill>
                <a:latin typeface="Monotype Corsiva" pitchFamily="66" charset="0"/>
              </a:rPr>
              <a:t>Лельчицкого</a:t>
            </a:r>
            <a:r>
              <a:rPr lang="ru-RU" sz="1400" b="1" dirty="0" smtClean="0">
                <a:solidFill>
                  <a:srgbClr val="FF0000"/>
                </a:solidFill>
                <a:latin typeface="Monotype Corsiva" pitchFamily="66" charset="0"/>
              </a:rPr>
              <a:t> ясли-сада </a:t>
            </a:r>
            <a:r>
              <a:rPr lang="ru-RU" sz="1400" b="1" dirty="0">
                <a:solidFill>
                  <a:srgbClr val="FF0000"/>
                </a:solidFill>
                <a:latin typeface="Monotype Corsiva" pitchFamily="66" charset="0"/>
              </a:rPr>
              <a:t>№ </a:t>
            </a:r>
            <a:r>
              <a:rPr lang="ru-RU" sz="1400" b="1" dirty="0" smtClean="0">
                <a:solidFill>
                  <a:srgbClr val="FF0000"/>
                </a:solidFill>
                <a:latin typeface="Monotype Corsiva" pitchFamily="66" charset="0"/>
              </a:rPr>
              <a:t>1 </a:t>
            </a:r>
          </a:p>
          <a:p>
            <a:pPr lvl="0" algn="ctr"/>
            <a:r>
              <a:rPr lang="ru-RU" sz="1400" b="1" dirty="0" smtClean="0">
                <a:solidFill>
                  <a:srgbClr val="008000"/>
                </a:solidFill>
                <a:latin typeface="Monotype Corsiva" pitchFamily="66" charset="0"/>
              </a:rPr>
              <a:t>Сечко Татьяна Николаевна, </a:t>
            </a:r>
          </a:p>
          <a:p>
            <a:pPr lvl="0" algn="ctr"/>
            <a:r>
              <a:rPr lang="ru-RU" sz="1200" b="1" dirty="0" smtClean="0">
                <a:solidFill>
                  <a:srgbClr val="008000"/>
                </a:solidFill>
                <a:latin typeface="Monotype Corsiva" pitchFamily="66" charset="0"/>
              </a:rPr>
              <a:t>помощник  воспитателя</a:t>
            </a:r>
          </a:p>
          <a:p>
            <a:pPr lvl="0" algn="ctr"/>
            <a:r>
              <a:rPr lang="ru-RU" sz="1400" b="1" dirty="0" smtClean="0">
                <a:solidFill>
                  <a:srgbClr val="008000"/>
                </a:solidFill>
                <a:latin typeface="Monotype Corsiva" pitchFamily="66" charset="0"/>
              </a:rPr>
              <a:t>Марковский Николай Алексеевич, </a:t>
            </a:r>
          </a:p>
          <a:p>
            <a:pPr lvl="0" algn="ctr"/>
            <a:r>
              <a:rPr lang="ru-RU" sz="1200" b="1" dirty="0" smtClean="0">
                <a:solidFill>
                  <a:srgbClr val="008000"/>
                </a:solidFill>
                <a:latin typeface="Monotype Corsiva" pitchFamily="66" charset="0"/>
              </a:rPr>
              <a:t>Рабочий</a:t>
            </a:r>
          </a:p>
          <a:p>
            <a:pPr lvl="0" algn="ctr"/>
            <a:r>
              <a:rPr lang="ru-RU" sz="1400" b="1" dirty="0" smtClean="0">
                <a:solidFill>
                  <a:srgbClr val="008000"/>
                </a:solidFill>
                <a:latin typeface="Monotype Corsiva" pitchFamily="66" charset="0"/>
              </a:rPr>
              <a:t>Заяц Ольга Александровна, </a:t>
            </a:r>
            <a:r>
              <a:rPr lang="ru-RU" sz="1200" b="1" dirty="0" smtClean="0">
                <a:solidFill>
                  <a:srgbClr val="008000"/>
                </a:solidFill>
                <a:latin typeface="Monotype Corsiva" pitchFamily="66" charset="0"/>
              </a:rPr>
              <a:t>повар</a:t>
            </a:r>
          </a:p>
          <a:p>
            <a:pPr lvl="0" algn="ctr"/>
            <a:r>
              <a:rPr lang="ru-RU" sz="1400" b="1" dirty="0" smtClean="0">
                <a:solidFill>
                  <a:srgbClr val="008000"/>
                </a:solidFill>
                <a:latin typeface="Monotype Corsiva" pitchFamily="66" charset="0"/>
              </a:rPr>
              <a:t>Свобода Раиса Моисеевна, </a:t>
            </a:r>
          </a:p>
          <a:p>
            <a:pPr lvl="0" algn="ctr"/>
            <a:r>
              <a:rPr lang="ru-RU" sz="1200" b="1" dirty="0" smtClean="0">
                <a:solidFill>
                  <a:srgbClr val="008000"/>
                </a:solidFill>
                <a:latin typeface="Monotype Corsiva" pitchFamily="66" charset="0"/>
              </a:rPr>
              <a:t>кухонная рабочая</a:t>
            </a:r>
          </a:p>
          <a:p>
            <a:pPr lvl="0" algn="ctr"/>
            <a:r>
              <a:rPr lang="ru-RU" sz="1400" b="1" dirty="0" smtClean="0">
                <a:solidFill>
                  <a:srgbClr val="008000"/>
                </a:solidFill>
                <a:latin typeface="Monotype Corsiva" pitchFamily="66" charset="0"/>
              </a:rPr>
              <a:t>   </a:t>
            </a:r>
            <a:r>
              <a:rPr lang="ru-RU" sz="1400" b="1" dirty="0" err="1" smtClean="0">
                <a:solidFill>
                  <a:srgbClr val="008000"/>
                </a:solidFill>
                <a:latin typeface="Monotype Corsiva" pitchFamily="66" charset="0"/>
              </a:rPr>
              <a:t>Журович</a:t>
            </a:r>
            <a:r>
              <a:rPr lang="ru-RU" sz="1400" b="1" dirty="0" smtClean="0">
                <a:solidFill>
                  <a:srgbClr val="008000"/>
                </a:solidFill>
                <a:latin typeface="Monotype Corsiva" pitchFamily="66" charset="0"/>
              </a:rPr>
              <a:t> Валентина Дмитриевна,</a:t>
            </a:r>
          </a:p>
          <a:p>
            <a:pPr lvl="0" algn="ctr"/>
            <a:r>
              <a:rPr lang="ru-RU" sz="1200" b="1" dirty="0">
                <a:solidFill>
                  <a:srgbClr val="008000"/>
                </a:solidFill>
                <a:latin typeface="Monotype Corsiva" pitchFamily="66" charset="0"/>
              </a:rPr>
              <a:t>п</a:t>
            </a:r>
            <a:r>
              <a:rPr lang="ru-RU" sz="1200" b="1" dirty="0" smtClean="0">
                <a:solidFill>
                  <a:srgbClr val="008000"/>
                </a:solidFill>
                <a:latin typeface="Monotype Corsiva" pitchFamily="66" charset="0"/>
              </a:rPr>
              <a:t>омощник воспитателя</a:t>
            </a:r>
          </a:p>
          <a:p>
            <a:pPr lvl="0" algn="ctr"/>
            <a:r>
              <a:rPr lang="ru-RU" sz="1400" b="1" dirty="0" smtClean="0">
                <a:solidFill>
                  <a:srgbClr val="008000"/>
                </a:solidFill>
                <a:latin typeface="Monotype Corsiva" pitchFamily="66" charset="0"/>
              </a:rPr>
              <a:t>Карась Любовь Николаевна, </a:t>
            </a:r>
            <a:r>
              <a:rPr lang="ru-RU" sz="1200" b="1" dirty="0" smtClean="0">
                <a:solidFill>
                  <a:srgbClr val="008000"/>
                </a:solidFill>
                <a:latin typeface="Monotype Corsiva" pitchFamily="66" charset="0"/>
              </a:rPr>
              <a:t>дворник</a:t>
            </a:r>
          </a:p>
          <a:p>
            <a:pPr lvl="0" algn="ctr"/>
            <a:r>
              <a:rPr lang="ru-RU" sz="1400" b="1" dirty="0" smtClean="0">
                <a:solidFill>
                  <a:srgbClr val="008000"/>
                </a:solidFill>
                <a:latin typeface="Monotype Corsiva" pitchFamily="66" charset="0"/>
              </a:rPr>
              <a:t>Сикорская Анна Александровна, </a:t>
            </a:r>
          </a:p>
          <a:p>
            <a:pPr lvl="0" algn="ctr"/>
            <a:r>
              <a:rPr lang="ru-RU" sz="1200" b="1" dirty="0" smtClean="0">
                <a:solidFill>
                  <a:srgbClr val="008000"/>
                </a:solidFill>
                <a:latin typeface="Monotype Corsiva" pitchFamily="66" charset="0"/>
              </a:rPr>
              <a:t>помощник воспитателя</a:t>
            </a:r>
          </a:p>
          <a:p>
            <a:pPr lvl="0" algn="ctr"/>
            <a:r>
              <a:rPr lang="ru-RU" sz="1400" b="1" dirty="0" smtClean="0">
                <a:solidFill>
                  <a:srgbClr val="008000"/>
                </a:solidFill>
                <a:latin typeface="Monotype Corsiva" pitchFamily="66" charset="0"/>
              </a:rPr>
              <a:t>Барановская Надежда Петровна,</a:t>
            </a:r>
          </a:p>
          <a:p>
            <a:pPr lvl="0" algn="ctr"/>
            <a:r>
              <a:rPr lang="ru-RU" sz="1400" b="1" dirty="0" smtClean="0">
                <a:solidFill>
                  <a:srgbClr val="008000"/>
                </a:solidFill>
                <a:latin typeface="Monotype Corsiva" pitchFamily="66" charset="0"/>
              </a:rPr>
              <a:t> </a:t>
            </a:r>
            <a:r>
              <a:rPr lang="ru-RU" sz="1200" b="1" dirty="0" smtClean="0">
                <a:solidFill>
                  <a:srgbClr val="008000"/>
                </a:solidFill>
                <a:latin typeface="Monotype Corsiva" pitchFamily="66" charset="0"/>
              </a:rPr>
              <a:t>помощник воспитателя</a:t>
            </a:r>
          </a:p>
          <a:p>
            <a:pPr lvl="0" algn="ctr"/>
            <a:r>
              <a:rPr lang="ru-RU" sz="1400" b="1" dirty="0" err="1" smtClean="0">
                <a:solidFill>
                  <a:srgbClr val="008000"/>
                </a:solidFill>
                <a:latin typeface="Monotype Corsiva" pitchFamily="66" charset="0"/>
              </a:rPr>
              <a:t>Киптик</a:t>
            </a:r>
            <a:r>
              <a:rPr lang="ru-RU" sz="1400" b="1" dirty="0" smtClean="0">
                <a:solidFill>
                  <a:srgbClr val="008000"/>
                </a:solidFill>
                <a:latin typeface="Monotype Corsiva" pitchFamily="66" charset="0"/>
              </a:rPr>
              <a:t> Ефросинья Прокопьевна, </a:t>
            </a:r>
            <a:r>
              <a:rPr lang="ru-RU" sz="1200" b="1" dirty="0" smtClean="0">
                <a:solidFill>
                  <a:srgbClr val="008000"/>
                </a:solidFill>
                <a:latin typeface="Monotype Corsiva" pitchFamily="66" charset="0"/>
              </a:rPr>
              <a:t>кладовщик</a:t>
            </a:r>
          </a:p>
          <a:p>
            <a:pPr lvl="0" algn="ctr"/>
            <a:r>
              <a:rPr lang="ru-RU" sz="1400" b="1" dirty="0" smtClean="0">
                <a:solidFill>
                  <a:srgbClr val="008000"/>
                </a:solidFill>
                <a:latin typeface="Monotype Corsiva" pitchFamily="66" charset="0"/>
              </a:rPr>
              <a:t>Тушинская Тамара Васильевна, </a:t>
            </a:r>
            <a:r>
              <a:rPr lang="ru-RU" sz="1200" b="1" dirty="0" smtClean="0">
                <a:solidFill>
                  <a:srgbClr val="008000"/>
                </a:solidFill>
                <a:latin typeface="Monotype Corsiva" pitchFamily="66" charset="0"/>
              </a:rPr>
              <a:t>кастелянша</a:t>
            </a:r>
          </a:p>
          <a:p>
            <a:pPr lvl="0" algn="ctr"/>
            <a:r>
              <a:rPr lang="ru-RU" sz="1400" b="1" dirty="0" smtClean="0">
                <a:solidFill>
                  <a:srgbClr val="008000"/>
                </a:solidFill>
                <a:latin typeface="Monotype Corsiva" pitchFamily="66" charset="0"/>
              </a:rPr>
              <a:t>Алексеева Анна Михайловна, </a:t>
            </a:r>
          </a:p>
          <a:p>
            <a:pPr lvl="0" algn="ctr"/>
            <a:r>
              <a:rPr lang="ru-RU" sz="1200" b="1" dirty="0" smtClean="0">
                <a:solidFill>
                  <a:srgbClr val="008000"/>
                </a:solidFill>
                <a:latin typeface="Monotype Corsiva" pitchFamily="66" charset="0"/>
              </a:rPr>
              <a:t>помощник  воспитателя</a:t>
            </a:r>
          </a:p>
          <a:p>
            <a:pPr lvl="0" algn="ctr"/>
            <a:r>
              <a:rPr lang="ru-RU" sz="1400" b="1" dirty="0" err="1" smtClean="0">
                <a:solidFill>
                  <a:srgbClr val="008000"/>
                </a:solidFill>
                <a:latin typeface="Monotype Corsiva" pitchFamily="66" charset="0"/>
              </a:rPr>
              <a:t>Невмержицкая</a:t>
            </a:r>
            <a:r>
              <a:rPr lang="ru-RU" sz="1400" b="1" dirty="0" smtClean="0">
                <a:solidFill>
                  <a:srgbClr val="008000"/>
                </a:solidFill>
                <a:latin typeface="Monotype Corsiva" pitchFamily="66" charset="0"/>
              </a:rPr>
              <a:t> Мария Григорьевна, </a:t>
            </a:r>
            <a:r>
              <a:rPr lang="ru-RU" sz="1200" b="1" dirty="0" smtClean="0">
                <a:solidFill>
                  <a:srgbClr val="008000"/>
                </a:solidFill>
                <a:latin typeface="Monotype Corsiva" pitchFamily="66" charset="0"/>
              </a:rPr>
              <a:t>помощник воспитателя</a:t>
            </a:r>
            <a:endParaRPr lang="ru-RU" sz="1200" b="1" dirty="0">
              <a:solidFill>
                <a:srgbClr val="008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3" y="-38771"/>
            <a:ext cx="91083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607323" y="1196752"/>
            <a:ext cx="735811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</a:p>
          <a:p>
            <a:pPr algn="ctr"/>
            <a:endParaRPr lang="ru-RU" sz="20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r>
              <a:rPr lang="ru-RU" sz="3200" b="1" dirty="0" smtClean="0">
                <a:solidFill>
                  <a:srgbClr val="0070C0"/>
                </a:solidFill>
                <a:latin typeface="Book Antiqua" pitchFamily="18" charset="0"/>
              </a:rPr>
              <a:t>              </a:t>
            </a:r>
          </a:p>
          <a:p>
            <a:r>
              <a:rPr lang="ru-RU" sz="3200" b="1" dirty="0" smtClean="0">
                <a:solidFill>
                  <a:srgbClr val="0070C0"/>
                </a:solidFill>
                <a:latin typeface="Book Antiqua" pitchFamily="18" charset="0"/>
              </a:rPr>
              <a:t>               </a:t>
            </a:r>
          </a:p>
          <a:p>
            <a:endParaRPr lang="ru-RU" sz="3200" b="1" dirty="0" smtClean="0">
              <a:solidFill>
                <a:srgbClr val="0070C0"/>
              </a:solidFill>
              <a:latin typeface="Book Antiqua" pitchFamily="18" charset="0"/>
            </a:endParaRPr>
          </a:p>
          <a:p>
            <a:pPr algn="ctr"/>
            <a:endParaRPr lang="ru-RU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608" y="2339752"/>
            <a:ext cx="6966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Продолжение  следует … </a:t>
            </a:r>
            <a:endParaRPr lang="ru-RU" sz="5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00034" y="1000108"/>
            <a:ext cx="735811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</a:p>
          <a:p>
            <a:pPr algn="ctr"/>
            <a:endParaRPr lang="ru-RU" sz="20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r>
              <a:rPr lang="ru-RU" sz="3200" b="1" dirty="0" smtClean="0">
                <a:solidFill>
                  <a:srgbClr val="0070C0"/>
                </a:solidFill>
                <a:latin typeface="Book Antiqua" pitchFamily="18" charset="0"/>
              </a:rPr>
              <a:t>              </a:t>
            </a:r>
          </a:p>
          <a:p>
            <a:r>
              <a:rPr lang="ru-RU" sz="3200" b="1" dirty="0" smtClean="0">
                <a:solidFill>
                  <a:srgbClr val="0070C0"/>
                </a:solidFill>
                <a:latin typeface="Book Antiqua" pitchFamily="18" charset="0"/>
              </a:rPr>
              <a:t>               </a:t>
            </a:r>
          </a:p>
          <a:p>
            <a:endParaRPr lang="ru-RU" sz="3200" b="1" dirty="0" smtClean="0">
              <a:solidFill>
                <a:srgbClr val="0070C0"/>
              </a:solidFill>
              <a:latin typeface="Book Antiqua" pitchFamily="18" charset="0"/>
            </a:endParaRPr>
          </a:p>
          <a:p>
            <a:pPr algn="ctr"/>
            <a:endParaRPr lang="ru-RU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3" y="0"/>
            <a:ext cx="91083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547664" y="1015929"/>
            <a:ext cx="2453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2016 – 2020 гг. </a:t>
            </a:r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083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187624" y="1196752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       </a:t>
            </a:r>
            <a:r>
              <a:rPr lang="ru-RU" sz="1600" b="1" dirty="0" smtClean="0">
                <a:solidFill>
                  <a:srgbClr val="C00000"/>
                </a:solidFill>
                <a:latin typeface="Monotype Corsiva" pitchFamily="66" charset="0"/>
              </a:rPr>
              <a:t>2020 гг.</a:t>
            </a:r>
            <a:endParaRPr lang="ru-RU" sz="16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763"/>
            <a:ext cx="91083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13003" y="476672"/>
            <a:ext cx="333868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Monotype Corsiva" pitchFamily="66" charset="0"/>
              </a:rPr>
              <a:t>В 1950 году открывается первый детский сад в Лельчицах, по улице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Monotype Corsiva" pitchFamily="66" charset="0"/>
              </a:rPr>
              <a:t>Набережной. Здание деревянное. Работает только одна группа. Заведующий САЛУЗЕ  ТАИСА  ВЯЧЕСЛАВОВНА,  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Monotype Corsiva" pitchFamily="66" charset="0"/>
              </a:rPr>
              <a:t>  воспитатель ШАГОВА  НАДЕЖДА  СЕМЁНОВНА.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Monotype Corsiva" pitchFamily="66" charset="0"/>
              </a:rPr>
              <a:t>В 1953 году  детский ясли-сад переезжает в другое здание  по улице Коммунальной. Здание также деревянное, не новое. Заведующий  БЕЛАЯ СОФЬЯ  АГАФОВНА,  воспитатель ТУРОВЕЦ  ЕЛЕНА НИКОЛАЕВНА,  повар  КОЗАЧЕНКО МАРИЯ ПЕТРОВНА.</a:t>
            </a:r>
            <a:endParaRPr lang="ru-RU" sz="1600" b="1" dirty="0" smtClean="0">
              <a:solidFill>
                <a:srgbClr val="0070C0"/>
              </a:solidFill>
              <a:latin typeface="Monotype Corsiva" pitchFamily="66" charset="0"/>
            </a:endParaRPr>
          </a:p>
          <a:p>
            <a:pPr algn="ctr"/>
            <a:endParaRPr lang="ru-RU" sz="1600" b="1" dirty="0" smtClean="0">
              <a:solidFill>
                <a:srgbClr val="0070C0"/>
              </a:solidFill>
              <a:latin typeface="Book Antiqua" pitchFamily="18" charset="0"/>
            </a:endParaRPr>
          </a:p>
          <a:p>
            <a:pPr algn="ctr"/>
            <a:endParaRPr lang="ru-RU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1" y="3924116"/>
            <a:ext cx="2369237" cy="16307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183276"/>
            <a:ext cx="2369236" cy="17003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739626"/>
            <a:ext cx="1933972" cy="1396473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3" y="0"/>
            <a:ext cx="91083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00034" y="1000108"/>
            <a:ext cx="735811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</a:p>
          <a:p>
            <a:pPr algn="ctr"/>
            <a:endParaRPr lang="ru-RU" sz="20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r>
              <a:rPr lang="ru-RU" sz="3200" b="1" dirty="0" smtClean="0">
                <a:solidFill>
                  <a:srgbClr val="0070C0"/>
                </a:solidFill>
                <a:latin typeface="Book Antiqua" pitchFamily="18" charset="0"/>
              </a:rPr>
              <a:t>              </a:t>
            </a:r>
          </a:p>
          <a:p>
            <a:r>
              <a:rPr lang="ru-RU" sz="3200" b="1" dirty="0" smtClean="0">
                <a:solidFill>
                  <a:srgbClr val="0070C0"/>
                </a:solidFill>
                <a:latin typeface="Book Antiqua" pitchFamily="18" charset="0"/>
              </a:rPr>
              <a:t>               </a:t>
            </a:r>
          </a:p>
          <a:p>
            <a:endParaRPr lang="ru-RU" sz="3200" b="1" dirty="0" smtClean="0">
              <a:solidFill>
                <a:srgbClr val="0070C0"/>
              </a:solidFill>
              <a:latin typeface="Book Antiqua" pitchFamily="18" charset="0"/>
            </a:endParaRPr>
          </a:p>
          <a:p>
            <a:pPr algn="ctr"/>
            <a:endParaRPr lang="ru-RU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348" y="1299328"/>
            <a:ext cx="35719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В 1957 году  открывается вторая группа. Заведующий ТУРОВЕЦ ЕЛЕНА НИКОЛАЕВНА, воспитатели ПЕТРОВА ЕЛЕНА ВАСИЛЬЕВНА, ЛАВНИКОВИЧ ВАЛЕНТИНА ДАНИЛОВНА, помощник  воспитателя КУЗЬМИЧ ОЛЬГА  АНТОНОВНА.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В 1958 году  открывается третья группа. Заведующий ГОЛИК ЕКАТЕРИНА НИКОЛАЕВНА. Ряды воспитателей пополнили КУДИН  (БЕРИБУЛОВА)    </a:t>
            </a:r>
            <a:endParaRPr lang="ru-RU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98679" y="1077052"/>
            <a:ext cx="303027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ПОЛИНА ВАСИЛЬЕВНА, ГЛЕБ ЗИНАИДА АФАНАСЬЕВНА.  ПОЛИНА ВАСИЛЬЕВНА – первый специалист по  дошкольному воспитанию. 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В 1962  году приезжает  на работу второй специалист по дошкольному образованию ЛЕБЕДЕВА АННА ГРИГОРЬЕВНА. Коллектив продолжает пополняться воспитателями. Это КОЗЫРЬ ДИНА ПЕТРОВНА,   ЛИПСКАЯ ЛЮДМИЛА АНАТОЛЬЕВНА</a:t>
            </a:r>
          </a:p>
          <a:p>
            <a:endParaRPr lang="ru-RU" sz="2400" dirty="0">
              <a:solidFill>
                <a:schemeClr val="accent5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58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1643050"/>
            <a:ext cx="250762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4942" y="3857628"/>
            <a:ext cx="243908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830190" y="714356"/>
            <a:ext cx="367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1986 -1989</a:t>
            </a:r>
          </a:p>
          <a:p>
            <a:r>
              <a:rPr lang="ru-RU" dirty="0" smtClean="0"/>
              <a:t>Будни и праздники детского сада</a:t>
            </a:r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3408" y="0"/>
            <a:ext cx="91083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072066" y="928670"/>
            <a:ext cx="28575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Monotype Corsiva" pitchFamily="66" charset="0"/>
              </a:rPr>
              <a:t>В 1963 году  открывается четвёртая и пятая группы детского ясли-сада №1. Заведующий НОВАК АНТОНИНА ПАВЛОВНА. Воспитателями работают МАЗУР  ТАМАРА ЕФИМОВНА (1964г.), ШАВЛОВСКАЯ ЕВДОКИЯ ЯКОЛЕВНА (1970 г.), НОВИЦКАЯ  ВЕРА ВАСИЛЬЕВНА (1970г.).</a:t>
            </a:r>
            <a:endParaRPr lang="ru-RU" sz="16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6" y="1196752"/>
            <a:ext cx="3208970" cy="24067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9" y="3887685"/>
            <a:ext cx="2387196" cy="17273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92" y="3660560"/>
            <a:ext cx="2605906" cy="195443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53289"/>
            <a:ext cx="91083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 flipH="1">
            <a:off x="7858148" y="2924944"/>
            <a:ext cx="7143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</a:p>
          <a:p>
            <a:pPr algn="ctr"/>
            <a:endParaRPr lang="ru-RU" sz="20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r>
              <a:rPr lang="ru-RU" sz="3200" b="1" dirty="0" smtClean="0">
                <a:solidFill>
                  <a:srgbClr val="0070C0"/>
                </a:solidFill>
                <a:latin typeface="Book Antiqua" pitchFamily="18" charset="0"/>
              </a:rPr>
              <a:t>              </a:t>
            </a:r>
          </a:p>
          <a:p>
            <a:r>
              <a:rPr lang="ru-RU" sz="3200" b="1" dirty="0" smtClean="0">
                <a:solidFill>
                  <a:srgbClr val="0070C0"/>
                </a:solidFill>
                <a:latin typeface="Book Antiqua" pitchFamily="18" charset="0"/>
              </a:rPr>
              <a:t>               </a:t>
            </a:r>
          </a:p>
          <a:p>
            <a:endParaRPr lang="ru-RU" sz="3200" b="1" dirty="0" smtClean="0">
              <a:solidFill>
                <a:srgbClr val="0070C0"/>
              </a:solidFill>
              <a:latin typeface="Book Antiqua" pitchFamily="18" charset="0"/>
            </a:endParaRPr>
          </a:p>
          <a:p>
            <a:pPr algn="ctr"/>
            <a:endParaRPr lang="ru-RU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5792" y="813498"/>
            <a:ext cx="319755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Monotype Corsiva" pitchFamily="66" charset="0"/>
              </a:rPr>
              <a:t>С 1970 по 1992 год было 11 групп, затем количество групп сокращается до 8 , а в 1993 – до 6 групп. Старший в Лельчицах ясли-сад получает интересное название «РЯБИНКА» . Заведующий КОЗЫРЬ ДИНА ПЕТРОВНА (1970 – 1996г.).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Monotype Corsiva" pitchFamily="66" charset="0"/>
              </a:rPr>
              <a:t>             В 1977 году МАРКОВСКАЯ  ЕКАТЕРИНА НИКОЛАЕВНА  была направлена воспитателем  в ясли-сад №1 , затем работала методистом, а с 1996 года назначена заведующим учреждения.</a:t>
            </a:r>
            <a:endParaRPr lang="ru-RU" sz="14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14414" y="928670"/>
            <a:ext cx="26432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Monotype Corsiva" pitchFamily="66" charset="0"/>
              </a:rPr>
              <a:t>В 1970 году  открывается новое двухэтажное кирпичное  здание на 140 мест. Это была приятная новость для жителей Лельчиц.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82" y="2682996"/>
            <a:ext cx="3145033" cy="26713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796" y="3383480"/>
            <a:ext cx="2779789" cy="2084842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58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1643050"/>
            <a:ext cx="250762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4942" y="3857628"/>
            <a:ext cx="243908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830190" y="714356"/>
            <a:ext cx="367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1986 -1989</a:t>
            </a:r>
          </a:p>
          <a:p>
            <a:r>
              <a:rPr lang="ru-RU" dirty="0" smtClean="0"/>
              <a:t>Будни и праздники детского сада</a:t>
            </a:r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52536" y="7016"/>
            <a:ext cx="91083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971600" y="714356"/>
            <a:ext cx="28860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Будни и праздники </a:t>
            </a:r>
            <a:r>
              <a:rPr lang="ru-RU" b="1" dirty="0" err="1" smtClean="0">
                <a:solidFill>
                  <a:srgbClr val="C00000"/>
                </a:solidFill>
                <a:latin typeface="Monotype Corsiva" pitchFamily="66" charset="0"/>
              </a:rPr>
              <a:t>Лельчицкого</a:t>
            </a: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 ясли-сада  №1 1970 – 1980 гг.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18" y="1563054"/>
            <a:ext cx="3025393" cy="20484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70" y="2363152"/>
            <a:ext cx="2621358" cy="16292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70" y="783450"/>
            <a:ext cx="2549350" cy="152071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19" y="3663345"/>
            <a:ext cx="3025392" cy="19190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083647"/>
            <a:ext cx="2448271" cy="1498726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TextBox 4"/>
          <p:cNvSpPr txBox="1"/>
          <p:nvPr/>
        </p:nvSpPr>
        <p:spPr>
          <a:xfrm>
            <a:off x="500034" y="1000108"/>
            <a:ext cx="735811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</a:p>
          <a:p>
            <a:pPr algn="ctr"/>
            <a:endParaRPr lang="ru-RU" sz="20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r>
              <a:rPr lang="ru-RU" sz="3200" b="1" dirty="0" smtClean="0">
                <a:solidFill>
                  <a:srgbClr val="0070C0"/>
                </a:solidFill>
                <a:latin typeface="Book Antiqua" pitchFamily="18" charset="0"/>
              </a:rPr>
              <a:t>              </a:t>
            </a:r>
          </a:p>
          <a:p>
            <a:r>
              <a:rPr lang="ru-RU" sz="3200" b="1" dirty="0" smtClean="0">
                <a:solidFill>
                  <a:srgbClr val="0070C0"/>
                </a:solidFill>
                <a:latin typeface="Book Antiqua" pitchFamily="18" charset="0"/>
              </a:rPr>
              <a:t>               </a:t>
            </a:r>
          </a:p>
          <a:p>
            <a:endParaRPr lang="ru-RU" sz="3200" b="1" dirty="0" smtClean="0">
              <a:solidFill>
                <a:srgbClr val="0070C0"/>
              </a:solidFill>
              <a:latin typeface="Book Antiqua" pitchFamily="18" charset="0"/>
            </a:endParaRPr>
          </a:p>
          <a:p>
            <a:pPr algn="ctr"/>
            <a:endParaRPr lang="ru-RU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3211"/>
            <a:ext cx="91083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827584" y="620689"/>
            <a:ext cx="3244350" cy="1037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Будни и праздники </a:t>
            </a:r>
          </a:p>
          <a:p>
            <a:pPr algn="ctr"/>
            <a:r>
              <a:rPr lang="ru-RU" sz="2000" b="1" dirty="0" err="1" smtClean="0">
                <a:solidFill>
                  <a:srgbClr val="C00000"/>
                </a:solidFill>
                <a:latin typeface="Monotype Corsiva" pitchFamily="66" charset="0"/>
              </a:rPr>
              <a:t>Лельчицкого</a:t>
            </a:r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 ясли-сада №1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1980-1990 гг.</a:t>
            </a:r>
            <a:endParaRPr lang="ru-RU" sz="2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9150" y="1189907"/>
            <a:ext cx="2214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00562" y="4214818"/>
            <a:ext cx="12858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6314" y="1071546"/>
            <a:ext cx="321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90318"/>
            <a:ext cx="2843396" cy="20522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652466"/>
            <a:ext cx="2843396" cy="193185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7" y="935149"/>
            <a:ext cx="2647672" cy="212841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678" y="3215856"/>
            <a:ext cx="2782091" cy="2119287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0832" y="-39206"/>
            <a:ext cx="91083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292080" y="1000108"/>
            <a:ext cx="256606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</a:p>
          <a:p>
            <a:pPr algn="ctr"/>
            <a:endParaRPr lang="ru-RU" sz="20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r>
              <a:rPr lang="ru-RU" sz="3200" b="1" dirty="0" smtClean="0">
                <a:solidFill>
                  <a:srgbClr val="0070C0"/>
                </a:solidFill>
                <a:latin typeface="Book Antiqua" pitchFamily="18" charset="0"/>
              </a:rPr>
              <a:t>              </a:t>
            </a:r>
          </a:p>
          <a:p>
            <a:r>
              <a:rPr lang="ru-RU" sz="3200" b="1" dirty="0" smtClean="0">
                <a:solidFill>
                  <a:srgbClr val="0070C0"/>
                </a:solidFill>
                <a:latin typeface="Book Antiqua" pitchFamily="18" charset="0"/>
              </a:rPr>
              <a:t>               </a:t>
            </a:r>
          </a:p>
          <a:p>
            <a:endParaRPr lang="ru-RU" sz="3200" b="1" dirty="0" smtClean="0">
              <a:solidFill>
                <a:srgbClr val="0070C0"/>
              </a:solidFill>
              <a:latin typeface="Book Antiqua" pitchFamily="18" charset="0"/>
            </a:endParaRPr>
          </a:p>
          <a:p>
            <a:pPr algn="ctr"/>
            <a:endParaRPr lang="ru-RU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1560" y="692697"/>
            <a:ext cx="37456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Monotype Corsiva" pitchFamily="66" charset="0"/>
              </a:rPr>
              <a:t>Будни и праздники </a:t>
            </a:r>
          </a:p>
          <a:p>
            <a:pPr algn="ctr"/>
            <a:r>
              <a:rPr lang="ru-RU" sz="2000" b="1" i="1" dirty="0" err="1" smtClean="0">
                <a:solidFill>
                  <a:srgbClr val="C00000"/>
                </a:solidFill>
                <a:latin typeface="Monotype Corsiva" pitchFamily="66" charset="0"/>
              </a:rPr>
              <a:t>Лельчицкого</a:t>
            </a:r>
            <a:r>
              <a:rPr lang="ru-RU" sz="2000" b="1" i="1" dirty="0" smtClean="0">
                <a:solidFill>
                  <a:srgbClr val="C00000"/>
                </a:solidFill>
                <a:latin typeface="Monotype Corsiva" pitchFamily="66" charset="0"/>
              </a:rPr>
              <a:t> ясли- сада  №1  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Monotype Corsiva" pitchFamily="66" charset="0"/>
              </a:rPr>
              <a:t>1990-2000гг.</a:t>
            </a:r>
            <a:endParaRPr lang="ru-RU" sz="2000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96137" y="3083926"/>
            <a:ext cx="201622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B0F0"/>
                </a:solidFill>
                <a:latin typeface="Monotype Corsiva" pitchFamily="66" charset="0"/>
              </a:rPr>
              <a:t>          </a:t>
            </a:r>
          </a:p>
          <a:p>
            <a:r>
              <a:rPr lang="ru-RU" sz="2400" b="1" dirty="0">
                <a:solidFill>
                  <a:srgbClr val="00B0F0"/>
                </a:solidFill>
                <a:latin typeface="Monotype Corsiva" pitchFamily="66" charset="0"/>
              </a:rPr>
              <a:t> </a:t>
            </a:r>
            <a:r>
              <a:rPr lang="ru-RU" sz="2400" b="1" dirty="0" smtClean="0">
                <a:solidFill>
                  <a:srgbClr val="00B0F0"/>
                </a:solidFill>
                <a:latin typeface="Monotype Corsiva" pitchFamily="66" charset="0"/>
              </a:rPr>
              <a:t>         </a:t>
            </a:r>
          </a:p>
          <a:p>
            <a:r>
              <a:rPr lang="ru-RU" sz="2400" b="1" dirty="0">
                <a:solidFill>
                  <a:srgbClr val="00B0F0"/>
                </a:solidFill>
                <a:latin typeface="Monotype Corsiva" pitchFamily="66" charset="0"/>
              </a:rPr>
              <a:t> </a:t>
            </a:r>
            <a:r>
              <a:rPr lang="ru-RU" sz="2400" b="1" dirty="0" smtClean="0">
                <a:solidFill>
                  <a:srgbClr val="00B0F0"/>
                </a:solidFill>
                <a:latin typeface="Monotype Corsiva" pitchFamily="66" charset="0"/>
              </a:rPr>
              <a:t>             Заведующий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Марковская      Екатерина              Николаевна</a:t>
            </a:r>
          </a:p>
          <a:p>
            <a:pPr algn="ctr"/>
            <a:r>
              <a:rPr lang="ru-RU" sz="2400" b="1" dirty="0" smtClean="0">
                <a:solidFill>
                  <a:srgbClr val="00B0F0"/>
                </a:solidFill>
                <a:latin typeface="Monotype Corsiva" pitchFamily="66" charset="0"/>
              </a:rPr>
              <a:t>       </a:t>
            </a:r>
          </a:p>
          <a:p>
            <a:pPr algn="ctr"/>
            <a:endParaRPr lang="ru-RU" sz="2400" b="1" dirty="0">
              <a:solidFill>
                <a:srgbClr val="00B0F0"/>
              </a:solidFill>
              <a:latin typeface="Monotype Corsiva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05" y="1652385"/>
            <a:ext cx="3003007" cy="18715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05" y="3576077"/>
            <a:ext cx="2941023" cy="1977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50" y="1151347"/>
            <a:ext cx="1407828" cy="10558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895" y="1129852"/>
            <a:ext cx="1424253" cy="1068190"/>
          </a:xfrm>
          <a:prstGeom prst="rect">
            <a:avLst/>
          </a:prstGeom>
          <a:scene3d>
            <a:camera prst="orthographicFront">
              <a:rot lat="21299997" lon="0" rev="0"/>
            </a:camera>
            <a:lightRig rig="threePt" dir="t"/>
          </a:scene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787" y="2389780"/>
            <a:ext cx="2575237" cy="1798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90" y="1600200"/>
            <a:ext cx="3660218" cy="4525963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00034" y="1000108"/>
            <a:ext cx="735811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</a:p>
          <a:p>
            <a:pPr algn="ctr"/>
            <a:endParaRPr lang="ru-RU" sz="20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r>
              <a:rPr lang="ru-RU" sz="3200" b="1" dirty="0" smtClean="0">
                <a:solidFill>
                  <a:srgbClr val="0070C0"/>
                </a:solidFill>
                <a:latin typeface="Book Antiqua" pitchFamily="18" charset="0"/>
              </a:rPr>
              <a:t>              </a:t>
            </a:r>
          </a:p>
          <a:p>
            <a:r>
              <a:rPr lang="ru-RU" sz="3200" b="1" dirty="0" smtClean="0">
                <a:solidFill>
                  <a:srgbClr val="0070C0"/>
                </a:solidFill>
                <a:latin typeface="Book Antiqua" pitchFamily="18" charset="0"/>
              </a:rPr>
              <a:t>               </a:t>
            </a:r>
          </a:p>
          <a:p>
            <a:endParaRPr lang="ru-RU" sz="3200" b="1" dirty="0" smtClean="0">
              <a:solidFill>
                <a:srgbClr val="0070C0"/>
              </a:solidFill>
              <a:latin typeface="Book Antiqua" pitchFamily="18" charset="0"/>
            </a:endParaRPr>
          </a:p>
          <a:p>
            <a:pPr algn="ctr"/>
            <a:endParaRPr lang="ru-RU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35800" y="928670"/>
            <a:ext cx="32041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Monotype Corsiva" pitchFamily="66" charset="0"/>
              </a:rPr>
              <a:t>     2000 год. </a:t>
            </a:r>
          </a:p>
          <a:p>
            <a:r>
              <a:rPr lang="ru-RU" sz="3200" b="1" i="1" dirty="0" smtClean="0">
                <a:solidFill>
                  <a:srgbClr val="C00000"/>
                </a:solidFill>
                <a:latin typeface="Monotype Corsiva" pitchFamily="66" charset="0"/>
              </a:rPr>
              <a:t>ЛЕЛЬЧИЦКОМУ ЯСЛИ-САДУ   №1</a:t>
            </a:r>
          </a:p>
          <a:p>
            <a:r>
              <a:rPr lang="ru-RU" sz="3200" b="1" i="1" dirty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3200" b="1" i="1" dirty="0" smtClean="0">
                <a:solidFill>
                  <a:srgbClr val="C00000"/>
                </a:solidFill>
                <a:latin typeface="Monotype Corsiva" pitchFamily="66" charset="0"/>
              </a:rPr>
              <a:t>     50 лет!!!</a:t>
            </a:r>
            <a:endParaRPr lang="ru-RU" sz="3200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94" y="2990773"/>
            <a:ext cx="3290102" cy="24675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662" y="1000108"/>
            <a:ext cx="2680234" cy="20162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662" y="3140968"/>
            <a:ext cx="2786939" cy="2090204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2127</TotalTime>
  <Words>651</Words>
  <Application>Microsoft Office PowerPoint</Application>
  <PresentationFormat>Экран (4:3)</PresentationFormat>
  <Paragraphs>154</Paragraphs>
  <Slides>16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*</dc:creator>
  <cp:lastModifiedBy>sad1</cp:lastModifiedBy>
  <cp:revision>235</cp:revision>
  <dcterms:created xsi:type="dcterms:W3CDTF">2012-05-04T04:58:54Z</dcterms:created>
  <dcterms:modified xsi:type="dcterms:W3CDTF">2016-03-23T06:18:35Z</dcterms:modified>
</cp:coreProperties>
</file>