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2" r:id="rId4"/>
    <p:sldId id="260" r:id="rId5"/>
    <p:sldId id="261" r:id="rId6"/>
    <p:sldId id="258" r:id="rId7"/>
    <p:sldId id="259" r:id="rId8"/>
    <p:sldId id="265" r:id="rId9"/>
    <p:sldId id="263" r:id="rId10"/>
    <p:sldId id="268" r:id="rId11"/>
    <p:sldId id="269" r:id="rId12"/>
    <p:sldId id="271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7" d="100"/>
          <a:sy n="87" d="100"/>
        </p:scale>
        <p:origin x="-65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6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1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4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9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7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1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662-0720-471E-904F-8B82F8AA913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57DC-0CD0-4613-A3FC-9C8BF338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5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8347" y="279823"/>
            <a:ext cx="11388605" cy="1148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0595" y="253807"/>
            <a:ext cx="10564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ЕДИНЫЙ ДЕНЬ ИНФОРМИРОВАНИЯ</a:t>
            </a:r>
            <a:endParaRPr lang="ru-RU" sz="7200" b="1" dirty="0">
              <a:ln w="18000">
                <a:solidFill>
                  <a:srgbClr val="0066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8195" y="1787351"/>
            <a:ext cx="10174580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400" b="0" cap="none" spc="0" dirty="0" smtClean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algn="ctr"/>
            <a:r>
              <a:rPr lang="ru-RU" sz="3600" b="0" cap="none" spc="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ТЕМА:</a:t>
            </a:r>
          </a:p>
          <a:p>
            <a:pPr algn="ctr"/>
            <a:endParaRPr lang="ru-RU" sz="1000" b="0" cap="none" spc="0" dirty="0" smtClean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«ВСЕБЕЛОРУССКОЕ НАРОДНОЕ СОБРАНИЕ – </a:t>
            </a:r>
          </a:p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ГАРАНТ ПОЛИТИЧЕСКОЙ СТАБИЛЬНОСТИ</a:t>
            </a:r>
          </a:p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И СУВЕРЕНИТЕТА»</a:t>
            </a:r>
            <a:endParaRPr lang="ru-RU" sz="54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9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0096" y="171583"/>
            <a:ext cx="11388605" cy="1148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5285" y="393855"/>
            <a:ext cx="10320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СЕДЬМОЕ ВСЕБЕЛОРУССКОЕ НАРОДНОЕ СОБРАНИЕ</a:t>
            </a:r>
            <a:endParaRPr lang="ru-RU" sz="4800" b="1" dirty="0">
              <a:ln w="18000">
                <a:solidFill>
                  <a:srgbClr val="0066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096" y="1572889"/>
            <a:ext cx="10571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Создан Республиканский организационный комитет по подготовке и проведению ВНС (председатель – </a:t>
            </a:r>
            <a:r>
              <a:rPr lang="ru-RU" sz="24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П</a:t>
            </a:r>
            <a:r>
              <a:rPr lang="ru-RU" sz="2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ремьер-министр Головченко Р.А.);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Рабочим органом ВНС является Секретариат (начальник Секретариата – Мицкевич В.В.).</a:t>
            </a:r>
            <a:endParaRPr lang="ru-RU" sz="24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250" y="3020110"/>
            <a:ext cx="8896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Condensed" pitchFamily="34" charset="0"/>
              </a:rPr>
              <a:t>Первое заседание седьмого Всебелорусского народного собрания состоится 24-25 апреля 2024 г.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6775" y="4323810"/>
            <a:ext cx="2543175" cy="2009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2487" y="4333605"/>
            <a:ext cx="2543175" cy="2009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22564" y="4302827"/>
            <a:ext cx="2543175" cy="2009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6775" y="4359201"/>
            <a:ext cx="2543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Избрание Председателя ВНС, его заместителей, иных членов Президиума ВНС </a:t>
            </a:r>
            <a:r>
              <a:rPr lang="ru-RU" sz="1600" i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(15 человек)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3135" y="4560985"/>
            <a:ext cx="2241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Утверждение Концепции национальной безопасности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89914" y="4645996"/>
            <a:ext cx="2241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Утверждение Военной </a:t>
            </a:r>
          </a:p>
          <a:p>
            <a:pPr algn="ctr"/>
            <a:r>
              <a:rPr lang="ru-RU" sz="2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доктрины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105150" y="4097328"/>
            <a:ext cx="1607985" cy="388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255251" y="4126566"/>
            <a:ext cx="1707774" cy="4652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905512" y="4172038"/>
            <a:ext cx="1" cy="4197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1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3097" y="171583"/>
            <a:ext cx="10799704" cy="1148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Концепция национальной безопасности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97" y="1429822"/>
            <a:ext cx="107997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Представляет собой совокупность официальных взглядов на обеспечение безопасности личности, общества и государства от внешних и внутренних угроз во всех сферах жизнедеятельности Республики Беларусь.</a:t>
            </a:r>
          </a:p>
          <a:p>
            <a:pPr algn="ctr"/>
            <a:r>
              <a:rPr lang="ru-RU" sz="2800" dirty="0" smtClean="0">
                <a:ln w="0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В Республике Беларусь Концепция принималась трижды: в 1995, 2001 и 2010 годах.</a:t>
            </a:r>
            <a:endParaRPr lang="ru-RU" sz="2800" dirty="0">
              <a:ln w="0">
                <a:solidFill>
                  <a:srgbClr val="FF000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887" y="3094761"/>
            <a:ext cx="1058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Концепция национальной безопасности Республики Беларусь обновлена более, чем на 70% исходя из военно-политической обстановки, которая сегодня сложилась в мире.</a:t>
            </a:r>
            <a:endParaRPr lang="ru-RU" sz="24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3" y="4078158"/>
            <a:ext cx="103781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НОВШЕСТВА: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р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асширен перечень сфер национальной безопасности путем выделения биологической безопасности в отдельное направление;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з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акреплено понятие «электоральный суверенитет»;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у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точнение индикаторов состояния национальной безопасности;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с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охранение национальной идентичности, исторического наследия, традиционных ценностей;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о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беспечение реализации принципа социальной справедливости.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algn="just"/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1987" y="2947987"/>
            <a:ext cx="6858000" cy="9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6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3097" y="171583"/>
            <a:ext cx="10342504" cy="1148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Военная доктрина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2" y="1659999"/>
            <a:ext cx="100298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Представляет собой </a:t>
            </a:r>
            <a:r>
              <a:rPr lang="ru-RU" sz="2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систему официально принятых в Республике Беларусь взглядов на поддержание международного мира и безопасности, обеспечение военной безопасности Республики Беларусь, ее вооруженную защиту в рамках обороны государства.</a:t>
            </a:r>
          </a:p>
          <a:p>
            <a:pPr algn="ctr"/>
            <a:endParaRPr lang="ru-RU" sz="2400" dirty="0" smtClean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0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В </a:t>
            </a:r>
            <a:r>
              <a:rPr lang="ru-RU" sz="2400" dirty="0">
                <a:ln w="0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Республике Беларусь </a:t>
            </a:r>
            <a:r>
              <a:rPr lang="ru-RU" sz="2400" dirty="0" smtClean="0">
                <a:ln w="0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Военная доктрина </a:t>
            </a:r>
            <a:r>
              <a:rPr lang="ru-RU" sz="2400" dirty="0">
                <a:ln w="0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принималась </a:t>
            </a:r>
            <a:r>
              <a:rPr lang="ru-RU" sz="2400" dirty="0" smtClean="0">
                <a:ln w="0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 (уточнялась) трижды</a:t>
            </a:r>
            <a:r>
              <a:rPr lang="ru-RU" sz="2400" dirty="0">
                <a:ln w="0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: в </a:t>
            </a:r>
            <a:r>
              <a:rPr lang="ru-RU" sz="2400" dirty="0" smtClean="0">
                <a:ln w="0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1992, 2002 </a:t>
            </a:r>
            <a:r>
              <a:rPr lang="ru-RU" sz="2400" dirty="0">
                <a:ln w="0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и </a:t>
            </a:r>
            <a:r>
              <a:rPr lang="ru-RU" sz="2400" dirty="0" smtClean="0">
                <a:ln w="0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2016 </a:t>
            </a:r>
            <a:r>
              <a:rPr lang="ru-RU" sz="2400" dirty="0">
                <a:ln w="0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годах.</a:t>
            </a:r>
            <a:endParaRPr lang="ru-RU" sz="2400" dirty="0">
              <a:ln w="0">
                <a:solidFill>
                  <a:srgbClr val="FF0000"/>
                </a:solidFill>
              </a:ln>
            </a:endParaRPr>
          </a:p>
          <a:p>
            <a:pPr algn="ctr"/>
            <a:endParaRPr lang="ru-RU" dirty="0" smtClean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algn="ctr"/>
            <a:endParaRPr lang="ru-RU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3" y="4268658"/>
            <a:ext cx="99209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НОВШЕСТВА: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о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борона государства и обеспечение его военной безопасности осуществляют все – начиная от Президента и заканчивая каждым гражданином;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г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радация военной опасности по уровню «риск», «вызов» и «угроза»;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Недопущение эскалации и предотвращение военных конфликтов.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algn="just"/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1987" y="2947987"/>
            <a:ext cx="6858000" cy="9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0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6517" y="1166842"/>
            <a:ext cx="1033059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ahnschrift Condensed" pitchFamily="34" charset="0"/>
              </a:rPr>
              <a:t>Всебелорусское народное собрание дает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Bahnschrift Condensed" pitchFamily="34" charset="0"/>
              </a:rPr>
              <a:t>обязательные для исполнения поручения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ahnschrift Condensed" pitchFamily="34" charset="0"/>
              </a:rPr>
              <a:t> государственным органам и должностным лицам. Это существенно повышает их значимость и действенность.</a:t>
            </a:r>
          </a:p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Bahnschrift Condensed" pitchFamily="34" charset="0"/>
            </a:endParaRP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ahnschrift Condensed" pitchFamily="34" charset="0"/>
              </a:rPr>
              <a:t>Таким образом, создан дополнительный механизм сдержек и противовесов в политической системе нашей страны. В случае критических моментов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Bahnschrift Condensed" pitchFamily="34" charset="0"/>
              </a:rPr>
              <a:t>ВНС выступит в роли «арбитра», страхующего механизма,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ahnschrift Condensed" pitchFamily="34" charset="0"/>
              </a:rPr>
              <a:t> чтобы исключить возможность паралича системы государственного управления.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Bahnschrift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1987" y="2947987"/>
            <a:ext cx="6858000" cy="9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8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8347" y="279823"/>
            <a:ext cx="11388605" cy="1148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0595" y="253807"/>
            <a:ext cx="10564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ЕДИНЫЙ ДЕНЬ ИНФОРМИРОВАНИЯ</a:t>
            </a:r>
            <a:endParaRPr lang="ru-RU" sz="7200" b="1" dirty="0">
              <a:ln w="18000">
                <a:solidFill>
                  <a:srgbClr val="0066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8710" y="2028156"/>
            <a:ext cx="10174580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400" b="0" cap="none" spc="0" dirty="0" smtClean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algn="ctr"/>
            <a:r>
              <a:rPr lang="ru-RU" sz="3600" b="0" cap="none" spc="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ТЕМА:</a:t>
            </a:r>
          </a:p>
          <a:p>
            <a:pPr algn="ctr"/>
            <a:endParaRPr lang="ru-RU" sz="1000" b="0" cap="none" spc="0" dirty="0" smtClean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«ВСЕБЕЛОРУССКОЕ НАРОДНОЕ СОБРАНИЕ – </a:t>
            </a:r>
          </a:p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ГАРАНТ ПОЛИТИЧЕСКОЙ СТАБИЛЬНОСТИ</a:t>
            </a:r>
          </a:p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И СУВЕРЕНИТЕТА»</a:t>
            </a:r>
            <a:endParaRPr lang="ru-RU" sz="54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3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4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60096" y="171584"/>
            <a:ext cx="11388605" cy="10571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3139" y="171583"/>
            <a:ext cx="9305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ВСЕБЕЛОРУССКОЕ НАРОДНОЕ СОБРАНИЕ</a:t>
            </a:r>
            <a:endParaRPr lang="ru-RU" sz="5400" b="1" dirty="0">
              <a:ln w="18000">
                <a:solidFill>
                  <a:srgbClr val="0066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0556" y="2119171"/>
            <a:ext cx="113654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ВНС</a:t>
            </a:r>
            <a:r>
              <a:rPr lang="ru-RU" sz="2000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(19–20.10.1996) –</a:t>
            </a:r>
            <a:r>
              <a:rPr lang="ru-RU" sz="2000" dirty="0"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стратегии развития </a:t>
            </a:r>
            <a:r>
              <a:rPr lang="ru-RU" sz="2000" b="1" spc="-20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страны с акцентом на социально ориентированную рыночную </a:t>
            </a:r>
            <a:r>
              <a:rPr lang="ru-RU" sz="2000" b="1" spc="-20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</a:t>
            </a:r>
            <a:r>
              <a:rPr lang="ru-RU" sz="2000" b="1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(</a:t>
            </a:r>
            <a:r>
              <a:rPr lang="ru-RU" sz="2000" b="1" u="sng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4740 делегатов</a:t>
            </a:r>
            <a:r>
              <a:rPr lang="ru-RU" sz="2000" b="1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spc="-20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Bahnschrift Condense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ВНС </a:t>
            </a:r>
            <a:r>
              <a:rPr lang="ru-RU" sz="2000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(18–19.05.2001) –</a:t>
            </a:r>
            <a:r>
              <a:rPr lang="ru-RU" i="1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продовольственная безопасность, экспорт, жилье, инновации и </a:t>
            </a:r>
            <a:r>
              <a:rPr lang="ru-RU" sz="2000" b="1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инвестиции (</a:t>
            </a:r>
            <a:r>
              <a:rPr lang="ru-RU" sz="2000" b="1" u="sng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2500 делегатов</a:t>
            </a:r>
            <a:r>
              <a:rPr lang="ru-RU" sz="2000" b="1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b="1" dirty="0">
              <a:latin typeface="Bahnschrift Condense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 ВНС </a:t>
            </a:r>
            <a:r>
              <a:rPr lang="ru-RU" sz="2000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(02–03.03.2006) – 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всестороннее развитие человека, рост реальных доходов населения, инновационное развитие экономики, </a:t>
            </a:r>
            <a:r>
              <a:rPr lang="ru-RU" sz="2000" b="1" dirty="0" err="1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 ресурсосбережение, рост экспорта и повышение конкурентоспособности продукции, развитие АПК и возрождение села, жилье и развитие малых </a:t>
            </a:r>
            <a:r>
              <a:rPr lang="ru-RU" sz="2000" b="1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городов (</a:t>
            </a:r>
            <a:r>
              <a:rPr lang="ru-RU" sz="2000" b="1" u="sng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2500 </a:t>
            </a:r>
            <a:r>
              <a:rPr lang="ru-RU" sz="2000" b="1" u="sng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делегатов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Bahnschrift Condense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четвертое ВНС </a:t>
            </a:r>
            <a:r>
              <a:rPr lang="ru-RU" sz="2000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(06–07.12.2010) – 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национальной модели социально ориентированной экономики, улучшение инвестиционного и бизнес-климата, развитие высокотехнологичных производств, рост 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экспорта (</a:t>
            </a:r>
            <a:r>
              <a:rPr lang="ru-RU" sz="2000" b="1" u="sng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2500 делегатов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dirty="0">
              <a:latin typeface="Bahnschrift Condense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пятое ВНС </a:t>
            </a:r>
            <a:r>
              <a:rPr lang="ru-RU" sz="2000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(22–23.06.2016) –</a:t>
            </a:r>
            <a:r>
              <a:rPr lang="ru-RU" i="1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жизни населения на основе </a:t>
            </a:r>
            <a:r>
              <a:rPr lang="ru-RU" sz="2000" b="1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роста 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конкурентоспособности экономики, инвестиции, занятость, экспорт, информатизация, 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молодежь (</a:t>
            </a:r>
            <a:r>
              <a:rPr lang="ru-RU" sz="2000" b="1" u="sng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2500 делегатов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dirty="0">
              <a:latin typeface="Bahnschrift Condense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450215" algn="just"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шестое ВНС</a:t>
            </a:r>
            <a:r>
              <a:rPr lang="ru-RU" sz="2000" dirty="0">
                <a:solidFill>
                  <a:srgbClr val="C00000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(11–12.02.2021) – 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стабильность в обществе и рост благосостояния граждан, модернизация экономики, наращивание социального капитала, создание комфортных условий для жизни, работы и самореализации 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 (</a:t>
            </a:r>
            <a:r>
              <a:rPr lang="ru-RU" sz="2000" b="1" u="sng" dirty="0" smtClean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2700 </a:t>
            </a:r>
            <a:r>
              <a:rPr lang="ru-RU" sz="2000" b="1" u="sng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делегатов</a:t>
            </a:r>
            <a:r>
              <a:rPr lang="ru-RU" sz="2000" b="1" dirty="0">
                <a:solidFill>
                  <a:schemeClr val="bg1"/>
                </a:solidFill>
                <a:latin typeface="Bahnschrift Condense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b="1" dirty="0">
              <a:solidFill>
                <a:schemeClr val="bg1"/>
              </a:solidFill>
              <a:latin typeface="Bahnschrift Condense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3165" y="1567934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НАМЕЧЕННЫЕ ОРИЕНТИРЫ И ПРИОРИТЕТЫ:</a:t>
            </a:r>
            <a:endParaRPr lang="ru-RU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7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7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171583"/>
            <a:ext cx="11388605" cy="1148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0791" y="268678"/>
            <a:ext cx="10571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К субъектам гражданского общества, имеющим право в соответствии с Законом избирать делегатов ВНС, Министерством юстиции Республики Беларусь отнесены:</a:t>
            </a:r>
            <a:endParaRPr lang="ru-RU" sz="2800" b="1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791" y="1605260"/>
            <a:ext cx="112592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Bahnschrift Condensed" pitchFamily="34" charset="0"/>
              </a:rPr>
              <a:t>Республиканское общественное объединение «Белая Русь»;</a:t>
            </a: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Bahnschrift Condensed" pitchFamily="34" charset="0"/>
              </a:rPr>
              <a:t>Белорусское общественное объединение ветеранов;</a:t>
            </a: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Bahnschrift Condensed" pitchFamily="34" charset="0"/>
              </a:rPr>
              <a:t>Общественное объединение «Белорусский союз женщин»;</a:t>
            </a: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Bahnschrift Condensed" pitchFamily="34" charset="0"/>
              </a:rPr>
              <a:t>Общественное объединение «Белорусский республиканский союз молодежи»;</a:t>
            </a: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Bahnschrift Condensed" pitchFamily="34" charset="0"/>
              </a:rPr>
              <a:t>Федерация профсоюзов Беларуси. </a:t>
            </a:r>
            <a:endParaRPr lang="ru-RU" sz="24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3847505"/>
            <a:ext cx="1008697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Bahnschrift Condensed" pitchFamily="34" charset="0"/>
              </a:rPr>
              <a:t>Справочно: </a:t>
            </a:r>
            <a:r>
              <a:rPr lang="ru-RU" sz="2400" i="1" dirty="0" smtClean="0">
                <a:solidFill>
                  <a:srgbClr val="C00000"/>
                </a:solidFill>
                <a:latin typeface="Bahnschrift Condensed" pitchFamily="34" charset="0"/>
              </a:rPr>
              <a:t>субъекты гражданского общества выдвинули кандидатов в делегаты ВНС в ходе заседаний своих областных, Минской городской организационных структур с 12 по 31 марта 2024 г. Избрание делегатов ВНС состоялось на заседаниях высших органов субъектов гражданского общества с 1 по 10 апреля 2024 г.</a:t>
            </a:r>
          </a:p>
          <a:p>
            <a:pPr algn="just"/>
            <a:r>
              <a:rPr lang="ru-RU" sz="2400" i="1" dirty="0" smtClean="0">
                <a:solidFill>
                  <a:srgbClr val="C00000"/>
                </a:solidFill>
                <a:latin typeface="Bahnschrift Condensed" pitchFamily="34" charset="0"/>
              </a:rPr>
              <a:t>16 апреля ЦИК Беларуси принято решение о созыве первого заседания Всебелорусского народного собрания седьмого созыва 24-25 апреля 2024 г. в </a:t>
            </a:r>
            <a:r>
              <a:rPr lang="ru-RU" sz="2400" i="1" dirty="0" err="1" smtClean="0">
                <a:solidFill>
                  <a:srgbClr val="C00000"/>
                </a:solidFill>
                <a:latin typeface="Bahnschrift Condensed" pitchFamily="34" charset="0"/>
              </a:rPr>
              <a:t>г.Минске</a:t>
            </a:r>
            <a:r>
              <a:rPr lang="ru-RU" sz="2400" i="1" dirty="0" smtClean="0">
                <a:solidFill>
                  <a:srgbClr val="C00000"/>
                </a:solidFill>
                <a:latin typeface="Bahnschrift Condensed" pitchFamily="34" charset="0"/>
              </a:rPr>
              <a:t>.</a:t>
            </a:r>
            <a:endParaRPr lang="ru-RU" sz="3200" i="1" dirty="0" smtClean="0">
              <a:solidFill>
                <a:srgbClr val="C00000"/>
              </a:solidFill>
              <a:latin typeface="Bahnschrift Condensed" pitchFamily="34" charset="0"/>
            </a:endParaRPr>
          </a:p>
          <a:p>
            <a:pPr algn="ctr"/>
            <a:r>
              <a:rPr lang="ru-RU" sz="5400" dirty="0" smtClean="0">
                <a:latin typeface="Bahnschrift Condensed" pitchFamily="34" charset="0"/>
              </a:rPr>
              <a:t> </a:t>
            </a:r>
            <a:endParaRPr lang="ru-RU" sz="5400" dirty="0">
              <a:latin typeface="Bahnschrift 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1987" y="2947987"/>
            <a:ext cx="6858000" cy="9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60097" y="171583"/>
            <a:ext cx="10171270" cy="114829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6234" y="4782207"/>
            <a:ext cx="2123090" cy="173420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6173" y="4833702"/>
            <a:ext cx="205315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Председатель Лельчицкого райисполкома</a:t>
            </a:r>
          </a:p>
          <a:p>
            <a:pPr algn="ctr"/>
            <a:r>
              <a:rPr lang="ru-RU" sz="2000" dirty="0" err="1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Дылюк</a:t>
            </a:r>
            <a:r>
              <a:rPr lang="ru-RU" sz="200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Сергей Викторович</a:t>
            </a:r>
            <a:endParaRPr lang="ru-RU" sz="2000" b="0" cap="none" spc="0" dirty="0">
              <a:ln w="0"/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65806" y="4782207"/>
            <a:ext cx="2123090" cy="173420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69420" y="4782205"/>
            <a:ext cx="2123090" cy="173420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59633" y="4782204"/>
            <a:ext cx="2123090" cy="173420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" y="1864696"/>
            <a:ext cx="2532857" cy="20136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26" y="2285110"/>
            <a:ext cx="2583679" cy="2013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19" y="1866853"/>
            <a:ext cx="1868233" cy="20114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568" y="2285109"/>
            <a:ext cx="2819069" cy="20136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21127" y="4910646"/>
            <a:ext cx="221244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Председатель Лельчицкой районной организации ветеранов </a:t>
            </a:r>
          </a:p>
          <a:p>
            <a:pPr algn="ctr"/>
            <a:r>
              <a:rPr lang="ru-RU" b="0" cap="none" spc="0" dirty="0" err="1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Бутьковец</a:t>
            </a:r>
            <a:r>
              <a:rPr lang="ru-RU" b="0" cap="none" spc="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 </a:t>
            </a:r>
            <a:r>
              <a:rPr lang="ru-RU" b="0" cap="none" spc="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Любовь Васильевна</a:t>
            </a:r>
            <a:endParaRPr lang="ru-RU" sz="2000" b="0" cap="none" spc="0" dirty="0">
              <a:ln w="0"/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99780" y="4828424"/>
            <a:ext cx="22965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Начальник отдела образования райисполкома</a:t>
            </a:r>
          </a:p>
          <a:p>
            <a:pPr algn="ctr"/>
            <a:r>
              <a:rPr lang="ru-RU" sz="200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Гриб </a:t>
            </a:r>
            <a:r>
              <a:rPr lang="ru-RU" sz="200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Владимир Адамович</a:t>
            </a:r>
            <a:endParaRPr lang="ru-RU" sz="2000" b="0" cap="none" spc="0" dirty="0">
              <a:ln w="0"/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61084" y="4973526"/>
            <a:ext cx="23201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Начальник отдела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по чрезвычайным ситуациям</a:t>
            </a:r>
          </a:p>
          <a:p>
            <a:pPr algn="ctr"/>
            <a:r>
              <a:rPr lang="ru-RU" sz="200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Лозко </a:t>
            </a:r>
            <a:r>
              <a:rPr lang="ru-RU" sz="2000" dirty="0" smtClean="0">
                <a:ln w="0"/>
                <a:solidFill>
                  <a:srgbClr val="C0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Олег Федорович</a:t>
            </a:r>
            <a:endParaRPr lang="ru-RU" sz="2000" b="0" cap="none" spc="0" dirty="0">
              <a:ln w="0"/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94" y="188890"/>
            <a:ext cx="1227457" cy="154397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1573" y="284067"/>
            <a:ext cx="9531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 Condensed" pitchFamily="34" charset="0"/>
                <a:cs typeface="Times New Roman" pitchFamily="18" charset="0"/>
              </a:rPr>
              <a:t>ДЕЛЕГАТЫ ВНС ОТ ЛЕЛЬЧИЦКОГО РАЙОНА</a:t>
            </a:r>
            <a:endParaRPr lang="ru-RU" sz="5400" b="1" dirty="0">
              <a:ln w="18000">
                <a:solidFill>
                  <a:srgbClr val="0066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54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703</Words>
  <Application>Microsoft Office PowerPoint</Application>
  <PresentationFormat>Произвольный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Ghost</cp:lastModifiedBy>
  <cp:revision>17</cp:revision>
  <dcterms:created xsi:type="dcterms:W3CDTF">2024-04-16T07:20:23Z</dcterms:created>
  <dcterms:modified xsi:type="dcterms:W3CDTF">2024-04-16T13:31:41Z</dcterms:modified>
</cp:coreProperties>
</file>