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5" r:id="rId19"/>
  </p:sldIdLst>
  <p:sldSz cx="7561263" cy="10585450"/>
  <p:notesSz cx="6858000" cy="9144000"/>
  <p:defaultTextStyle>
    <a:defPPr>
      <a:defRPr lang="ru-RU"/>
    </a:defPPr>
    <a:lvl1pPr marL="0" algn="l" defTabSz="10365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8283" algn="l" defTabSz="10365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6568" algn="l" defTabSz="10365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4851" algn="l" defTabSz="10365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3135" algn="l" defTabSz="10365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1418" algn="l" defTabSz="10365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09705" algn="l" defTabSz="10365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27988" algn="l" defTabSz="10365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46269" algn="l" defTabSz="10365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58" y="-108"/>
      </p:cViewPr>
      <p:guideLst>
        <p:guide orient="horz" pos="3334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288355"/>
            <a:ext cx="6427074" cy="22690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5998421"/>
            <a:ext cx="5292884" cy="27051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4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3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6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423922"/>
            <a:ext cx="1701284" cy="9031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423922"/>
            <a:ext cx="4977831" cy="9031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288353"/>
            <a:ext cx="6427074" cy="22690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5998421"/>
            <a:ext cx="5292884" cy="27051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0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9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32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8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02132"/>
            <a:ext cx="6427074" cy="210238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486567"/>
            <a:ext cx="6427074" cy="231556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69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5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3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2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07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292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47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51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2469940"/>
            <a:ext cx="3339558" cy="69859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2469940"/>
            <a:ext cx="3339558" cy="69859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10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369475"/>
            <a:ext cx="3340871" cy="98748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465" indent="0">
              <a:buNone/>
              <a:defRPr sz="2300" b="1"/>
            </a:lvl2pPr>
            <a:lvl3pPr marL="1036930" indent="0">
              <a:buNone/>
              <a:defRPr sz="2000" b="1"/>
            </a:lvl3pPr>
            <a:lvl4pPr marL="1555394" indent="0">
              <a:buNone/>
              <a:defRPr sz="1800" b="1"/>
            </a:lvl4pPr>
            <a:lvl5pPr marL="2073859" indent="0">
              <a:buNone/>
              <a:defRPr sz="1800" b="1"/>
            </a:lvl5pPr>
            <a:lvl6pPr marL="2592324" indent="0">
              <a:buNone/>
              <a:defRPr sz="1800" b="1"/>
            </a:lvl6pPr>
            <a:lvl7pPr marL="3110789" indent="0">
              <a:buNone/>
              <a:defRPr sz="1800" b="1"/>
            </a:lvl7pPr>
            <a:lvl8pPr marL="3629254" indent="0">
              <a:buNone/>
              <a:defRPr sz="1800" b="1"/>
            </a:lvl8pPr>
            <a:lvl9pPr marL="414771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4" y="3356960"/>
            <a:ext cx="3340871" cy="609888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69475"/>
            <a:ext cx="3342183" cy="98748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465" indent="0">
              <a:buNone/>
              <a:defRPr sz="2300" b="1"/>
            </a:lvl2pPr>
            <a:lvl3pPr marL="1036930" indent="0">
              <a:buNone/>
              <a:defRPr sz="2000" b="1"/>
            </a:lvl3pPr>
            <a:lvl4pPr marL="1555394" indent="0">
              <a:buNone/>
              <a:defRPr sz="1800" b="1"/>
            </a:lvl4pPr>
            <a:lvl5pPr marL="2073859" indent="0">
              <a:buNone/>
              <a:defRPr sz="1800" b="1"/>
            </a:lvl5pPr>
            <a:lvl6pPr marL="2592324" indent="0">
              <a:buNone/>
              <a:defRPr sz="1800" b="1"/>
            </a:lvl6pPr>
            <a:lvl7pPr marL="3110789" indent="0">
              <a:buNone/>
              <a:defRPr sz="1800" b="1"/>
            </a:lvl7pPr>
            <a:lvl8pPr marL="3629254" indent="0">
              <a:buNone/>
              <a:defRPr sz="1800" b="1"/>
            </a:lvl8pPr>
            <a:lvl9pPr marL="414771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356960"/>
            <a:ext cx="3342183" cy="609888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58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94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27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1458"/>
            <a:ext cx="2487604" cy="179364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1459"/>
            <a:ext cx="4226957" cy="9034389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15104"/>
            <a:ext cx="2487604" cy="7240743"/>
          </a:xfrm>
        </p:spPr>
        <p:txBody>
          <a:bodyPr/>
          <a:lstStyle>
            <a:lvl1pPr marL="0" indent="0">
              <a:buNone/>
              <a:defRPr sz="1600"/>
            </a:lvl1pPr>
            <a:lvl2pPr marL="518465" indent="0">
              <a:buNone/>
              <a:defRPr sz="1400"/>
            </a:lvl2pPr>
            <a:lvl3pPr marL="1036930" indent="0">
              <a:buNone/>
              <a:defRPr sz="1100"/>
            </a:lvl3pPr>
            <a:lvl4pPr marL="1555394" indent="0">
              <a:buNone/>
              <a:defRPr sz="1000"/>
            </a:lvl4pPr>
            <a:lvl5pPr marL="2073859" indent="0">
              <a:buNone/>
              <a:defRPr sz="1000"/>
            </a:lvl5pPr>
            <a:lvl6pPr marL="2592324" indent="0">
              <a:buNone/>
              <a:defRPr sz="1000"/>
            </a:lvl6pPr>
            <a:lvl7pPr marL="3110789" indent="0">
              <a:buNone/>
              <a:defRPr sz="1000"/>
            </a:lvl7pPr>
            <a:lvl8pPr marL="3629254" indent="0">
              <a:buNone/>
              <a:defRPr sz="1000"/>
            </a:lvl8pPr>
            <a:lvl9pPr marL="414771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1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09816"/>
            <a:ext cx="4536758" cy="87477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45829"/>
            <a:ext cx="4536758" cy="6351270"/>
          </a:xfrm>
        </p:spPr>
        <p:txBody>
          <a:bodyPr/>
          <a:lstStyle>
            <a:lvl1pPr marL="0" indent="0">
              <a:buNone/>
              <a:defRPr sz="3600"/>
            </a:lvl1pPr>
            <a:lvl2pPr marL="518465" indent="0">
              <a:buNone/>
              <a:defRPr sz="3200"/>
            </a:lvl2pPr>
            <a:lvl3pPr marL="1036930" indent="0">
              <a:buNone/>
              <a:defRPr sz="2700"/>
            </a:lvl3pPr>
            <a:lvl4pPr marL="1555394" indent="0">
              <a:buNone/>
              <a:defRPr sz="2300"/>
            </a:lvl4pPr>
            <a:lvl5pPr marL="2073859" indent="0">
              <a:buNone/>
              <a:defRPr sz="2300"/>
            </a:lvl5pPr>
            <a:lvl6pPr marL="2592324" indent="0">
              <a:buNone/>
              <a:defRPr sz="2300"/>
            </a:lvl6pPr>
            <a:lvl7pPr marL="3110789" indent="0">
              <a:buNone/>
              <a:defRPr sz="2300"/>
            </a:lvl7pPr>
            <a:lvl8pPr marL="3629254" indent="0">
              <a:buNone/>
              <a:defRPr sz="2300"/>
            </a:lvl8pPr>
            <a:lvl9pPr marL="4147718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284587"/>
            <a:ext cx="4536758" cy="1242319"/>
          </a:xfrm>
        </p:spPr>
        <p:txBody>
          <a:bodyPr/>
          <a:lstStyle>
            <a:lvl1pPr marL="0" indent="0">
              <a:buNone/>
              <a:defRPr sz="1600"/>
            </a:lvl1pPr>
            <a:lvl2pPr marL="518465" indent="0">
              <a:buNone/>
              <a:defRPr sz="1400"/>
            </a:lvl2pPr>
            <a:lvl3pPr marL="1036930" indent="0">
              <a:buNone/>
              <a:defRPr sz="1100"/>
            </a:lvl3pPr>
            <a:lvl4pPr marL="1555394" indent="0">
              <a:buNone/>
              <a:defRPr sz="1000"/>
            </a:lvl4pPr>
            <a:lvl5pPr marL="2073859" indent="0">
              <a:buNone/>
              <a:defRPr sz="1000"/>
            </a:lvl5pPr>
            <a:lvl6pPr marL="2592324" indent="0">
              <a:buNone/>
              <a:defRPr sz="1000"/>
            </a:lvl6pPr>
            <a:lvl7pPr marL="3110789" indent="0">
              <a:buNone/>
              <a:defRPr sz="1000"/>
            </a:lvl7pPr>
            <a:lvl8pPr marL="3629254" indent="0">
              <a:buNone/>
              <a:defRPr sz="1000"/>
            </a:lvl8pPr>
            <a:lvl9pPr marL="414771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22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4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423910"/>
            <a:ext cx="1701284" cy="9031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423910"/>
            <a:ext cx="4977831" cy="9031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0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02132"/>
            <a:ext cx="6427074" cy="210238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486569"/>
            <a:ext cx="6427074" cy="231556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82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65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4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31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1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09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27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46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2469952"/>
            <a:ext cx="3339558" cy="69859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2469952"/>
            <a:ext cx="3339558" cy="69859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75" y="2369475"/>
            <a:ext cx="3340871" cy="98748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283" indent="0">
              <a:buNone/>
              <a:defRPr sz="2300" b="1"/>
            </a:lvl2pPr>
            <a:lvl3pPr marL="1036568" indent="0">
              <a:buNone/>
              <a:defRPr sz="2000" b="1"/>
            </a:lvl3pPr>
            <a:lvl4pPr marL="1554851" indent="0">
              <a:buNone/>
              <a:defRPr sz="1800" b="1"/>
            </a:lvl4pPr>
            <a:lvl5pPr marL="2073135" indent="0">
              <a:buNone/>
              <a:defRPr sz="1800" b="1"/>
            </a:lvl5pPr>
            <a:lvl6pPr marL="2591418" indent="0">
              <a:buNone/>
              <a:defRPr sz="1800" b="1"/>
            </a:lvl6pPr>
            <a:lvl7pPr marL="3109705" indent="0">
              <a:buNone/>
              <a:defRPr sz="1800" b="1"/>
            </a:lvl7pPr>
            <a:lvl8pPr marL="3627988" indent="0">
              <a:buNone/>
              <a:defRPr sz="1800" b="1"/>
            </a:lvl8pPr>
            <a:lvl9pPr marL="41462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75" y="3356960"/>
            <a:ext cx="3340871" cy="609888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28" y="2369475"/>
            <a:ext cx="3342183" cy="98748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283" indent="0">
              <a:buNone/>
              <a:defRPr sz="2300" b="1"/>
            </a:lvl2pPr>
            <a:lvl3pPr marL="1036568" indent="0">
              <a:buNone/>
              <a:defRPr sz="2000" b="1"/>
            </a:lvl3pPr>
            <a:lvl4pPr marL="1554851" indent="0">
              <a:buNone/>
              <a:defRPr sz="1800" b="1"/>
            </a:lvl4pPr>
            <a:lvl5pPr marL="2073135" indent="0">
              <a:buNone/>
              <a:defRPr sz="1800" b="1"/>
            </a:lvl5pPr>
            <a:lvl6pPr marL="2591418" indent="0">
              <a:buNone/>
              <a:defRPr sz="1800" b="1"/>
            </a:lvl6pPr>
            <a:lvl7pPr marL="3109705" indent="0">
              <a:buNone/>
              <a:defRPr sz="1800" b="1"/>
            </a:lvl7pPr>
            <a:lvl8pPr marL="3627988" indent="0">
              <a:buNone/>
              <a:defRPr sz="1800" b="1"/>
            </a:lvl8pPr>
            <a:lvl9pPr marL="41462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28" y="3356960"/>
            <a:ext cx="3342183" cy="609888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9" y="421458"/>
            <a:ext cx="2487604" cy="179364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55" y="421471"/>
            <a:ext cx="4226957" cy="9034389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9" y="2215117"/>
            <a:ext cx="2487604" cy="7240743"/>
          </a:xfrm>
        </p:spPr>
        <p:txBody>
          <a:bodyPr/>
          <a:lstStyle>
            <a:lvl1pPr marL="0" indent="0">
              <a:buNone/>
              <a:defRPr sz="1600"/>
            </a:lvl1pPr>
            <a:lvl2pPr marL="518283" indent="0">
              <a:buNone/>
              <a:defRPr sz="1400"/>
            </a:lvl2pPr>
            <a:lvl3pPr marL="1036568" indent="0">
              <a:buNone/>
              <a:defRPr sz="1100"/>
            </a:lvl3pPr>
            <a:lvl4pPr marL="1554851" indent="0">
              <a:buNone/>
              <a:defRPr sz="1000"/>
            </a:lvl4pPr>
            <a:lvl5pPr marL="2073135" indent="0">
              <a:buNone/>
              <a:defRPr sz="1000"/>
            </a:lvl5pPr>
            <a:lvl6pPr marL="2591418" indent="0">
              <a:buNone/>
              <a:defRPr sz="1000"/>
            </a:lvl6pPr>
            <a:lvl7pPr marL="3109705" indent="0">
              <a:buNone/>
              <a:defRPr sz="1000"/>
            </a:lvl7pPr>
            <a:lvl8pPr marL="3627988" indent="0">
              <a:buNone/>
              <a:defRPr sz="1000"/>
            </a:lvl8pPr>
            <a:lvl9pPr marL="41462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09827"/>
            <a:ext cx="4536758" cy="87477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45829"/>
            <a:ext cx="4536758" cy="6351270"/>
          </a:xfrm>
        </p:spPr>
        <p:txBody>
          <a:bodyPr/>
          <a:lstStyle>
            <a:lvl1pPr marL="0" indent="0">
              <a:buNone/>
              <a:defRPr sz="3600"/>
            </a:lvl1pPr>
            <a:lvl2pPr marL="518283" indent="0">
              <a:buNone/>
              <a:defRPr sz="3200"/>
            </a:lvl2pPr>
            <a:lvl3pPr marL="1036568" indent="0">
              <a:buNone/>
              <a:defRPr sz="2700"/>
            </a:lvl3pPr>
            <a:lvl4pPr marL="1554851" indent="0">
              <a:buNone/>
              <a:defRPr sz="2300"/>
            </a:lvl4pPr>
            <a:lvl5pPr marL="2073135" indent="0">
              <a:buNone/>
              <a:defRPr sz="2300"/>
            </a:lvl5pPr>
            <a:lvl6pPr marL="2591418" indent="0">
              <a:buNone/>
              <a:defRPr sz="2300"/>
            </a:lvl6pPr>
            <a:lvl7pPr marL="3109705" indent="0">
              <a:buNone/>
              <a:defRPr sz="2300"/>
            </a:lvl7pPr>
            <a:lvl8pPr marL="3627988" indent="0">
              <a:buNone/>
              <a:defRPr sz="2300"/>
            </a:lvl8pPr>
            <a:lvl9pPr marL="4146269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284598"/>
            <a:ext cx="4536758" cy="1242319"/>
          </a:xfrm>
        </p:spPr>
        <p:txBody>
          <a:bodyPr/>
          <a:lstStyle>
            <a:lvl1pPr marL="0" indent="0">
              <a:buNone/>
              <a:defRPr sz="1600"/>
            </a:lvl1pPr>
            <a:lvl2pPr marL="518283" indent="0">
              <a:buNone/>
              <a:defRPr sz="1400"/>
            </a:lvl2pPr>
            <a:lvl3pPr marL="1036568" indent="0">
              <a:buNone/>
              <a:defRPr sz="1100"/>
            </a:lvl3pPr>
            <a:lvl4pPr marL="1554851" indent="0">
              <a:buNone/>
              <a:defRPr sz="1000"/>
            </a:lvl4pPr>
            <a:lvl5pPr marL="2073135" indent="0">
              <a:buNone/>
              <a:defRPr sz="1000"/>
            </a:lvl5pPr>
            <a:lvl6pPr marL="2591418" indent="0">
              <a:buNone/>
              <a:defRPr sz="1000"/>
            </a:lvl6pPr>
            <a:lvl7pPr marL="3109705" indent="0">
              <a:buNone/>
              <a:defRPr sz="1000"/>
            </a:lvl7pPr>
            <a:lvl8pPr marL="3627988" indent="0">
              <a:buNone/>
              <a:defRPr sz="1000"/>
            </a:lvl8pPr>
            <a:lvl9pPr marL="41462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3909"/>
            <a:ext cx="6805137" cy="1764242"/>
          </a:xfrm>
          <a:prstGeom prst="rect">
            <a:avLst/>
          </a:prstGeom>
        </p:spPr>
        <p:txBody>
          <a:bodyPr vert="horz" lIns="103656" tIns="51829" rIns="103656" bIns="5182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69952"/>
            <a:ext cx="6805137" cy="6985907"/>
          </a:xfrm>
          <a:prstGeom prst="rect">
            <a:avLst/>
          </a:prstGeom>
        </p:spPr>
        <p:txBody>
          <a:bodyPr vert="horz" lIns="103656" tIns="51829" rIns="103656" bIns="518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811158"/>
            <a:ext cx="1764295" cy="563577"/>
          </a:xfrm>
          <a:prstGeom prst="rect">
            <a:avLst/>
          </a:prstGeom>
        </p:spPr>
        <p:txBody>
          <a:bodyPr vert="horz" lIns="103656" tIns="51829" rIns="103656" bIns="5182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811158"/>
            <a:ext cx="2394400" cy="563577"/>
          </a:xfrm>
          <a:prstGeom prst="rect">
            <a:avLst/>
          </a:prstGeom>
        </p:spPr>
        <p:txBody>
          <a:bodyPr vert="horz" lIns="103656" tIns="51829" rIns="103656" bIns="5182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811158"/>
            <a:ext cx="1764295" cy="563577"/>
          </a:xfrm>
          <a:prstGeom prst="rect">
            <a:avLst/>
          </a:prstGeom>
        </p:spPr>
        <p:txBody>
          <a:bodyPr vert="horz" lIns="103656" tIns="51829" rIns="103656" bIns="5182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656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713" indent="-388713" algn="l" defTabSz="103656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2210" indent="-323928" algn="l" defTabSz="103656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707" indent="-259143" algn="l" defTabSz="103656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3993" indent="-259143" algn="l" defTabSz="103656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2279" indent="-259143" algn="l" defTabSz="103656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0562" indent="-259143" algn="l" defTabSz="103656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8844" indent="-259143" algn="l" defTabSz="103656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87129" indent="-259143" algn="l" defTabSz="103656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05412" indent="-259143" algn="l" defTabSz="103656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65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283" algn="l" defTabSz="10365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568" algn="l" defTabSz="10365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4851" algn="l" defTabSz="10365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3135" algn="l" defTabSz="10365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1418" algn="l" defTabSz="10365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9705" algn="l" defTabSz="10365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7988" algn="l" defTabSz="10365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6269" algn="l" defTabSz="10365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3909"/>
            <a:ext cx="6805137" cy="1764242"/>
          </a:xfrm>
          <a:prstGeom prst="rect">
            <a:avLst/>
          </a:prstGeom>
        </p:spPr>
        <p:txBody>
          <a:bodyPr vert="horz" lIns="103693" tIns="51846" rIns="103693" bIns="5184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69940"/>
            <a:ext cx="6805137" cy="6985907"/>
          </a:xfrm>
          <a:prstGeom prst="rect">
            <a:avLst/>
          </a:prstGeom>
        </p:spPr>
        <p:txBody>
          <a:bodyPr vert="horz" lIns="103693" tIns="51846" rIns="103693" bIns="5184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811145"/>
            <a:ext cx="1764295" cy="563577"/>
          </a:xfrm>
          <a:prstGeom prst="rect">
            <a:avLst/>
          </a:prstGeom>
        </p:spPr>
        <p:txBody>
          <a:bodyPr vert="horz" lIns="103693" tIns="51846" rIns="103693" bIns="5184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693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36930"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811145"/>
            <a:ext cx="2394400" cy="563577"/>
          </a:xfrm>
          <a:prstGeom prst="rect">
            <a:avLst/>
          </a:prstGeom>
        </p:spPr>
        <p:txBody>
          <a:bodyPr vert="horz" lIns="103693" tIns="51846" rIns="103693" bIns="5184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693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811145"/>
            <a:ext cx="1764295" cy="563577"/>
          </a:xfrm>
          <a:prstGeom prst="rect">
            <a:avLst/>
          </a:prstGeom>
        </p:spPr>
        <p:txBody>
          <a:bodyPr vert="horz" lIns="103693" tIns="51846" rIns="103693" bIns="5184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693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3693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6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3693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849" indent="-388849" algn="l" defTabSz="103693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2505" indent="-324041" algn="l" defTabSz="103693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162" indent="-259232" algn="l" defTabSz="10369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4627" indent="-259232" algn="l" defTabSz="103693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3092" indent="-259232" algn="l" defTabSz="103693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1556" indent="-259232" algn="l" defTabSz="103693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021" indent="-259232" algn="l" defTabSz="103693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88486" indent="-259232" algn="l" defTabSz="103693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06951" indent="-259232" algn="l" defTabSz="103693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465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5394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3859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2324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0789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254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7718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"/>
            <a:ext cx="7561263" cy="5103661"/>
          </a:xfrm>
          <a:prstGeom prst="rect">
            <a:avLst/>
          </a:prstGeom>
          <a:noFill/>
        </p:spPr>
      </p:pic>
      <p:pic>
        <p:nvPicPr>
          <p:cNvPr id="17410" name="Picture 2" descr="http://www.kyxapka.com/wp-content/uploads/2010/04/kotlety_iz_kur_pecheni1.jpg"/>
          <p:cNvPicPr>
            <a:picLocks noChangeAspect="1" noChangeArrowheads="1"/>
          </p:cNvPicPr>
          <p:nvPr/>
        </p:nvPicPr>
        <p:blipFill>
          <a:blip r:embed="rId3"/>
          <a:srcRect l="8824" r="5882" b="7759"/>
          <a:stretch>
            <a:fillRect/>
          </a:stretch>
        </p:blipFill>
        <p:spPr bwMode="auto">
          <a:xfrm>
            <a:off x="866374" y="826957"/>
            <a:ext cx="4568295" cy="3307976"/>
          </a:xfrm>
          <a:prstGeom prst="ellipse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" y="9"/>
            <a:ext cx="3544367" cy="935671"/>
          </a:xfrm>
          <a:prstGeom prst="rect">
            <a:avLst/>
          </a:prstGeom>
          <a:noFill/>
        </p:spPr>
        <p:txBody>
          <a:bodyPr wrap="square" lIns="103659" tIns="51831" rIns="103659" bIns="51831" rtlCol="0">
            <a:spAutoFit/>
          </a:bodyPr>
          <a:lstStyle/>
          <a:p>
            <a:r>
              <a:rPr lang="ru-RU" sz="2700" b="1" dirty="0">
                <a:solidFill>
                  <a:srgbClr val="0070C0"/>
                </a:solidFill>
                <a:latin typeface="Bookman Old Style" pitchFamily="18" charset="0"/>
              </a:rPr>
              <a:t>Оладьи из печени</a:t>
            </a:r>
            <a:endParaRPr lang="ru-RU" sz="27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40851" y="330761"/>
            <a:ext cx="2205384" cy="2232884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59" tIns="51831" rIns="103659" bIns="51831" rtlCol="0" anchor="ctr"/>
          <a:lstStyle/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растительное и сливочное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Батон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Субпродукты (печень говяжья или свиная)</a:t>
            </a:r>
            <a:endParaRPr lang="ru-RU" dirty="0"/>
          </a:p>
        </p:txBody>
      </p:sp>
      <p:pic>
        <p:nvPicPr>
          <p:cNvPr id="9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27326"/>
            <a:ext cx="7561263" cy="5458124"/>
          </a:xfrm>
          <a:prstGeom prst="rect">
            <a:avLst/>
          </a:prstGeom>
          <a:noFill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/>
          <a:srcRect r="7018" b="6522"/>
          <a:stretch>
            <a:fillRect/>
          </a:stretch>
        </p:blipFill>
        <p:spPr bwMode="auto">
          <a:xfrm>
            <a:off x="866384" y="5954320"/>
            <a:ext cx="4385123" cy="34733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5040851" y="5458124"/>
            <a:ext cx="2205384" cy="2232884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59" tIns="51831" rIns="103659" bIns="51831" rtlCol="0" anchor="ctr"/>
          <a:lstStyle/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Субпродукты (печень говяжья или свиная)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Мука пшеничная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Сметана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растительное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210036"/>
            <a:ext cx="4804586" cy="1104511"/>
          </a:xfrm>
          <a:prstGeom prst="rect">
            <a:avLst/>
          </a:prstGeom>
          <a:noFill/>
        </p:spPr>
        <p:txBody>
          <a:bodyPr wrap="square" lIns="103659" tIns="51831" rIns="103659" bIns="51831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Печень тушенная в соусе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7561263" cy="51036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" y="3"/>
            <a:ext cx="3544367" cy="534441"/>
          </a:xfrm>
          <a:prstGeom prst="rect">
            <a:avLst/>
          </a:prstGeom>
          <a:noFill/>
        </p:spPr>
        <p:txBody>
          <a:bodyPr wrap="square" lIns="103684" tIns="51842" rIns="103684" bIns="51842" rtlCol="0">
            <a:spAutoFit/>
          </a:bodyPr>
          <a:lstStyle/>
          <a:p>
            <a:r>
              <a:rPr lang="ru-RU" sz="2700" b="1" dirty="0">
                <a:solidFill>
                  <a:srgbClr val="0070C0"/>
                </a:solidFill>
                <a:latin typeface="Bookman Old Style" pitchFamily="18" charset="0"/>
              </a:rPr>
              <a:t>Тефтели </a:t>
            </a:r>
            <a:endParaRPr lang="ru-RU" sz="27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198378" y="496160"/>
            <a:ext cx="1890329" cy="190208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4" tIns="51842" rIns="103684" bIns="51842" rtlCol="0" anchor="ctr"/>
          <a:lstStyle/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Мясо  свинина </a:t>
            </a:r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(говядина)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</a:t>
            </a:r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растительное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Батон  Лук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Мука  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пшеничная</a:t>
            </a:r>
          </a:p>
        </p:txBody>
      </p:sp>
      <p:pic>
        <p:nvPicPr>
          <p:cNvPr id="9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27326"/>
            <a:ext cx="7561263" cy="5458124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277142" y="5706223"/>
            <a:ext cx="1575274" cy="1571289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4" tIns="51842" rIns="103684" bIns="51842" rtlCol="0" anchor="ctr"/>
          <a:lstStyle/>
          <a:p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Картофель</a:t>
            </a:r>
          </a:p>
          <a:p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Молоко свежее</a:t>
            </a:r>
          </a:p>
          <a:p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Масло сливочное</a:t>
            </a:r>
          </a:p>
          <a:p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Горошек </a:t>
            </a:r>
          </a:p>
        </p:txBody>
      </p:sp>
      <p:pic>
        <p:nvPicPr>
          <p:cNvPr id="1026" name="Picture 2" descr="http://otvetin.ru/uploads/posts/2010-07/1280030557_tefteli.jpg"/>
          <p:cNvPicPr>
            <a:picLocks noChangeAspect="1" noChangeArrowheads="1"/>
          </p:cNvPicPr>
          <p:nvPr/>
        </p:nvPicPr>
        <p:blipFill>
          <a:blip r:embed="rId3"/>
          <a:srcRect l="13500" t="2000" r="44500" b="42000"/>
          <a:stretch>
            <a:fillRect/>
          </a:stretch>
        </p:blipFill>
        <p:spPr bwMode="auto">
          <a:xfrm rot="21068941">
            <a:off x="932418" y="710273"/>
            <a:ext cx="3922881" cy="3370010"/>
          </a:xfrm>
          <a:prstGeom prst="ellipse">
            <a:avLst/>
          </a:prstGeom>
          <a:noFill/>
        </p:spPr>
      </p:pic>
      <p:pic>
        <p:nvPicPr>
          <p:cNvPr id="13" name="Picture 4" descr="http://pirozhki.spb.ru/images/pure.jpg"/>
          <p:cNvPicPr>
            <a:picLocks noChangeAspect="1" noChangeArrowheads="1"/>
          </p:cNvPicPr>
          <p:nvPr/>
        </p:nvPicPr>
        <p:blipFill>
          <a:blip r:embed="rId4"/>
          <a:srcRect l="5376" t="-4027" r="-7173" b="15770"/>
          <a:stretch>
            <a:fillRect/>
          </a:stretch>
        </p:blipFill>
        <p:spPr bwMode="auto">
          <a:xfrm rot="21101817">
            <a:off x="981146" y="5970855"/>
            <a:ext cx="4500277" cy="3157293"/>
          </a:xfrm>
          <a:prstGeom prst="ellipse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5210027"/>
            <a:ext cx="4804586" cy="1104507"/>
          </a:xfrm>
          <a:prstGeom prst="rect">
            <a:avLst/>
          </a:prstGeom>
          <a:noFill/>
        </p:spPr>
        <p:txBody>
          <a:bodyPr wrap="square" lIns="103684" tIns="51842" rIns="103684" bIns="51842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Сложный гарнир </a:t>
            </a:r>
            <a:r>
              <a:rPr lang="ru-RU" sz="3200" b="1" i="1" dirty="0">
                <a:solidFill>
                  <a:srgbClr val="0070C0"/>
                </a:solidFill>
                <a:latin typeface="Bookman Old Style" pitchFamily="18" charset="0"/>
              </a:rPr>
              <a:t>вариант 1</a:t>
            </a:r>
            <a:endParaRPr lang="ru-RU" sz="3200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1036" name="Picture 12" descr="http://mail.e-da.tv/static/receipts/ingredients/Green-pea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9066" y="6285118"/>
            <a:ext cx="2074082" cy="2177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7561263" cy="51036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48061"/>
            <a:ext cx="3780632" cy="1089582"/>
          </a:xfrm>
          <a:prstGeom prst="rect">
            <a:avLst/>
          </a:prstGeom>
          <a:noFill/>
        </p:spPr>
        <p:txBody>
          <a:bodyPr wrap="square" lIns="103684" tIns="51842" rIns="103684" bIns="51842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Салат из свеклы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13433" y="578859"/>
            <a:ext cx="1338983" cy="140589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4" tIns="51842" rIns="103684" bIns="51842" rtlCol="0" anchor="ctr"/>
          <a:lstStyle/>
          <a:p>
            <a:pPr algn="just"/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Свекла</a:t>
            </a:r>
          </a:p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</a:t>
            </a:r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расти-</a:t>
            </a:r>
          </a:p>
          <a:p>
            <a:pPr algn="just"/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тельное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</p:txBody>
      </p:sp>
      <p:pic>
        <p:nvPicPr>
          <p:cNvPr id="9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27326"/>
            <a:ext cx="7561263" cy="5458124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355906" y="5788922"/>
            <a:ext cx="1575274" cy="1653988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4" tIns="51842" rIns="103684" bIns="51842" rtlCol="0" anchor="ctr"/>
          <a:lstStyle/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Свекла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Чернослив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</a:t>
            </a:r>
            <a:r>
              <a:rPr lang="ru-RU" sz="1400" i="1" dirty="0" err="1">
                <a:solidFill>
                  <a:srgbClr val="0070C0"/>
                </a:solidFill>
                <a:latin typeface="Times New Roman CYR"/>
              </a:rPr>
              <a:t>расти-тельное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Сахар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210029"/>
            <a:ext cx="4804586" cy="1104511"/>
          </a:xfrm>
          <a:prstGeom prst="rect">
            <a:avLst/>
          </a:prstGeom>
          <a:noFill/>
        </p:spPr>
        <p:txBody>
          <a:bodyPr wrap="square" lIns="103684" tIns="51842" rIns="103684" bIns="51842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Салат из свеклы с черносливом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21508" name="Picture 4" descr="http://1recept.com/wp-content/uploads/0y16.jpg"/>
          <p:cNvPicPr>
            <a:picLocks noChangeAspect="1" noChangeArrowheads="1"/>
          </p:cNvPicPr>
          <p:nvPr/>
        </p:nvPicPr>
        <p:blipFill>
          <a:blip r:embed="rId3" cstate="print"/>
          <a:srcRect l="7407" r="7407" b="7561"/>
          <a:stretch>
            <a:fillRect/>
          </a:stretch>
        </p:blipFill>
        <p:spPr bwMode="auto">
          <a:xfrm>
            <a:off x="1338956" y="826958"/>
            <a:ext cx="3544367" cy="3074261"/>
          </a:xfrm>
          <a:prstGeom prst="ellipse">
            <a:avLst/>
          </a:prstGeom>
          <a:noFill/>
        </p:spPr>
      </p:pic>
      <p:pic>
        <p:nvPicPr>
          <p:cNvPr id="21510" name="Picture 6" descr="http://go3.imgsmail.ru/imgpreview?key=44a250569c807ba&amp;mb=imgdb_preview_1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2666" y="6285118"/>
            <a:ext cx="3753762" cy="264909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7561263" cy="5103661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5198378" y="496160"/>
            <a:ext cx="1890329" cy="190208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4" tIns="51842" rIns="103684" bIns="51842" rtlCol="0" anchor="ctr"/>
          <a:lstStyle/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Морковь свежая</a:t>
            </a:r>
          </a:p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</a:t>
            </a:r>
            <a:r>
              <a:rPr lang="ru-RU" sz="1200" i="1" dirty="0" err="1">
                <a:solidFill>
                  <a:srgbClr val="0070C0"/>
                </a:solidFill>
                <a:latin typeface="Times New Roman CYR"/>
              </a:rPr>
              <a:t>растительноеИзюм</a:t>
            </a:r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 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</p:txBody>
      </p:sp>
      <p:pic>
        <p:nvPicPr>
          <p:cNvPr id="9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27326"/>
            <a:ext cx="7561263" cy="5458124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434669" y="5706222"/>
            <a:ext cx="1417747" cy="140589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4" tIns="51842" rIns="103684" bIns="51842" rtlCol="0" anchor="ctr"/>
          <a:lstStyle/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Морковь свежая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Яблоки свежие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Сахарный песок</a:t>
            </a:r>
          </a:p>
        </p:txBody>
      </p:sp>
      <p:pic>
        <p:nvPicPr>
          <p:cNvPr id="1028" name="Picture 4" descr="http://cdn01.ru/files/users/images/97/90/9790b2b3017de57904e9626f40129bcf.jpg"/>
          <p:cNvPicPr>
            <a:picLocks noChangeAspect="1" noChangeArrowheads="1"/>
          </p:cNvPicPr>
          <p:nvPr/>
        </p:nvPicPr>
        <p:blipFill>
          <a:blip r:embed="rId3"/>
          <a:srcRect l="17500" t="5653" r="13750" b="125"/>
          <a:stretch>
            <a:fillRect/>
          </a:stretch>
        </p:blipFill>
        <p:spPr bwMode="auto">
          <a:xfrm>
            <a:off x="1023902" y="5788924"/>
            <a:ext cx="3898804" cy="3721473"/>
          </a:xfrm>
          <a:prstGeom prst="ellipse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5210027"/>
            <a:ext cx="4804586" cy="1104507"/>
          </a:xfrm>
          <a:prstGeom prst="rect">
            <a:avLst/>
          </a:prstGeom>
          <a:noFill/>
        </p:spPr>
        <p:txBody>
          <a:bodyPr wrap="square" lIns="103684" tIns="51842" rIns="103684" bIns="51842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Салат из моркови </a:t>
            </a:r>
          </a:p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с яблоками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"/>
            <a:ext cx="4804586" cy="1104507"/>
          </a:xfrm>
          <a:prstGeom prst="rect">
            <a:avLst/>
          </a:prstGeom>
          <a:noFill/>
        </p:spPr>
        <p:txBody>
          <a:bodyPr wrap="square" lIns="103684" tIns="51842" rIns="103684" bIns="51842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Салат из моркови </a:t>
            </a:r>
          </a:p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с изюмом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20482" name="Picture 2" descr="http://syroe6ka.ucoz.ru/026.jpg"/>
          <p:cNvPicPr>
            <a:picLocks noChangeAspect="1" noChangeArrowheads="1"/>
          </p:cNvPicPr>
          <p:nvPr/>
        </p:nvPicPr>
        <p:blipFill>
          <a:blip r:embed="rId4"/>
          <a:srcRect l="7500" t="7519" r="4374" b="13533"/>
          <a:stretch>
            <a:fillRect/>
          </a:stretch>
        </p:blipFill>
        <p:spPr bwMode="auto">
          <a:xfrm>
            <a:off x="1260193" y="744260"/>
            <a:ext cx="3701894" cy="347337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7561263" cy="5103661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5277142" y="413461"/>
            <a:ext cx="2126620" cy="2150185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4" tIns="51842" rIns="103684" bIns="51842" rtlCol="0" anchor="ctr"/>
          <a:lstStyle/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Рыба </a:t>
            </a:r>
            <a:r>
              <a:rPr lang="ru-RU" sz="1200" i="1" dirty="0" err="1">
                <a:solidFill>
                  <a:srgbClr val="0070C0"/>
                </a:solidFill>
                <a:latin typeface="Times New Roman CYR"/>
              </a:rPr>
              <a:t>свежемороженная</a:t>
            </a:r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 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</a:t>
            </a:r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растительное Мука </a:t>
            </a:r>
          </a:p>
          <a:p>
            <a:pPr algn="just"/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 пшеничная 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</p:txBody>
      </p:sp>
      <p:pic>
        <p:nvPicPr>
          <p:cNvPr id="9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27326"/>
            <a:ext cx="7561263" cy="5458124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119614" y="5540823"/>
            <a:ext cx="2205384" cy="2150185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4" tIns="51842" rIns="103684" bIns="51842" rtlCol="0" anchor="ctr"/>
          <a:lstStyle/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Рыба </a:t>
            </a:r>
            <a:r>
              <a:rPr lang="ru-RU" sz="1200" i="1" dirty="0" err="1">
                <a:solidFill>
                  <a:srgbClr val="0070C0"/>
                </a:solidFill>
                <a:latin typeface="Times New Roman CYR"/>
              </a:rPr>
              <a:t>свежемороженная</a:t>
            </a:r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 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Лук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Морковь  свежая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210026"/>
            <a:ext cx="4804586" cy="605700"/>
          </a:xfrm>
          <a:prstGeom prst="rect">
            <a:avLst/>
          </a:prstGeom>
          <a:noFill/>
        </p:spPr>
        <p:txBody>
          <a:bodyPr wrap="square" lIns="103684" tIns="51842" rIns="103684" bIns="51842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Рыба припущенная 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4804586" cy="605700"/>
          </a:xfrm>
          <a:prstGeom prst="rect">
            <a:avLst/>
          </a:prstGeom>
          <a:noFill/>
        </p:spPr>
        <p:txBody>
          <a:bodyPr wrap="square" lIns="103684" tIns="51842" rIns="103684" bIns="51842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Рыба жаренная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22532" name="Picture 4" descr="http://www.1mypartner.ru/Pictures/carp_stewed.jpg"/>
          <p:cNvPicPr>
            <a:picLocks noChangeAspect="1" noChangeArrowheads="1"/>
          </p:cNvPicPr>
          <p:nvPr/>
        </p:nvPicPr>
        <p:blipFill>
          <a:blip r:embed="rId3"/>
          <a:srcRect l="4688" t="23437" r="6249" b="4296"/>
          <a:stretch>
            <a:fillRect/>
          </a:stretch>
        </p:blipFill>
        <p:spPr bwMode="auto">
          <a:xfrm>
            <a:off x="1102668" y="6367817"/>
            <a:ext cx="4489531" cy="3059878"/>
          </a:xfrm>
          <a:prstGeom prst="ellipse">
            <a:avLst/>
          </a:prstGeom>
          <a:noFill/>
        </p:spPr>
      </p:pic>
      <p:pic>
        <p:nvPicPr>
          <p:cNvPr id="13" name="Picture 2" descr="http://www.receptisfotkami.ru/wp-content/uploads/2014/03/hek-zharenyj-5.jpg"/>
          <p:cNvPicPr>
            <a:picLocks noChangeAspect="1" noChangeArrowheads="1"/>
          </p:cNvPicPr>
          <p:nvPr/>
        </p:nvPicPr>
        <p:blipFill>
          <a:blip r:embed="rId4"/>
          <a:srcRect l="8198" t="8052" r="9999" b="30591"/>
          <a:stretch>
            <a:fillRect/>
          </a:stretch>
        </p:blipFill>
        <p:spPr bwMode="auto">
          <a:xfrm>
            <a:off x="945141" y="992356"/>
            <a:ext cx="4251693" cy="2894479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7561263" cy="510366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5210026"/>
            <a:ext cx="4804586" cy="605700"/>
          </a:xfrm>
          <a:prstGeom prst="rect">
            <a:avLst/>
          </a:prstGeom>
          <a:noFill/>
        </p:spPr>
        <p:txBody>
          <a:bodyPr wrap="square" lIns="103684" tIns="51842" rIns="103684" bIns="51842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Запеканка рисовая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9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27326"/>
            <a:ext cx="7561263" cy="54581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63" y="203093"/>
            <a:ext cx="4804586" cy="605695"/>
          </a:xfrm>
          <a:prstGeom prst="rect">
            <a:avLst/>
          </a:prstGeom>
          <a:noFill/>
        </p:spPr>
        <p:txBody>
          <a:bodyPr wrap="square" lIns="103684" tIns="51842" rIns="103684" bIns="51842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Запеканка рисовая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21915" r="13288" b="13714"/>
          <a:stretch/>
        </p:blipFill>
        <p:spPr bwMode="auto">
          <a:xfrm rot="21398589">
            <a:off x="614806" y="5902826"/>
            <a:ext cx="5120305" cy="34299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63" y="5433450"/>
            <a:ext cx="4804586" cy="1104507"/>
          </a:xfrm>
          <a:prstGeom prst="rect">
            <a:avLst/>
          </a:prstGeom>
          <a:noFill/>
        </p:spPr>
        <p:txBody>
          <a:bodyPr wrap="square" lIns="103684" tIns="51842" rIns="103684" bIns="51842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Запеканка рисовая с яблоками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10429" r="10685" b="20923"/>
          <a:stretch/>
        </p:blipFill>
        <p:spPr bwMode="auto">
          <a:xfrm rot="21286174">
            <a:off x="526164" y="736050"/>
            <a:ext cx="5297588" cy="34034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4806049" y="5508872"/>
            <a:ext cx="2621456" cy="2315565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4" tIns="51842" rIns="103684" bIns="51842" rtlCol="0" anchor="ctr"/>
          <a:lstStyle/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рис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молоко свежее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сахарный песок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яйцо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яблоки свежие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сливочное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сухари панировочные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сметана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960702" y="413462"/>
            <a:ext cx="2621456" cy="228697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4" tIns="51842" rIns="103684" bIns="51842" rtlCol="0" anchor="ctr"/>
          <a:lstStyle/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рис</a:t>
            </a:r>
          </a:p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молоко свежее</a:t>
            </a:r>
          </a:p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сахарный песок</a:t>
            </a:r>
          </a:p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яйцо</a:t>
            </a:r>
          </a:p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изюм</a:t>
            </a:r>
          </a:p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сливочное</a:t>
            </a:r>
          </a:p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сухари панировочные</a:t>
            </a:r>
          </a:p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сметана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</p:txBody>
      </p:sp>
    </p:spTree>
    <p:extLst>
      <p:ext uri="{BB962C8B-B14F-4D97-AF65-F5344CB8AC3E}">
        <p14:creationId xmlns:p14="http://schemas.microsoft.com/office/powerpoint/2010/main" val="16392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7561263" cy="510366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5210026"/>
            <a:ext cx="4804586" cy="605700"/>
          </a:xfrm>
          <a:prstGeom prst="rect">
            <a:avLst/>
          </a:prstGeom>
          <a:noFill/>
        </p:spPr>
        <p:txBody>
          <a:bodyPr wrap="square" lIns="103684" tIns="51842" rIns="103684" bIns="51842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Запеканка рисовая</a:t>
            </a:r>
          </a:p>
        </p:txBody>
      </p:sp>
      <p:pic>
        <p:nvPicPr>
          <p:cNvPr id="9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27326"/>
            <a:ext cx="7561263" cy="5458124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7"/>
          <a:stretch/>
        </p:blipFill>
        <p:spPr bwMode="auto">
          <a:xfrm rot="21053463">
            <a:off x="574463" y="5790272"/>
            <a:ext cx="4905235" cy="37553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63" y="5225495"/>
            <a:ext cx="5579368" cy="1603318"/>
          </a:xfrm>
          <a:prstGeom prst="rect">
            <a:avLst/>
          </a:prstGeom>
          <a:noFill/>
        </p:spPr>
        <p:txBody>
          <a:bodyPr wrap="square" lIns="103684" tIns="51842" rIns="103684" bIns="51842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Салат из белокочанной капусты с морковью</a:t>
            </a:r>
          </a:p>
          <a:p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804586" y="5508872"/>
            <a:ext cx="2777572" cy="252015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4" tIns="51842" rIns="103684" bIns="51842" rtlCol="0" anchor="ctr"/>
          <a:lstStyle/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капуста белокочанная свежая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сахарный песок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лимонная кислота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морковь свежая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растительное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r="1"/>
          <a:stretch/>
        </p:blipFill>
        <p:spPr bwMode="auto">
          <a:xfrm rot="21035675">
            <a:off x="608883" y="878655"/>
            <a:ext cx="5116780" cy="32384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вал 12"/>
          <p:cNvSpPr/>
          <p:nvPr/>
        </p:nvSpPr>
        <p:spPr>
          <a:xfrm>
            <a:off x="4930706" y="454067"/>
            <a:ext cx="2525332" cy="2269941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4" tIns="51842" rIns="103684" bIns="51842" rtlCol="0" anchor="ctr"/>
          <a:lstStyle/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капуста белокочанная свежая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сахарный песок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яблоки свежие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растительное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2" y="203092"/>
            <a:ext cx="6292997" cy="1104507"/>
          </a:xfrm>
          <a:prstGeom prst="rect">
            <a:avLst/>
          </a:prstGeom>
          <a:noFill/>
        </p:spPr>
        <p:txBody>
          <a:bodyPr wrap="square" lIns="103684" tIns="51842" rIns="103684" bIns="51842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Салат из белокочанной капусты с яблоком</a:t>
            </a:r>
          </a:p>
        </p:txBody>
      </p:sp>
    </p:spTree>
    <p:extLst>
      <p:ext uri="{BB962C8B-B14F-4D97-AF65-F5344CB8AC3E}">
        <p14:creationId xmlns:p14="http://schemas.microsoft.com/office/powerpoint/2010/main" val="31678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7561263" cy="510366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5210026"/>
            <a:ext cx="4804586" cy="605700"/>
          </a:xfrm>
          <a:prstGeom prst="rect">
            <a:avLst/>
          </a:prstGeom>
          <a:noFill/>
        </p:spPr>
        <p:txBody>
          <a:bodyPr wrap="square" lIns="103684" tIns="51842" rIns="103684" bIns="51842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Запеканка рисовая</a:t>
            </a:r>
          </a:p>
        </p:txBody>
      </p:sp>
      <p:pic>
        <p:nvPicPr>
          <p:cNvPr id="9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27326"/>
            <a:ext cx="7561263" cy="545812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6179">
            <a:off x="533084" y="476542"/>
            <a:ext cx="5229754" cy="34990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вал 12"/>
          <p:cNvSpPr/>
          <p:nvPr/>
        </p:nvSpPr>
        <p:spPr>
          <a:xfrm>
            <a:off x="4930705" y="454067"/>
            <a:ext cx="2630557" cy="2269941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4" tIns="51842" rIns="103684" bIns="51842" rtlCol="0" anchor="ctr"/>
          <a:lstStyle/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Огурцы консервированные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лук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растительное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2" y="203093"/>
            <a:ext cx="6292997" cy="605695"/>
          </a:xfrm>
          <a:prstGeom prst="rect">
            <a:avLst/>
          </a:prstGeom>
          <a:noFill/>
        </p:spPr>
        <p:txBody>
          <a:bodyPr wrap="square" lIns="103684" tIns="51842" rIns="103684" bIns="51842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Салат из солёных огурцов</a:t>
            </a:r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t="42354" r="8580" b="-1"/>
          <a:stretch/>
        </p:blipFill>
        <p:spPr bwMode="auto">
          <a:xfrm rot="21286032">
            <a:off x="580133" y="5966624"/>
            <a:ext cx="5010770" cy="32775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4804586" y="5508872"/>
            <a:ext cx="2777572" cy="252015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4" tIns="51842" rIns="103684" bIns="51842" rtlCol="0" anchor="ctr"/>
          <a:lstStyle/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Огурец </a:t>
            </a:r>
            <a:r>
              <a:rPr lang="ru-RU" sz="1400" i="1" dirty="0" err="1">
                <a:solidFill>
                  <a:srgbClr val="0070C0"/>
                </a:solidFill>
                <a:latin typeface="Times New Roman CYR"/>
              </a:rPr>
              <a:t>консервированны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552" y="5364734"/>
            <a:ext cx="5579368" cy="1603318"/>
          </a:xfrm>
          <a:prstGeom prst="rect">
            <a:avLst/>
          </a:prstGeom>
          <a:noFill/>
        </p:spPr>
        <p:txBody>
          <a:bodyPr wrap="square" lIns="103684" tIns="51842" rIns="103684" bIns="51842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Огурец консервированный </a:t>
            </a:r>
          </a:p>
          <a:p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7561263" cy="5103661"/>
          </a:xfrm>
          <a:prstGeom prst="rect">
            <a:avLst/>
          </a:prstGeom>
          <a:noFill/>
        </p:spPr>
      </p:pic>
      <p:pic>
        <p:nvPicPr>
          <p:cNvPr id="9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27326"/>
            <a:ext cx="7561263" cy="5458124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5112066" y="5580757"/>
            <a:ext cx="2202921" cy="2060439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8" tIns="51844" rIns="103688" bIns="51844" rtlCol="0" anchor="ctr"/>
          <a:lstStyle/>
          <a:p>
            <a:pPr algn="just" defTabSz="1036890"/>
            <a:r>
              <a:rPr lang="ru-RU" sz="1400" i="1" dirty="0" smtClean="0">
                <a:solidFill>
                  <a:srgbClr val="0070C0"/>
                </a:solidFill>
                <a:latin typeface="Times New Roman CYR"/>
              </a:rPr>
              <a:t>Рыба свежемороженая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  <a:p>
            <a:pPr algn="just" defTabSz="1036890"/>
            <a:r>
              <a:rPr lang="ru-RU" sz="1400" i="1" dirty="0" smtClean="0">
                <a:solidFill>
                  <a:srgbClr val="0070C0"/>
                </a:solidFill>
                <a:latin typeface="Times New Roman CYR"/>
              </a:rPr>
              <a:t>Морковь 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  <a:p>
            <a:pPr algn="just" defTabSz="1036890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растительное</a:t>
            </a:r>
          </a:p>
          <a:p>
            <a:pPr algn="just" defTabSz="1036890"/>
            <a:r>
              <a:rPr lang="ru-RU" sz="1400" i="1" dirty="0" smtClean="0">
                <a:solidFill>
                  <a:srgbClr val="0070C0"/>
                </a:solidFill>
                <a:latin typeface="Times New Roman CYR"/>
              </a:rPr>
              <a:t>Сметана 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</p:txBody>
      </p:sp>
      <p:pic>
        <p:nvPicPr>
          <p:cNvPr id="3074" name="Picture 2" descr="Картинки по запросу тефтели рыбные в белом соус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751">
            <a:off x="279846" y="618586"/>
            <a:ext cx="5316982" cy="35180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962087" y="373484"/>
            <a:ext cx="2441675" cy="227628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8" tIns="51844" rIns="103688" bIns="51844" rtlCol="0" anchor="ctr"/>
          <a:lstStyle/>
          <a:p>
            <a:pPr algn="just" defTabSz="1036890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Рыба </a:t>
            </a:r>
            <a:r>
              <a:rPr lang="ru-RU" sz="1400" i="1" dirty="0" err="1">
                <a:solidFill>
                  <a:srgbClr val="0070C0"/>
                </a:solidFill>
                <a:latin typeface="Times New Roman CYR"/>
              </a:rPr>
              <a:t>свежеморожен-ная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  <a:p>
            <a:pPr algn="just" defTabSz="1036890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Батон</a:t>
            </a:r>
          </a:p>
          <a:p>
            <a:pPr algn="just" defTabSz="1036890"/>
            <a:r>
              <a:rPr lang="ru-RU" sz="1400" i="1" dirty="0" smtClean="0">
                <a:solidFill>
                  <a:srgbClr val="0070C0"/>
                </a:solidFill>
                <a:latin typeface="Times New Roman CYR"/>
              </a:rPr>
              <a:t> </a:t>
            </a:r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Лук</a:t>
            </a:r>
          </a:p>
          <a:p>
            <a:pPr algn="just" defTabSz="1036890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Молоко свежее </a:t>
            </a:r>
            <a:endParaRPr lang="ru-RU" sz="1400" i="1" dirty="0" smtClean="0">
              <a:solidFill>
                <a:srgbClr val="0070C0"/>
              </a:solidFill>
              <a:latin typeface="Times New Roman CYR"/>
            </a:endParaRPr>
          </a:p>
          <a:p>
            <a:pPr algn="just" defTabSz="1036890"/>
            <a:r>
              <a:rPr lang="ru-RU" sz="1400" i="1" dirty="0" smtClean="0">
                <a:solidFill>
                  <a:srgbClr val="0070C0"/>
                </a:solidFill>
                <a:latin typeface="Times New Roman CYR"/>
              </a:rPr>
              <a:t>Сметана </a:t>
            </a:r>
          </a:p>
          <a:p>
            <a:pPr algn="just" defTabSz="1036890"/>
            <a:r>
              <a:rPr lang="ru-RU" sz="1400" i="1" dirty="0" smtClean="0">
                <a:solidFill>
                  <a:srgbClr val="0070C0"/>
                </a:solidFill>
                <a:latin typeface="Times New Roman CYR"/>
              </a:rPr>
              <a:t>Мука пшеничная</a:t>
            </a:r>
          </a:p>
          <a:p>
            <a:pPr algn="just" defTabSz="1036890"/>
            <a:r>
              <a:rPr lang="ru-RU" sz="1400" i="1" dirty="0" smtClean="0">
                <a:solidFill>
                  <a:srgbClr val="0070C0"/>
                </a:solidFill>
                <a:latin typeface="Times New Roman CYR"/>
              </a:rPr>
              <a:t>Масло   растительное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44" y="373484"/>
            <a:ext cx="5119615" cy="605700"/>
          </a:xfrm>
          <a:prstGeom prst="rect">
            <a:avLst/>
          </a:prstGeom>
          <a:noFill/>
        </p:spPr>
        <p:txBody>
          <a:bodyPr wrap="square" lIns="103688" tIns="51844" rIns="103688" bIns="51844" rtlCol="0">
            <a:spAutoFit/>
          </a:bodyPr>
          <a:lstStyle/>
          <a:p>
            <a:pPr defTabSz="1036890"/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Тефтели 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рыбные</a:t>
            </a:r>
          </a:p>
        </p:txBody>
      </p:sp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6465">
            <a:off x="563133" y="5839892"/>
            <a:ext cx="4802937" cy="36026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5210026"/>
            <a:ext cx="4804586" cy="1089586"/>
          </a:xfrm>
          <a:prstGeom prst="rect">
            <a:avLst/>
          </a:prstGeom>
          <a:noFill/>
        </p:spPr>
        <p:txBody>
          <a:bodyPr wrap="square" lIns="103688" tIns="51844" rIns="103688" bIns="51844" rtlCol="0">
            <a:spAutoFit/>
          </a:bodyPr>
          <a:lstStyle/>
          <a:p>
            <a:pPr defTabSz="1036890"/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Рыбная запечённая в сметанном соусе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"/>
            <a:ext cx="7561263" cy="5103661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5198378" y="496160"/>
            <a:ext cx="1890329" cy="190208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63" tIns="51833" rIns="103663" bIns="51833" rtlCol="0" anchor="ctr"/>
          <a:lstStyle/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Морковь свежая</a:t>
            </a:r>
          </a:p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</a:t>
            </a:r>
            <a:r>
              <a:rPr lang="ru-RU" sz="1200" i="1" dirty="0" err="1">
                <a:solidFill>
                  <a:srgbClr val="0070C0"/>
                </a:solidFill>
                <a:latin typeface="Times New Roman CYR"/>
              </a:rPr>
              <a:t>растительноеИзюм</a:t>
            </a:r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 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</p:txBody>
      </p:sp>
      <p:pic>
        <p:nvPicPr>
          <p:cNvPr id="9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27326"/>
            <a:ext cx="7561263" cy="5458124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434669" y="5706222"/>
            <a:ext cx="1417747" cy="140589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63" tIns="51833" rIns="103663" bIns="51833" rtlCol="0" anchor="ctr"/>
          <a:lstStyle/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Морковь свежая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Яблоки свежие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Сахарный песок</a:t>
            </a:r>
          </a:p>
        </p:txBody>
      </p:sp>
      <p:pic>
        <p:nvPicPr>
          <p:cNvPr id="1028" name="Picture 4" descr="http://cdn01.ru/files/users/images/97/90/9790b2b3017de57904e9626f40129bcf.jpg"/>
          <p:cNvPicPr>
            <a:picLocks noChangeAspect="1" noChangeArrowheads="1"/>
          </p:cNvPicPr>
          <p:nvPr/>
        </p:nvPicPr>
        <p:blipFill>
          <a:blip r:embed="rId3"/>
          <a:srcRect l="16982" t="11177" r="13733" b="12858"/>
          <a:stretch>
            <a:fillRect/>
          </a:stretch>
        </p:blipFill>
        <p:spPr bwMode="auto">
          <a:xfrm>
            <a:off x="923111" y="6149981"/>
            <a:ext cx="3929090" cy="3000396"/>
          </a:xfrm>
          <a:prstGeom prst="ellipse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5210030"/>
            <a:ext cx="4804586" cy="1104488"/>
          </a:xfrm>
          <a:prstGeom prst="rect">
            <a:avLst/>
          </a:prstGeom>
          <a:noFill/>
        </p:spPr>
        <p:txBody>
          <a:bodyPr wrap="square" lIns="103663" tIns="51833" rIns="103663" bIns="51833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Салат из моркови </a:t>
            </a:r>
          </a:p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с яблоками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"/>
            <a:ext cx="4804586" cy="1104488"/>
          </a:xfrm>
          <a:prstGeom prst="rect">
            <a:avLst/>
          </a:prstGeom>
          <a:noFill/>
        </p:spPr>
        <p:txBody>
          <a:bodyPr wrap="square" lIns="103663" tIns="51833" rIns="103663" bIns="51833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Салат из моркови </a:t>
            </a:r>
          </a:p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с изюмом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20482" name="Picture 2" descr="http://syroe6ka.ucoz.ru/026.jpg"/>
          <p:cNvPicPr>
            <a:picLocks noChangeAspect="1" noChangeArrowheads="1"/>
          </p:cNvPicPr>
          <p:nvPr/>
        </p:nvPicPr>
        <p:blipFill>
          <a:blip r:embed="rId4"/>
          <a:srcRect l="7500" t="7519" r="4374" b="13533"/>
          <a:stretch>
            <a:fillRect/>
          </a:stretch>
        </p:blipFill>
        <p:spPr bwMode="auto">
          <a:xfrm>
            <a:off x="1260193" y="744260"/>
            <a:ext cx="3701894" cy="347337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"/>
            <a:ext cx="7561263" cy="5103661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5280835" y="506379"/>
            <a:ext cx="1571635" cy="1500198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67" tIns="51835" rIns="103667" bIns="51835" rtlCol="0" anchor="ctr"/>
          <a:lstStyle/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Рыба </a:t>
            </a:r>
            <a:r>
              <a:rPr lang="ru-RU" sz="1200" i="1" dirty="0" err="1">
                <a:solidFill>
                  <a:srgbClr val="0070C0"/>
                </a:solidFill>
                <a:latin typeface="Times New Roman CYR"/>
              </a:rPr>
              <a:t>свежемороженная</a:t>
            </a:r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 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</a:t>
            </a:r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растительное Мука </a:t>
            </a:r>
          </a:p>
          <a:p>
            <a:pPr algn="just"/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 пшеничная 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</p:txBody>
      </p:sp>
      <p:pic>
        <p:nvPicPr>
          <p:cNvPr id="9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27326"/>
            <a:ext cx="7561263" cy="5458124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352267" y="5792791"/>
            <a:ext cx="1589976" cy="1643074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67" tIns="51835" rIns="103667" bIns="51835" rtlCol="0" anchor="ctr"/>
          <a:lstStyle/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Рыба </a:t>
            </a:r>
            <a:r>
              <a:rPr lang="ru-RU" sz="1200" i="1" dirty="0" err="1">
                <a:solidFill>
                  <a:srgbClr val="0070C0"/>
                </a:solidFill>
                <a:latin typeface="Times New Roman CYR"/>
              </a:rPr>
              <a:t>свежеморо-женная</a:t>
            </a:r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  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Лук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Морковь  свежая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210026"/>
            <a:ext cx="4804586" cy="605700"/>
          </a:xfrm>
          <a:prstGeom prst="rect">
            <a:avLst/>
          </a:prstGeom>
          <a:noFill/>
        </p:spPr>
        <p:txBody>
          <a:bodyPr wrap="square" lIns="103667" tIns="51835" rIns="103667" bIns="51835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Рыба припущенная 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4804586" cy="605700"/>
          </a:xfrm>
          <a:prstGeom prst="rect">
            <a:avLst/>
          </a:prstGeom>
          <a:noFill/>
        </p:spPr>
        <p:txBody>
          <a:bodyPr wrap="square" lIns="103667" tIns="51835" rIns="103667" bIns="51835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Рыба жаренная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22532" name="Picture 4" descr="http://www.1mypartner.ru/Pictures/carp_stewed.jpg"/>
          <p:cNvPicPr>
            <a:picLocks noChangeAspect="1" noChangeArrowheads="1"/>
          </p:cNvPicPr>
          <p:nvPr/>
        </p:nvPicPr>
        <p:blipFill>
          <a:blip r:embed="rId3"/>
          <a:srcRect l="4688" t="23437" r="6249" b="4296"/>
          <a:stretch>
            <a:fillRect/>
          </a:stretch>
        </p:blipFill>
        <p:spPr bwMode="auto">
          <a:xfrm>
            <a:off x="1102670" y="6367817"/>
            <a:ext cx="4489531" cy="3059878"/>
          </a:xfrm>
          <a:prstGeom prst="ellipse">
            <a:avLst/>
          </a:prstGeom>
          <a:noFill/>
        </p:spPr>
      </p:pic>
      <p:pic>
        <p:nvPicPr>
          <p:cNvPr id="13" name="Picture 2" descr="http://www.receptisfotkami.ru/wp-content/uploads/2014/03/hek-zharenyj-5.jpg"/>
          <p:cNvPicPr>
            <a:picLocks noChangeAspect="1" noChangeArrowheads="1"/>
          </p:cNvPicPr>
          <p:nvPr/>
        </p:nvPicPr>
        <p:blipFill>
          <a:blip r:embed="rId4"/>
          <a:srcRect l="8198" t="8052" r="9999" b="30591"/>
          <a:stretch>
            <a:fillRect/>
          </a:stretch>
        </p:blipFill>
        <p:spPr bwMode="auto">
          <a:xfrm>
            <a:off x="945145" y="992356"/>
            <a:ext cx="4251693" cy="2894479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"/>
            <a:ext cx="7561263" cy="51036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48061"/>
            <a:ext cx="3780632" cy="1089571"/>
          </a:xfrm>
          <a:prstGeom prst="rect">
            <a:avLst/>
          </a:prstGeom>
          <a:noFill/>
        </p:spPr>
        <p:txBody>
          <a:bodyPr wrap="square" lIns="103671" tIns="51837" rIns="103671" bIns="51837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Салат из свеклы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13433" y="578859"/>
            <a:ext cx="1338983" cy="140589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71" tIns="51837" rIns="103671" bIns="51837" rtlCol="0" anchor="ctr"/>
          <a:lstStyle/>
          <a:p>
            <a:pPr algn="just"/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Свекла</a:t>
            </a:r>
          </a:p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</a:t>
            </a:r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расти-</a:t>
            </a:r>
          </a:p>
          <a:p>
            <a:pPr algn="just"/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тельное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</p:txBody>
      </p:sp>
      <p:pic>
        <p:nvPicPr>
          <p:cNvPr id="9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27326"/>
            <a:ext cx="7561263" cy="5458124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355906" y="5788922"/>
            <a:ext cx="1575274" cy="1653988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71" tIns="51837" rIns="103671" bIns="51837" rtlCol="0" anchor="ctr"/>
          <a:lstStyle/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Свекла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Чернослив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</a:t>
            </a:r>
            <a:r>
              <a:rPr lang="ru-RU" sz="1400" i="1" dirty="0" err="1">
                <a:solidFill>
                  <a:srgbClr val="0070C0"/>
                </a:solidFill>
                <a:latin typeface="Times New Roman CYR"/>
              </a:rPr>
              <a:t>расти-тельное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Сахар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210032"/>
            <a:ext cx="4804586" cy="1104511"/>
          </a:xfrm>
          <a:prstGeom prst="rect">
            <a:avLst/>
          </a:prstGeom>
          <a:noFill/>
        </p:spPr>
        <p:txBody>
          <a:bodyPr wrap="square" lIns="103671" tIns="51837" rIns="103671" bIns="51837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Салат из свеклы с черносливом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21508" name="Picture 4" descr="http://1recept.com/wp-content/uploads/0y16.jpg"/>
          <p:cNvPicPr>
            <a:picLocks noChangeAspect="1" noChangeArrowheads="1"/>
          </p:cNvPicPr>
          <p:nvPr/>
        </p:nvPicPr>
        <p:blipFill>
          <a:blip r:embed="rId3" cstate="print"/>
          <a:srcRect l="7407" r="7407" b="7561"/>
          <a:stretch>
            <a:fillRect/>
          </a:stretch>
        </p:blipFill>
        <p:spPr bwMode="auto">
          <a:xfrm>
            <a:off x="1338956" y="826958"/>
            <a:ext cx="3544367" cy="3074261"/>
          </a:xfrm>
          <a:prstGeom prst="ellipse">
            <a:avLst/>
          </a:prstGeom>
          <a:noFill/>
        </p:spPr>
      </p:pic>
      <p:pic>
        <p:nvPicPr>
          <p:cNvPr id="21510" name="Picture 6" descr="http://go3.imgsmail.ru/imgpreview?key=44a250569c807ba&amp;mb=imgdb_preview_1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2666" y="6285118"/>
            <a:ext cx="3753762" cy="264909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27326"/>
            <a:ext cx="7561263" cy="5458124"/>
          </a:xfrm>
          <a:prstGeom prst="rect">
            <a:avLst/>
          </a:prstGeom>
          <a:noFill/>
        </p:spPr>
      </p:pic>
      <p:pic>
        <p:nvPicPr>
          <p:cNvPr id="17414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"/>
            <a:ext cx="7561263" cy="5103661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5434670" y="5706223"/>
            <a:ext cx="1496510" cy="1571289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76" tIns="51839" rIns="103676" bIns="51839" rtlCol="0" anchor="ctr"/>
          <a:lstStyle/>
          <a:p>
            <a:pPr algn="just"/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Свекла</a:t>
            </a:r>
          </a:p>
          <a:p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Масло растительное</a:t>
            </a:r>
          </a:p>
          <a:p>
            <a:pPr algn="just"/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Яблоки свежие</a:t>
            </a:r>
          </a:p>
          <a:p>
            <a:pPr algn="just"/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Лимонная кислота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210031"/>
            <a:ext cx="4804586" cy="1104511"/>
          </a:xfrm>
          <a:prstGeom prst="rect">
            <a:avLst/>
          </a:prstGeom>
          <a:noFill/>
        </p:spPr>
        <p:txBody>
          <a:bodyPr wrap="square" lIns="103676" tIns="51839" rIns="103676" bIns="51839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Салат из свеклы с яблоками 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24578" name="Picture 2" descr="http://prosto-recepty.ru/images/stories/postnie_bluda/salat_iz_svekly_s_yablokami.jpg"/>
          <p:cNvPicPr>
            <a:picLocks noChangeAspect="1" noChangeArrowheads="1"/>
          </p:cNvPicPr>
          <p:nvPr/>
        </p:nvPicPr>
        <p:blipFill>
          <a:blip r:embed="rId3"/>
          <a:srcRect l="9375" t="5000" r="13749" b="7499"/>
          <a:stretch>
            <a:fillRect/>
          </a:stretch>
        </p:blipFill>
        <p:spPr bwMode="auto">
          <a:xfrm>
            <a:off x="1338957" y="6037021"/>
            <a:ext cx="3229312" cy="2894479"/>
          </a:xfrm>
          <a:prstGeom prst="ellipse">
            <a:avLst/>
          </a:prstGeom>
          <a:noFill/>
        </p:spPr>
      </p:pic>
      <p:pic>
        <p:nvPicPr>
          <p:cNvPr id="24580" name="Picture 4" descr="http://vash-kulinar.ru/uploads/posts/2010-01/1264886086_salat_so_svekloi.jpg"/>
          <p:cNvPicPr>
            <a:picLocks noChangeAspect="1" noChangeArrowheads="1"/>
          </p:cNvPicPr>
          <p:nvPr/>
        </p:nvPicPr>
        <p:blipFill>
          <a:blip r:embed="rId4"/>
          <a:srcRect l="6000" t="8064" r="3999" b="15322"/>
          <a:stretch>
            <a:fillRect/>
          </a:stretch>
        </p:blipFill>
        <p:spPr bwMode="auto">
          <a:xfrm>
            <a:off x="787615" y="909660"/>
            <a:ext cx="4352731" cy="2894479"/>
          </a:xfrm>
          <a:prstGeom prst="ellipse">
            <a:avLst/>
          </a:prstGeom>
          <a:noFill/>
        </p:spPr>
      </p:pic>
      <p:pic>
        <p:nvPicPr>
          <p:cNvPr id="14" name="Picture 6" descr="http://twistedsifter.files.wordpress.com/2013/02/200-calories-of-canned-green-peas-357-grams-12.jpg"/>
          <p:cNvPicPr>
            <a:picLocks noChangeAspect="1" noChangeArrowheads="1"/>
          </p:cNvPicPr>
          <p:nvPr/>
        </p:nvPicPr>
        <p:blipFill>
          <a:blip r:embed="rId5"/>
          <a:srcRect l="32409" t="31367" r="31504" b="31655"/>
          <a:stretch>
            <a:fillRect/>
          </a:stretch>
        </p:blipFill>
        <p:spPr bwMode="auto">
          <a:xfrm>
            <a:off x="1969066" y="1323157"/>
            <a:ext cx="1732802" cy="1240491"/>
          </a:xfrm>
          <a:prstGeom prst="ellipse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5434669" y="578859"/>
            <a:ext cx="1417747" cy="1488589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76" tIns="51839" rIns="103676" bIns="51839" rtlCol="0" anchor="ctr"/>
          <a:lstStyle/>
          <a:p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Свекла </a:t>
            </a:r>
          </a:p>
          <a:p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Масло сливочное</a:t>
            </a:r>
          </a:p>
          <a:p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Горошек</a:t>
            </a:r>
          </a:p>
          <a:p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Лимонная кислота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"/>
            <a:ext cx="4804586" cy="1104502"/>
          </a:xfrm>
          <a:prstGeom prst="rect">
            <a:avLst/>
          </a:prstGeom>
          <a:noFill/>
        </p:spPr>
        <p:txBody>
          <a:bodyPr wrap="square" lIns="103680" tIns="51840" rIns="103680" bIns="51840" rtlCol="0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Bookman Old Style" pitchFamily="18" charset="0"/>
              </a:rPr>
              <a:t>Сложный гарнир </a:t>
            </a:r>
            <a:r>
              <a:rPr lang="ru-RU" sz="3200" b="1" i="1" dirty="0">
                <a:solidFill>
                  <a:schemeClr val="accent1"/>
                </a:solidFill>
                <a:latin typeface="Bookman Old Style" pitchFamily="18" charset="0"/>
              </a:rPr>
              <a:t>вариант 2</a:t>
            </a:r>
            <a:endParaRPr lang="ru-RU" sz="3200" b="1" i="1" dirty="0">
              <a:solidFill>
                <a:schemeClr val="accent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"/>
            <a:ext cx="7561263" cy="51036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" y="4"/>
            <a:ext cx="3544367" cy="534441"/>
          </a:xfrm>
          <a:prstGeom prst="rect">
            <a:avLst/>
          </a:prstGeom>
          <a:noFill/>
        </p:spPr>
        <p:txBody>
          <a:bodyPr wrap="square" lIns="103680" tIns="51840" rIns="103680" bIns="51840" rtlCol="0">
            <a:spAutoFit/>
          </a:bodyPr>
          <a:lstStyle/>
          <a:p>
            <a:r>
              <a:rPr lang="ru-RU" sz="2700" b="1" dirty="0">
                <a:solidFill>
                  <a:srgbClr val="0070C0"/>
                </a:solidFill>
                <a:latin typeface="Bookman Old Style" pitchFamily="18" charset="0"/>
              </a:rPr>
              <a:t>Тефтели </a:t>
            </a:r>
            <a:endParaRPr lang="ru-RU" sz="27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198378" y="496160"/>
            <a:ext cx="1890329" cy="190208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0" tIns="51840" rIns="103680" bIns="51840" rtlCol="0" anchor="ctr"/>
          <a:lstStyle/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Мясо  свинина </a:t>
            </a:r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(говядина)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</a:t>
            </a:r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растительное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Батон  Лук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Мука  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пшеничная</a:t>
            </a:r>
          </a:p>
        </p:txBody>
      </p:sp>
      <p:pic>
        <p:nvPicPr>
          <p:cNvPr id="9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27326"/>
            <a:ext cx="7561263" cy="5458124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277142" y="5706223"/>
            <a:ext cx="1575274" cy="1571289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0" tIns="51840" rIns="103680" bIns="51840" rtlCol="0" anchor="ctr"/>
          <a:lstStyle/>
          <a:p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Картофель</a:t>
            </a:r>
          </a:p>
          <a:p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Молоко свежее</a:t>
            </a:r>
          </a:p>
          <a:p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Масло сливочное</a:t>
            </a:r>
          </a:p>
          <a:p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Горошек </a:t>
            </a:r>
          </a:p>
        </p:txBody>
      </p:sp>
      <p:pic>
        <p:nvPicPr>
          <p:cNvPr id="1026" name="Picture 2" descr="http://otvetin.ru/uploads/posts/2010-07/1280030557_tefteli.jpg"/>
          <p:cNvPicPr>
            <a:picLocks noChangeAspect="1" noChangeArrowheads="1"/>
          </p:cNvPicPr>
          <p:nvPr/>
        </p:nvPicPr>
        <p:blipFill>
          <a:blip r:embed="rId3"/>
          <a:srcRect l="13500" t="2000" r="44500" b="42000"/>
          <a:stretch>
            <a:fillRect/>
          </a:stretch>
        </p:blipFill>
        <p:spPr bwMode="auto">
          <a:xfrm rot="21068941">
            <a:off x="932420" y="710273"/>
            <a:ext cx="3922881" cy="3370010"/>
          </a:xfrm>
          <a:prstGeom prst="ellipse">
            <a:avLst/>
          </a:prstGeom>
          <a:noFill/>
        </p:spPr>
      </p:pic>
      <p:pic>
        <p:nvPicPr>
          <p:cNvPr id="13" name="Picture 4" descr="http://pirozhki.spb.ru/images/pure.jpg"/>
          <p:cNvPicPr>
            <a:picLocks noChangeAspect="1" noChangeArrowheads="1"/>
          </p:cNvPicPr>
          <p:nvPr/>
        </p:nvPicPr>
        <p:blipFill>
          <a:blip r:embed="rId4"/>
          <a:srcRect l="5376" t="-4027" r="-7173" b="15770"/>
          <a:stretch>
            <a:fillRect/>
          </a:stretch>
        </p:blipFill>
        <p:spPr bwMode="auto">
          <a:xfrm rot="21101817">
            <a:off x="981146" y="5970855"/>
            <a:ext cx="4500277" cy="3157293"/>
          </a:xfrm>
          <a:prstGeom prst="ellipse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5210026"/>
            <a:ext cx="4804586" cy="1104502"/>
          </a:xfrm>
          <a:prstGeom prst="rect">
            <a:avLst/>
          </a:prstGeom>
          <a:noFill/>
        </p:spPr>
        <p:txBody>
          <a:bodyPr wrap="square" lIns="103680" tIns="51840" rIns="103680" bIns="51840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Сложный гарнир </a:t>
            </a:r>
            <a:r>
              <a:rPr lang="ru-RU" sz="3200" b="1" i="1" dirty="0">
                <a:solidFill>
                  <a:srgbClr val="0070C0"/>
                </a:solidFill>
                <a:latin typeface="Bookman Old Style" pitchFamily="18" charset="0"/>
              </a:rPr>
              <a:t>вариант 1</a:t>
            </a:r>
            <a:endParaRPr lang="ru-RU" sz="3200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1036" name="Picture 12" descr="http://mail.e-da.tv/static/receipts/ingredients/Green-pea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9066" y="6285118"/>
            <a:ext cx="2074082" cy="2177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58124"/>
            <a:ext cx="7561263" cy="5458124"/>
          </a:xfrm>
          <a:prstGeom prst="rect">
            <a:avLst/>
          </a:prstGeom>
          <a:noFill/>
        </p:spPr>
      </p:pic>
      <p:pic>
        <p:nvPicPr>
          <p:cNvPr id="8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61263" cy="5458124"/>
          </a:xfrm>
          <a:prstGeom prst="rect">
            <a:avLst/>
          </a:prstGeom>
          <a:noFill/>
        </p:spPr>
      </p:pic>
      <p:pic>
        <p:nvPicPr>
          <p:cNvPr id="14338" name="Picture 2" descr="http://kombinatnsk.ru/wp-content/uploads/2012/06/2-kyritsa-otv.jpg"/>
          <p:cNvPicPr>
            <a:picLocks noChangeAspect="1" noChangeArrowheads="1"/>
          </p:cNvPicPr>
          <p:nvPr/>
        </p:nvPicPr>
        <p:blipFill>
          <a:blip r:embed="rId3"/>
          <a:srcRect l="9753" t="6336" r="22560" b="8713"/>
          <a:stretch>
            <a:fillRect/>
          </a:stretch>
        </p:blipFill>
        <p:spPr bwMode="auto">
          <a:xfrm rot="20999511">
            <a:off x="697847" y="612367"/>
            <a:ext cx="4461562" cy="3463076"/>
          </a:xfrm>
          <a:prstGeom prst="ellipse">
            <a:avLst/>
          </a:prstGeom>
          <a:noFill/>
        </p:spPr>
      </p:pic>
      <p:pic>
        <p:nvPicPr>
          <p:cNvPr id="14342" name="Picture 6" descr="http://vkusno-i-prosto.ru/images/hot%20dishes/Pork/cutlets%20at%20home%20plate.jpg"/>
          <p:cNvPicPr>
            <a:picLocks noChangeAspect="1" noChangeArrowheads="1"/>
          </p:cNvPicPr>
          <p:nvPr/>
        </p:nvPicPr>
        <p:blipFill>
          <a:blip r:embed="rId4"/>
          <a:srcRect l="3696" t="2855" r="2056" b="12599"/>
          <a:stretch>
            <a:fillRect/>
          </a:stretch>
        </p:blipFill>
        <p:spPr bwMode="auto">
          <a:xfrm rot="20891297">
            <a:off x="827994" y="6103729"/>
            <a:ext cx="4324025" cy="3307976"/>
          </a:xfrm>
          <a:prstGeom prst="ellipse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434670" y="661558"/>
            <a:ext cx="1496510" cy="1571289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4" tIns="51842" rIns="103684" bIns="51842" rtlCol="0" anchor="ctr"/>
          <a:lstStyle/>
          <a:p>
            <a:pPr algn="ctr"/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Птица (курица)           </a:t>
            </a:r>
          </a:p>
          <a:p>
            <a:pPr algn="ctr"/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лук</a:t>
            </a:r>
            <a:endParaRPr lang="ru-RU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119615" y="5788921"/>
            <a:ext cx="2126620" cy="2150185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4" tIns="51842" rIns="103684" bIns="51842" rtlCol="0" anchor="ctr"/>
          <a:lstStyle/>
          <a:p>
            <a:r>
              <a:rPr lang="ru-RU" sz="1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Птица (курица)           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Лук  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Батон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Молоко свежее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сливочное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Сухари панировочные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540826"/>
            <a:ext cx="3701868" cy="1603324"/>
          </a:xfrm>
          <a:prstGeom prst="rect">
            <a:avLst/>
          </a:prstGeom>
          <a:noFill/>
        </p:spPr>
        <p:txBody>
          <a:bodyPr wrap="square" lIns="103684" tIns="51842" rIns="103684" bIns="51842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Bookman Old Style" pitchFamily="18" charset="0"/>
              </a:rPr>
              <a:t>Котлеты рубленые из птицы </a:t>
            </a:r>
            <a:endParaRPr lang="ru-RU" sz="32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"/>
            <a:ext cx="3780632" cy="13231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>
                <a:solidFill>
                  <a:schemeClr val="tx2"/>
                </a:solidFill>
                <a:latin typeface="Bookman Old Style" pitchFamily="18" charset="0"/>
              </a:rPr>
              <a:t>Птица отварная </a:t>
            </a:r>
            <a:endParaRPr lang="ru-RU" sz="32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58124"/>
            <a:ext cx="7561263" cy="5458124"/>
          </a:xfrm>
          <a:prstGeom prst="rect">
            <a:avLst/>
          </a:prstGeom>
          <a:noFill/>
        </p:spPr>
      </p:pic>
      <p:pic>
        <p:nvPicPr>
          <p:cNvPr id="7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61263" cy="5458124"/>
          </a:xfrm>
          <a:prstGeom prst="rect">
            <a:avLst/>
          </a:prstGeom>
          <a:noFill/>
        </p:spPr>
      </p:pic>
      <p:pic>
        <p:nvPicPr>
          <p:cNvPr id="16386" name="Picture 2" descr="https://encrypted-tbn3.gstatic.com/images?q=tbn:ANd9GcR_XcsyJSha0U8hPUAFiU2SAxLcHPzzseytbs7LTK1KI1L0wixD"/>
          <p:cNvPicPr>
            <a:picLocks noChangeAspect="1" noChangeArrowheads="1"/>
          </p:cNvPicPr>
          <p:nvPr/>
        </p:nvPicPr>
        <p:blipFill>
          <a:blip r:embed="rId3"/>
          <a:srcRect l="10353" t="6667" r="6824" b="4444"/>
          <a:stretch>
            <a:fillRect/>
          </a:stretch>
        </p:blipFill>
        <p:spPr bwMode="auto">
          <a:xfrm rot="21280776">
            <a:off x="787610" y="909657"/>
            <a:ext cx="4410768" cy="3307976"/>
          </a:xfrm>
          <a:prstGeom prst="ellipse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65363"/>
            <a:ext cx="3701868" cy="1247025"/>
          </a:xfrm>
          <a:prstGeom prst="rect">
            <a:avLst/>
          </a:prstGeom>
          <a:noFill/>
        </p:spPr>
        <p:txBody>
          <a:bodyPr wrap="square" lIns="103684" tIns="51842" rIns="103684" bIns="51842" rtlCol="0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Bookman Old Style" pitchFamily="18" charset="0"/>
              </a:rPr>
              <a:t>Картофель </a:t>
            </a:r>
          </a:p>
          <a:p>
            <a:r>
              <a:rPr lang="ru-RU" sz="3600" b="1" dirty="0">
                <a:solidFill>
                  <a:schemeClr val="tx2"/>
                </a:solidFill>
                <a:latin typeface="Bookman Old Style" pitchFamily="18" charset="0"/>
              </a:rPr>
              <a:t>отварной</a:t>
            </a:r>
            <a:endParaRPr lang="ru-RU" sz="36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16388" name="Picture 4" descr="http://pirozhki.spb.ru/images/pure.jpg"/>
          <p:cNvPicPr>
            <a:picLocks noChangeAspect="1" noChangeArrowheads="1"/>
          </p:cNvPicPr>
          <p:nvPr/>
        </p:nvPicPr>
        <p:blipFill>
          <a:blip r:embed="rId4"/>
          <a:srcRect l="8853" t="7871" r="11474" b="15391"/>
          <a:stretch>
            <a:fillRect/>
          </a:stretch>
        </p:blipFill>
        <p:spPr bwMode="auto">
          <a:xfrm rot="21071949">
            <a:off x="539042" y="5967771"/>
            <a:ext cx="4538001" cy="3441215"/>
          </a:xfrm>
          <a:prstGeom prst="ellipse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540823"/>
            <a:ext cx="4253214" cy="1247025"/>
          </a:xfrm>
          <a:prstGeom prst="rect">
            <a:avLst/>
          </a:prstGeom>
          <a:noFill/>
        </p:spPr>
        <p:txBody>
          <a:bodyPr wrap="square" lIns="103684" tIns="51842" rIns="103684" bIns="51842" rtlCol="0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Bookman Old Style" pitchFamily="18" charset="0"/>
              </a:rPr>
              <a:t>Пюре </a:t>
            </a:r>
          </a:p>
          <a:p>
            <a:r>
              <a:rPr lang="ru-RU" sz="3600" b="1" dirty="0">
                <a:solidFill>
                  <a:schemeClr val="tx2"/>
                </a:solidFill>
                <a:latin typeface="Bookman Old Style" pitchFamily="18" charset="0"/>
              </a:rPr>
              <a:t>картофельное </a:t>
            </a:r>
            <a:endParaRPr lang="ru-RU" sz="36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55906" y="578861"/>
            <a:ext cx="1654038" cy="1571289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4" tIns="51842" rIns="103684" bIns="51842" rtlCol="0" anchor="ctr"/>
          <a:lstStyle/>
          <a:p>
            <a:pPr algn="ctr"/>
            <a:endParaRPr lang="ru-RU" sz="1400" i="1" dirty="0">
              <a:solidFill>
                <a:srgbClr val="0070C0"/>
              </a:solidFill>
              <a:latin typeface="Times New Roman CYR"/>
            </a:endParaRPr>
          </a:p>
          <a:p>
            <a:pPr algn="ctr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Картофель</a:t>
            </a:r>
          </a:p>
          <a:p>
            <a:pPr algn="ctr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сливочное</a:t>
            </a:r>
          </a:p>
          <a:p>
            <a:pPr algn="ctr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 </a:t>
            </a:r>
          </a:p>
        </p:txBody>
      </p:sp>
      <p:sp>
        <p:nvSpPr>
          <p:cNvPr id="9" name="Овал 8"/>
          <p:cNvSpPr/>
          <p:nvPr/>
        </p:nvSpPr>
        <p:spPr>
          <a:xfrm>
            <a:off x="5355906" y="6037022"/>
            <a:ext cx="1654038" cy="1571289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4" tIns="51842" rIns="103684" bIns="51842" rtlCol="0" anchor="ctr"/>
          <a:lstStyle/>
          <a:p>
            <a:pPr algn="ctr"/>
            <a:endParaRPr lang="ru-RU" sz="1400" i="1" dirty="0">
              <a:solidFill>
                <a:srgbClr val="0070C0"/>
              </a:solidFill>
              <a:latin typeface="Times New Roman CYR"/>
            </a:endParaRPr>
          </a:p>
          <a:p>
            <a:pPr algn="ctr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Картофель</a:t>
            </a:r>
          </a:p>
          <a:p>
            <a:pPr algn="ctr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сливочное</a:t>
            </a:r>
          </a:p>
          <a:p>
            <a:pPr algn="ctr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Молоко свежее </a:t>
            </a:r>
          </a:p>
          <a:p>
            <a:pPr algn="ctr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7561263" cy="51036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" y="3"/>
            <a:ext cx="3544367" cy="534441"/>
          </a:xfrm>
          <a:prstGeom prst="rect">
            <a:avLst/>
          </a:prstGeom>
          <a:noFill/>
        </p:spPr>
        <p:txBody>
          <a:bodyPr wrap="square" lIns="103684" tIns="51842" rIns="103684" bIns="51842" rtlCol="0">
            <a:spAutoFit/>
          </a:bodyPr>
          <a:lstStyle/>
          <a:p>
            <a:r>
              <a:rPr lang="ru-RU" sz="2700" b="1" dirty="0">
                <a:solidFill>
                  <a:srgbClr val="0070C0"/>
                </a:solidFill>
                <a:latin typeface="Bookman Old Style" pitchFamily="18" charset="0"/>
              </a:rPr>
              <a:t>Котлеты</a:t>
            </a:r>
            <a:endParaRPr lang="ru-RU" sz="27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198378" y="496160"/>
            <a:ext cx="1890329" cy="190208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4" tIns="51842" rIns="103684" bIns="51842" rtlCol="0" anchor="ctr"/>
          <a:lstStyle/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Мясо  свинина </a:t>
            </a:r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(говядина)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  <a:p>
            <a:pPr algn="just"/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</a:t>
            </a:r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растительное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Батон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Сухари панировочные</a:t>
            </a:r>
          </a:p>
        </p:txBody>
      </p:sp>
      <p:pic>
        <p:nvPicPr>
          <p:cNvPr id="9" name="Picture 6" descr="http://artinati.ru/uploads/posts/2009-09/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27326"/>
            <a:ext cx="7561263" cy="54581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5210027"/>
            <a:ext cx="4804586" cy="1104507"/>
          </a:xfrm>
          <a:prstGeom prst="rect">
            <a:avLst/>
          </a:prstGeom>
          <a:noFill/>
        </p:spPr>
        <p:txBody>
          <a:bodyPr wrap="square" lIns="103684" tIns="51842" rIns="103684" bIns="51842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Фрикадельки </a:t>
            </a:r>
          </a:p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в  соусе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18434" name="Picture 2" descr="kotlety_kalorijnost1"/>
          <p:cNvPicPr>
            <a:picLocks noChangeAspect="1" noChangeArrowheads="1"/>
          </p:cNvPicPr>
          <p:nvPr/>
        </p:nvPicPr>
        <p:blipFill>
          <a:blip r:embed="rId3"/>
          <a:srcRect l="3319" r="2101" b="2940"/>
          <a:stretch>
            <a:fillRect/>
          </a:stretch>
        </p:blipFill>
        <p:spPr bwMode="auto">
          <a:xfrm rot="21045504">
            <a:off x="850920" y="810731"/>
            <a:ext cx="3979358" cy="322527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img0.liveinternet.ru/images/attach/c/8/100/364/100364402_kurinuye_shariki.jpg"/>
          <p:cNvPicPr>
            <a:picLocks noChangeAspect="1" noChangeArrowheads="1"/>
          </p:cNvPicPr>
          <p:nvPr/>
        </p:nvPicPr>
        <p:blipFill>
          <a:blip r:embed="rId4"/>
          <a:srcRect t="2079" r="12795" b="8502"/>
          <a:stretch>
            <a:fillRect/>
          </a:stretch>
        </p:blipFill>
        <p:spPr bwMode="auto">
          <a:xfrm rot="20920095">
            <a:off x="579585" y="5926607"/>
            <a:ext cx="4871460" cy="3491109"/>
          </a:xfrm>
          <a:prstGeom prst="ellipse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040851" y="5458124"/>
            <a:ext cx="2205384" cy="2232884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84" tIns="51842" rIns="103684" bIns="51842" rtlCol="0" anchor="ctr"/>
          <a:lstStyle/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Мясо  свинина </a:t>
            </a:r>
            <a:r>
              <a:rPr lang="ru-RU" sz="1200" i="1" dirty="0">
                <a:solidFill>
                  <a:srgbClr val="0070C0"/>
                </a:solidFill>
                <a:latin typeface="Times New Roman CYR"/>
              </a:rPr>
              <a:t>(говядина)</a:t>
            </a:r>
            <a:endParaRPr lang="ru-RU" sz="1400" i="1" dirty="0">
              <a:solidFill>
                <a:srgbClr val="0070C0"/>
              </a:solidFill>
              <a:latin typeface="Times New Roman CYR"/>
            </a:endParaRP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Батон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Молоко свежее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Мука пшеничная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Лук </a:t>
            </a:r>
          </a:p>
          <a:p>
            <a:r>
              <a:rPr lang="ru-RU" sz="1400" i="1" dirty="0">
                <a:solidFill>
                  <a:srgbClr val="0070C0"/>
                </a:solidFill>
                <a:latin typeface="Times New Roman CYR"/>
              </a:rPr>
              <a:t>Масло сливочное и растительное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376</Words>
  <Application>Microsoft Office PowerPoint</Application>
  <PresentationFormat>Произвольный</PresentationFormat>
  <Paragraphs>180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-</cp:lastModifiedBy>
  <cp:revision>31</cp:revision>
  <dcterms:modified xsi:type="dcterms:W3CDTF">2017-10-25T08:45:50Z</dcterms:modified>
</cp:coreProperties>
</file>