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6" r:id="rId15"/>
    <p:sldId id="268" r:id="rId16"/>
    <p:sldId id="267" r:id="rId17"/>
    <p:sldId id="282" r:id="rId18"/>
    <p:sldId id="269" r:id="rId19"/>
    <p:sldId id="277" r:id="rId20"/>
    <p:sldId id="285" r:id="rId21"/>
    <p:sldId id="278" r:id="rId22"/>
    <p:sldId id="279" r:id="rId23"/>
    <p:sldId id="280" r:id="rId24"/>
    <p:sldId id="281" r:id="rId25"/>
    <p:sldId id="270" r:id="rId26"/>
    <p:sldId id="271" r:id="rId2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960" y="811529"/>
            <a:ext cx="748207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0416" y="2169033"/>
            <a:ext cx="6843166" cy="3592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97167" y="2034539"/>
            <a:ext cx="780288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1416" y="2644139"/>
            <a:ext cx="777240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05343" y="2644139"/>
            <a:ext cx="780288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83379" y="3253740"/>
            <a:ext cx="780288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83379" y="3863340"/>
            <a:ext cx="780288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99788" y="4584191"/>
            <a:ext cx="254508" cy="260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43988" y="594486"/>
            <a:ext cx="41046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95400" y="2841873"/>
            <a:ext cx="69494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  <a:tabLst>
                <a:tab pos="1167130" algn="l"/>
              </a:tabLst>
            </a:pPr>
            <a:r>
              <a:rPr sz="3200" b="1" i="1" spc="-5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sz="3200" b="1" i="1" spc="-5" dirty="0">
                <a:latin typeface="Times New Roman" pitchFamily="18" charset="0"/>
                <a:cs typeface="Times New Roman" pitchFamily="18" charset="0"/>
              </a:rPr>
              <a:t>Как	хлеб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приходит </a:t>
            </a:r>
            <a:r>
              <a:rPr sz="3200" b="1" i="1" spc="-5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нам </a:t>
            </a:r>
            <a:r>
              <a:rPr sz="3200" b="1" i="1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3200" b="1" i="1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5" dirty="0">
                <a:latin typeface="Times New Roman" pitchFamily="18" charset="0"/>
                <a:cs typeface="Times New Roman" pitchFamily="18" charset="0"/>
              </a:rPr>
              <a:t>стол»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800" y="3810000"/>
            <a:ext cx="2992537" cy="2499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3628" y="4123944"/>
            <a:ext cx="254507" cy="260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45708" y="4306823"/>
            <a:ext cx="252984" cy="260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989064" y="5888735"/>
            <a:ext cx="371855" cy="382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4000" y="5791200"/>
            <a:ext cx="6384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2465" marR="5080" indent="-6604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На </a:t>
            </a:r>
            <a:r>
              <a:rPr sz="18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каждом 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стебельке </a:t>
            </a:r>
            <a:r>
              <a:rPr sz="1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маленького </a:t>
            </a:r>
            <a:r>
              <a:rPr sz="18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росточка 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появится </a:t>
            </a:r>
            <a:r>
              <a:rPr sz="1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колосок  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наполненный 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зернами. </a:t>
            </a:r>
            <a:r>
              <a:rPr sz="1800" b="1" spc="-55" dirty="0">
                <a:solidFill>
                  <a:srgbClr val="800000"/>
                </a:solidFill>
                <a:latin typeface="Times New Roman"/>
                <a:cs typeface="Times New Roman"/>
              </a:rPr>
              <a:t>Ну, </a:t>
            </a:r>
            <a:r>
              <a:rPr sz="1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вот 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и 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созрел</a:t>
            </a:r>
            <a:r>
              <a:rPr sz="1800" b="1" spc="8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урожай!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1500" y="571500"/>
            <a:ext cx="8001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990588" y="5327903"/>
            <a:ext cx="390144" cy="382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66788" y="5327903"/>
            <a:ext cx="370331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05271" y="5876544"/>
            <a:ext cx="371855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95400" y="5486400"/>
            <a:ext cx="729360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Начинается </a:t>
            </a:r>
            <a:r>
              <a:rPr sz="1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жатва. </a:t>
            </a:r>
            <a:r>
              <a:rPr sz="18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Выходят 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на 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поля </a:t>
            </a:r>
            <a:r>
              <a:rPr sz="1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комбайны. </a:t>
            </a:r>
            <a:r>
              <a:rPr sz="18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Комбайны 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- </a:t>
            </a:r>
            <a:r>
              <a:rPr sz="1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это 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такие  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машины, </a:t>
            </a:r>
            <a:r>
              <a:rPr sz="1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которые 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косят растение, </a:t>
            </a:r>
            <a:r>
              <a:rPr sz="18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молотят 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зерно, 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а 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еще 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и </a:t>
            </a:r>
            <a:r>
              <a:rPr sz="1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солому  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укладывают 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в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копны.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1500" y="571500"/>
            <a:ext cx="8001000" cy="4857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6737" y="566673"/>
            <a:ext cx="8010525" cy="4867275"/>
          </a:xfrm>
          <a:custGeom>
            <a:avLst/>
            <a:gdLst/>
            <a:ahLst/>
            <a:cxnLst/>
            <a:rect l="l" t="t" r="r" b="b"/>
            <a:pathLst>
              <a:path w="8010525" h="4867275">
                <a:moveTo>
                  <a:pt x="0" y="4867275"/>
                </a:moveTo>
                <a:lnTo>
                  <a:pt x="8010525" y="4867275"/>
                </a:lnTo>
                <a:lnTo>
                  <a:pt x="8010525" y="0"/>
                </a:lnTo>
                <a:lnTo>
                  <a:pt x="0" y="0"/>
                </a:lnTo>
                <a:lnTo>
                  <a:pt x="0" y="4867275"/>
                </a:lnTo>
                <a:close/>
              </a:path>
            </a:pathLst>
          </a:custGeom>
          <a:ln w="9525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0" y="533400"/>
            <a:ext cx="7929499" cy="5357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41207" y="5899403"/>
            <a:ext cx="371855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6800" y="6019800"/>
            <a:ext cx="7378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Зерно, </a:t>
            </a:r>
            <a:r>
              <a:rPr sz="1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намолоченное комбайнами, 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грузят 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в 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машины везут 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на</a:t>
            </a:r>
            <a:r>
              <a:rPr sz="1800" b="1" spc="16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элеватор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23\Desktop\зима\oQjIFEllydQ.jpg"/>
          <p:cNvPicPr>
            <a:picLocks noChangeAspect="1" noChangeArrowheads="1"/>
          </p:cNvPicPr>
          <p:nvPr/>
        </p:nvPicPr>
        <p:blipFill>
          <a:blip r:embed="rId2"/>
          <a:srcRect l="37995" t="11372" r="19231" b="36569"/>
          <a:stretch>
            <a:fillRect/>
          </a:stretch>
        </p:blipFill>
        <p:spPr bwMode="auto">
          <a:xfrm>
            <a:off x="685800" y="1371600"/>
            <a:ext cx="5238531" cy="4233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62200" y="58674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Элеватор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5181599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937" y="500126"/>
            <a:ext cx="7929499" cy="5154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8175" y="495363"/>
            <a:ext cx="7939405" cy="5164455"/>
          </a:xfrm>
          <a:custGeom>
            <a:avLst/>
            <a:gdLst/>
            <a:ahLst/>
            <a:cxnLst/>
            <a:rect l="l" t="t" r="r" b="b"/>
            <a:pathLst>
              <a:path w="7939405" h="5164455">
                <a:moveTo>
                  <a:pt x="0" y="5164074"/>
                </a:moveTo>
                <a:lnTo>
                  <a:pt x="7939024" y="5164074"/>
                </a:lnTo>
                <a:lnTo>
                  <a:pt x="7939024" y="0"/>
                </a:lnTo>
                <a:lnTo>
                  <a:pt x="0" y="0"/>
                </a:lnTo>
                <a:lnTo>
                  <a:pt x="0" y="5164074"/>
                </a:lnTo>
                <a:close/>
              </a:path>
            </a:pathLst>
          </a:custGeom>
          <a:ln w="9525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35200" y="5844641"/>
            <a:ext cx="5029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Мукомольная 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машина 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( 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современная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 мельница)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62000" y="533400"/>
            <a:ext cx="7697724" cy="4986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3347" y="5827776"/>
            <a:ext cx="371855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62200" y="5867400"/>
            <a:ext cx="4168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660033"/>
                </a:solidFill>
                <a:latin typeface="Times New Roman"/>
                <a:cs typeface="Times New Roman"/>
              </a:rPr>
              <a:t>Там </a:t>
            </a:r>
            <a:r>
              <a:rPr sz="1800" b="1" spc="-5" dirty="0">
                <a:solidFill>
                  <a:srgbClr val="660033"/>
                </a:solidFill>
                <a:latin typeface="Times New Roman"/>
                <a:cs typeface="Times New Roman"/>
              </a:rPr>
              <a:t>зернышки </a:t>
            </a:r>
            <a:r>
              <a:rPr sz="1800" b="1" spc="-10" dirty="0">
                <a:solidFill>
                  <a:srgbClr val="660033"/>
                </a:solidFill>
                <a:latin typeface="Times New Roman"/>
                <a:cs typeface="Times New Roman"/>
              </a:rPr>
              <a:t>перерабатывают </a:t>
            </a:r>
            <a:r>
              <a:rPr sz="1800" b="1" dirty="0">
                <a:solidFill>
                  <a:srgbClr val="660033"/>
                </a:solidFill>
                <a:latin typeface="Times New Roman"/>
                <a:cs typeface="Times New Roman"/>
              </a:rPr>
              <a:t>в</a:t>
            </a:r>
            <a:r>
              <a:rPr sz="1800" b="1" spc="5" dirty="0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sz="1800" b="1" spc="-45" dirty="0">
                <a:solidFill>
                  <a:srgbClr val="660033"/>
                </a:solidFill>
                <a:latin typeface="Times New Roman"/>
                <a:cs typeface="Times New Roman"/>
              </a:rPr>
              <a:t>муку.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3\Desktop\зима\hello_html_md5fc60.jpg"/>
          <p:cNvPicPr>
            <a:picLocks noChangeAspect="1" noChangeArrowheads="1"/>
          </p:cNvPicPr>
          <p:nvPr/>
        </p:nvPicPr>
        <p:blipFill>
          <a:blip r:embed="rId2"/>
          <a:srcRect t="18359" r="5729" b="24349"/>
          <a:stretch>
            <a:fillRect/>
          </a:stretch>
        </p:blipFill>
        <p:spPr bwMode="auto">
          <a:xfrm>
            <a:off x="685800" y="2590800"/>
            <a:ext cx="7823200" cy="356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444495" y="5353811"/>
            <a:ext cx="371856" cy="382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0600" y="2743200"/>
            <a:ext cx="3771900" cy="2979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3400" y="1981200"/>
            <a:ext cx="3886200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52800"/>
            <a:ext cx="4267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23\Desktop\зима\hleb-s-otrubyami-syirom-kolbasoy-retsept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328416"/>
            <a:ext cx="3810024" cy="320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ject 13"/>
          <p:cNvSpPr/>
          <p:nvPr/>
        </p:nvSpPr>
        <p:spPr>
          <a:xfrm>
            <a:off x="914401" y="609600"/>
            <a:ext cx="3505200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softEdge rad="12700"/>
          </a:effectLst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arkwindmage\Desktop\Хлеб\mjhk,.jpg"/>
          <p:cNvPicPr>
            <a:picLocks noChangeAspect="1" noChangeArrowheads="1"/>
          </p:cNvPicPr>
          <p:nvPr/>
        </p:nvPicPr>
        <p:blipFill>
          <a:blip r:embed="rId2"/>
          <a:srcRect t="4883" b="4883"/>
          <a:stretch>
            <a:fillRect/>
          </a:stretch>
        </p:blipFill>
        <p:spPr>
          <a:xfrm>
            <a:off x="1600200" y="1905000"/>
            <a:ext cx="5793111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Darkwindmage\Desktop\Хлеб\lhi.jpg"/>
          <p:cNvPicPr>
            <a:picLocks noChangeAspect="1" noChangeArrowheads="1"/>
          </p:cNvPicPr>
          <p:nvPr/>
        </p:nvPicPr>
        <p:blipFill>
          <a:blip r:embed="rId2"/>
          <a:srcRect l="1295" r="1295"/>
          <a:stretch>
            <a:fillRect/>
          </a:stretch>
        </p:blipFill>
        <p:spPr>
          <a:xfrm>
            <a:off x="838200" y="838200"/>
            <a:ext cx="3558172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9" descr="C:\Users\Darkwindmage\Desktop\Хлеб\k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743200"/>
            <a:ext cx="3854143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C:\Users\Darkwindmage\Desktop\Хлеб\kj,h.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581400"/>
            <a:ext cx="392095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Darkwindmage\Desktop\Хлеб\ki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4295775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C:\Users\Darkwindmage\Desktop\Хлеб\jugkj.jpg"/>
          <p:cNvPicPr>
            <a:picLocks noChangeAspect="1" noChangeArrowheads="1"/>
          </p:cNvPicPr>
          <p:nvPr/>
        </p:nvPicPr>
        <p:blipFill>
          <a:blip r:embed="rId3"/>
          <a:srcRect t="339" b="339"/>
          <a:stretch>
            <a:fillRect/>
          </a:stretch>
        </p:blipFill>
        <p:spPr>
          <a:xfrm>
            <a:off x="4038600" y="2971800"/>
            <a:ext cx="464820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05200"/>
            <a:ext cx="4822075" cy="279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3711926" cy="295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3357626"/>
            <a:ext cx="4000500" cy="2700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4400" y="2895600"/>
            <a:ext cx="4000500" cy="2700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00" y="571373"/>
            <a:ext cx="3970401" cy="2700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737" y="566673"/>
            <a:ext cx="3980179" cy="2710180"/>
          </a:xfrm>
          <a:custGeom>
            <a:avLst/>
            <a:gdLst/>
            <a:ahLst/>
            <a:cxnLst/>
            <a:rect l="l" t="t" r="r" b="b"/>
            <a:pathLst>
              <a:path w="3980179" h="2710179">
                <a:moveTo>
                  <a:pt x="0" y="2709926"/>
                </a:moveTo>
                <a:lnTo>
                  <a:pt x="3979926" y="2709926"/>
                </a:lnTo>
                <a:lnTo>
                  <a:pt x="3979926" y="0"/>
                </a:lnTo>
                <a:lnTo>
                  <a:pt x="0" y="0"/>
                </a:lnTo>
                <a:lnTo>
                  <a:pt x="0" y="2709926"/>
                </a:lnTo>
                <a:close/>
              </a:path>
            </a:pathLst>
          </a:custGeom>
          <a:ln w="9525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19059" y="5676900"/>
            <a:ext cx="371855" cy="382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93607" y="5951220"/>
            <a:ext cx="371855" cy="382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" y="685800"/>
            <a:ext cx="7786624" cy="500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2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23\Desktop\зима\grains-pulses-global-trading-sourcing.png"/>
          <p:cNvPicPr>
            <a:picLocks noChangeAspect="1" noChangeArrowheads="1"/>
          </p:cNvPicPr>
          <p:nvPr/>
        </p:nvPicPr>
        <p:blipFill>
          <a:blip r:embed="rId3"/>
          <a:srcRect l="16771" r="7757"/>
          <a:stretch>
            <a:fillRect/>
          </a:stretch>
        </p:blipFill>
        <p:spPr bwMode="auto">
          <a:xfrm>
            <a:off x="914400" y="609600"/>
            <a:ext cx="8123208" cy="538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182356" y="5858255"/>
            <a:ext cx="330707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8200" y="5791200"/>
            <a:ext cx="76688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Сначала </a:t>
            </a:r>
            <a:r>
              <a:rPr sz="16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поле </a:t>
            </a:r>
            <a:r>
              <a:rPr sz="16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выходят </a:t>
            </a:r>
            <a:r>
              <a:rPr sz="16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тракторы. Они </a:t>
            </a:r>
            <a:r>
              <a:rPr sz="16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тянут </a:t>
            </a:r>
            <a:r>
              <a:rPr sz="16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за собой </a:t>
            </a:r>
            <a:r>
              <a:rPr sz="16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плуги, </a:t>
            </a:r>
            <a:r>
              <a:rPr sz="16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которые</a:t>
            </a:r>
            <a:r>
              <a:rPr sz="1600" b="1" spc="2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пашут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землю. Делается </a:t>
            </a:r>
            <a:r>
              <a:rPr sz="16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это </a:t>
            </a:r>
            <a:r>
              <a:rPr sz="16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для </a:t>
            </a:r>
            <a:r>
              <a:rPr sz="16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того, </a:t>
            </a:r>
            <a:r>
              <a:rPr sz="16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чтобы </a:t>
            </a:r>
            <a:r>
              <a:rPr sz="16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взрыхлить </a:t>
            </a:r>
            <a:r>
              <a:rPr sz="16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землю, </a:t>
            </a:r>
            <a:r>
              <a:rPr sz="16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освободить </a:t>
            </a:r>
            <a:r>
              <a:rPr sz="16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ее </a:t>
            </a:r>
            <a:r>
              <a:rPr sz="16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от</a:t>
            </a:r>
            <a:r>
              <a:rPr sz="1600" b="1" spc="32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сорняков.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1500" y="571563"/>
            <a:ext cx="8001000" cy="507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6737" y="566801"/>
            <a:ext cx="8010525" cy="5081905"/>
          </a:xfrm>
          <a:custGeom>
            <a:avLst/>
            <a:gdLst/>
            <a:ahLst/>
            <a:cxnLst/>
            <a:rect l="l" t="t" r="r" b="b"/>
            <a:pathLst>
              <a:path w="8010525" h="5081905">
                <a:moveTo>
                  <a:pt x="0" y="5081524"/>
                </a:moveTo>
                <a:lnTo>
                  <a:pt x="8010525" y="5081524"/>
                </a:lnTo>
                <a:lnTo>
                  <a:pt x="8010525" y="0"/>
                </a:lnTo>
                <a:lnTo>
                  <a:pt x="0" y="0"/>
                </a:lnTo>
                <a:lnTo>
                  <a:pt x="0" y="5081524"/>
                </a:lnTo>
                <a:close/>
              </a:path>
            </a:pathLst>
          </a:custGeom>
          <a:ln w="9525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571500"/>
            <a:ext cx="8035925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6737" y="566737"/>
            <a:ext cx="8045450" cy="5153025"/>
          </a:xfrm>
          <a:custGeom>
            <a:avLst/>
            <a:gdLst/>
            <a:ahLst/>
            <a:cxnLst/>
            <a:rect l="l" t="t" r="r" b="b"/>
            <a:pathLst>
              <a:path w="8045450" h="5153025">
                <a:moveTo>
                  <a:pt x="0" y="5153025"/>
                </a:moveTo>
                <a:lnTo>
                  <a:pt x="8045450" y="5153025"/>
                </a:lnTo>
                <a:lnTo>
                  <a:pt x="8045450" y="0"/>
                </a:lnTo>
                <a:lnTo>
                  <a:pt x="0" y="0"/>
                </a:lnTo>
                <a:lnTo>
                  <a:pt x="0" y="5153025"/>
                </a:lnTo>
                <a:close/>
              </a:path>
            </a:pathLst>
          </a:custGeom>
          <a:ln w="9525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04304" y="5827776"/>
            <a:ext cx="371855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33600" y="5943600"/>
            <a:ext cx="4893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Затем 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землю </a:t>
            </a:r>
            <a:r>
              <a:rPr sz="1800" b="1" spc="-25" dirty="0">
                <a:solidFill>
                  <a:srgbClr val="800000"/>
                </a:solidFill>
                <a:latin typeface="Times New Roman"/>
                <a:cs typeface="Times New Roman"/>
              </a:rPr>
              <a:t>боронят, 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чтобы 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не 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было</a:t>
            </a:r>
            <a:r>
              <a:rPr sz="1800" b="1" spc="5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800000"/>
                </a:solidFill>
                <a:latin typeface="Times New Roman"/>
                <a:cs typeface="Times New Roman"/>
              </a:rPr>
              <a:t>комочков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3400" y="685800"/>
            <a:ext cx="8001000" cy="5072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90800" y="5943600"/>
            <a:ext cx="4229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Потом 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зёрнышко 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хлеба 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сажают 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в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землю.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533400"/>
            <a:ext cx="8001000" cy="528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2676" y="5899403"/>
            <a:ext cx="388620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05000" y="6019800"/>
            <a:ext cx="5514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Зерна сажают специальными 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машинами 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-</a:t>
            </a:r>
            <a:r>
              <a:rPr sz="1800" b="1" spc="7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сеялками</a:t>
            </a:r>
            <a:r>
              <a:rPr sz="1800" b="1" spc="-5" dirty="0">
                <a:solidFill>
                  <a:srgbClr val="800000"/>
                </a:solidFill>
                <a:latin typeface="Georgia"/>
                <a:cs typeface="Georgia"/>
              </a:rPr>
              <a:t>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126479" y="5958840"/>
            <a:ext cx="371855" cy="382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0600" y="5791200"/>
            <a:ext cx="71958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4989" marR="5080" indent="-18129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Пройдет </a:t>
            </a:r>
            <a:r>
              <a:rPr sz="1800" b="1" spc="-15">
                <a:solidFill>
                  <a:srgbClr val="800000"/>
                </a:solidFill>
                <a:latin typeface="Times New Roman"/>
                <a:cs typeface="Times New Roman"/>
              </a:rPr>
              <a:t>немного </a:t>
            </a:r>
            <a:r>
              <a:rPr sz="1800" b="1" spc="-5" smtClean="0">
                <a:solidFill>
                  <a:srgbClr val="800000"/>
                </a:solidFill>
                <a:latin typeface="Times New Roman"/>
                <a:cs typeface="Times New Roman"/>
              </a:rPr>
              <a:t>времени 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и 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над 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землей </a:t>
            </a:r>
            <a:r>
              <a:rPr sz="18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появятся </a:t>
            </a:r>
            <a:r>
              <a:rPr sz="18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маленькие зеленые  </a:t>
            </a:r>
            <a:r>
              <a:rPr sz="18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всходы </a:t>
            </a:r>
            <a:r>
              <a:rPr sz="18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–росточки </a:t>
            </a:r>
            <a:r>
              <a:rPr sz="1800" b="1" spc="-30" dirty="0">
                <a:solidFill>
                  <a:srgbClr val="800000"/>
                </a:solidFill>
                <a:latin typeface="Times New Roman"/>
                <a:cs typeface="Times New Roman"/>
              </a:rPr>
              <a:t>будущего</a:t>
            </a:r>
            <a:r>
              <a:rPr sz="1800" b="1" spc="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800000"/>
                </a:solidFill>
                <a:latin typeface="Times New Roman"/>
                <a:cs typeface="Times New Roman"/>
              </a:rPr>
              <a:t>хлеба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2937" y="571500"/>
            <a:ext cx="7929499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138</Words>
  <Application>Microsoft Office PowerPoint</Application>
  <PresentationFormat>Экран (4:3)</PresentationFormat>
  <Paragraphs>13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Calibri</vt:lpstr>
      <vt:lpstr>Georgia</vt:lpstr>
      <vt:lpstr>Times New Roman</vt:lpstr>
      <vt:lpstr>Office Theme</vt:lpstr>
      <vt:lpstr>«Как хлеб приходит к нам на стол»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детей старшего дошкольного возраста</dc:title>
  <dc:subject>Как хлеб приходит к нам на стол</dc:subject>
  <dc:creator>Скороделова Е.А</dc:creator>
  <cp:lastModifiedBy>Пользователь Windows</cp:lastModifiedBy>
  <cp:revision>36</cp:revision>
  <dcterms:created xsi:type="dcterms:W3CDTF">2017-12-14T13:41:19Z</dcterms:created>
  <dcterms:modified xsi:type="dcterms:W3CDTF">2021-04-15T10:57:53Z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2017-12-14T00:00:00Z</vt:filetime>
  </property>
</Properties>
</file>