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  <p:sldMasterId id="2147483941" r:id="rId2"/>
  </p:sldMasterIdLst>
  <p:notesMasterIdLst>
    <p:notesMasterId r:id="rId21"/>
  </p:notesMasterIdLst>
  <p:handoutMasterIdLst>
    <p:handoutMasterId r:id="rId22"/>
  </p:handoutMasterIdLst>
  <p:sldIdLst>
    <p:sldId id="340" r:id="rId3"/>
    <p:sldId id="367" r:id="rId4"/>
    <p:sldId id="369" r:id="rId5"/>
    <p:sldId id="370" r:id="rId6"/>
    <p:sldId id="371" r:id="rId7"/>
    <p:sldId id="372" r:id="rId8"/>
    <p:sldId id="377" r:id="rId9"/>
    <p:sldId id="373" r:id="rId10"/>
    <p:sldId id="376" r:id="rId11"/>
    <p:sldId id="375" r:id="rId12"/>
    <p:sldId id="378" r:id="rId13"/>
    <p:sldId id="374" r:id="rId14"/>
    <p:sldId id="380" r:id="rId15"/>
    <p:sldId id="379" r:id="rId16"/>
    <p:sldId id="387" r:id="rId17"/>
    <p:sldId id="382" r:id="rId18"/>
    <p:sldId id="381" r:id="rId19"/>
    <p:sldId id="386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2" autoAdjust="0"/>
    <p:restoredTop sz="87097" autoAdjust="0"/>
  </p:normalViewPr>
  <p:slideViewPr>
    <p:cSldViewPr>
      <p:cViewPr varScale="1">
        <p:scale>
          <a:sx n="76" d="100"/>
          <a:sy n="76" d="100"/>
        </p:scale>
        <p:origin x="1421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3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D9B7944-5CC3-4FDE-B646-B38E46B5EE16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18BB392-995A-4841-83AA-220C4FD4C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b="1" dirty="0" smtClean="0"/>
              <a:t>Посмотри на колосок пшеницы и опиши его, какой он? </a:t>
            </a:r>
            <a:r>
              <a:rPr lang="ru-RU" b="0" dirty="0" smtClean="0"/>
              <a:t>(Зёрна крупные, расположены тесно</a:t>
            </a:r>
            <a:r>
              <a:rPr lang="ru-RU" b="0" baseline="0" dirty="0" smtClean="0"/>
              <a:t> друг возле друга, усики совсем маленькие). </a:t>
            </a:r>
          </a:p>
          <a:p>
            <a:pPr>
              <a:buFontTx/>
              <a:buNone/>
            </a:pPr>
            <a:r>
              <a:rPr lang="ru-RU" b="0" u="sng" baseline="0" dirty="0" smtClean="0"/>
              <a:t>Запомни: </a:t>
            </a:r>
            <a:r>
              <a:rPr lang="ru-RU" b="0" baseline="0" dirty="0" smtClean="0"/>
              <a:t>Крупа из пшена называется </a:t>
            </a:r>
            <a:r>
              <a:rPr lang="ru-RU" b="1" i="1" baseline="0" dirty="0" smtClean="0"/>
              <a:t>пшеничная</a:t>
            </a:r>
            <a:r>
              <a:rPr lang="ru-RU" b="0" baseline="0" dirty="0" smtClean="0"/>
              <a:t>.  -Как  ты думаешь, как получилась пшеничная крупа? </a:t>
            </a:r>
          </a:p>
          <a:p>
            <a:endParaRPr lang="ru-RU" b="0" baseline="0" dirty="0" smtClean="0"/>
          </a:p>
          <a:p>
            <a:r>
              <a:rPr lang="ru-RU" b="0" dirty="0" smtClean="0"/>
              <a:t> </a:t>
            </a:r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BB392-995A-4841-83AA-220C4FD4C83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Злак называется </a:t>
            </a:r>
            <a:r>
              <a:rPr lang="ru-RU" b="1" dirty="0" smtClean="0"/>
              <a:t>ПРОСО</a:t>
            </a:r>
            <a:r>
              <a:rPr lang="ru-RU" dirty="0" smtClean="0"/>
              <a:t>. Когда просо очистят, становится - </a:t>
            </a:r>
            <a:r>
              <a:rPr lang="ru-RU" b="1" dirty="0" smtClean="0"/>
              <a:t>ПШЕНО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BB392-995A-4841-83AA-220C4FD4C83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Кукуруза растёт в початках. </a:t>
            </a:r>
          </a:p>
          <a:p>
            <a:r>
              <a:rPr lang="ru-RU" dirty="0" smtClean="0"/>
              <a:t>Как будут называться её зёрна и </a:t>
            </a:r>
            <a:r>
              <a:rPr lang="ru-RU" baseline="0" dirty="0" smtClean="0"/>
              <a:t> хлопья? (</a:t>
            </a:r>
            <a:r>
              <a:rPr lang="ru-RU" b="1" i="1" baseline="0" dirty="0" smtClean="0"/>
              <a:t>кукуруз</a:t>
            </a:r>
            <a:r>
              <a:rPr lang="ru-RU" b="1" i="1" u="none" baseline="0" dirty="0" smtClean="0"/>
              <a:t>н</a:t>
            </a:r>
            <a:r>
              <a:rPr lang="ru-RU" b="1" i="1" u="sng" baseline="0" dirty="0" smtClean="0"/>
              <a:t>ые</a:t>
            </a:r>
            <a:r>
              <a:rPr lang="ru-RU" baseline="0" dirty="0" smtClean="0"/>
              <a:t>),  а крупа и мука ? (</a:t>
            </a:r>
            <a:r>
              <a:rPr lang="ru-RU" b="1" i="1" baseline="0" dirty="0" smtClean="0"/>
              <a:t>кукурузн</a:t>
            </a:r>
            <a:r>
              <a:rPr lang="ru-RU" b="1" i="1" u="sng" baseline="0" dirty="0" smtClean="0"/>
              <a:t>ая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BB392-995A-4841-83AA-220C4FD4C83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Назови злаки в колосках. Ты узнаёшь их? Какие тебе запомнились?</a:t>
            </a:r>
          </a:p>
          <a:p>
            <a:r>
              <a:rPr lang="ru-RU" dirty="0" smtClean="0"/>
              <a:t>Какие  ты запомнил злаки в метёлках? </a:t>
            </a:r>
          </a:p>
          <a:p>
            <a:r>
              <a:rPr lang="ru-RU" dirty="0" smtClean="0"/>
              <a:t>А в початках?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BB392-995A-4841-83AA-220C4FD4C833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Эти злаки называют </a:t>
            </a:r>
            <a:r>
              <a:rPr lang="ru-RU" sz="1400" b="1" u="none" dirty="0" smtClean="0"/>
              <a:t>хлебные</a:t>
            </a:r>
            <a:r>
              <a:rPr lang="ru-RU" dirty="0" smtClean="0"/>
              <a:t>.  Как ты</a:t>
            </a:r>
            <a:r>
              <a:rPr lang="ru-RU" baseline="0" dirty="0" smtClean="0"/>
              <a:t> думаешь, почему?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BB392-995A-4841-83AA-220C4FD4C833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BB392-995A-4841-83AA-220C4FD4C83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b="1" dirty="0" smtClean="0"/>
              <a:t>Посмотри на колосок ржи и опиши его, какой он? </a:t>
            </a:r>
            <a:r>
              <a:rPr lang="ru-RU" b="0" dirty="0" smtClean="0"/>
              <a:t>(Зёрна мелкие,</a:t>
            </a:r>
            <a:r>
              <a:rPr lang="ru-RU" b="0" baseline="0" dirty="0" smtClean="0"/>
              <a:t> усики очень длинные). </a:t>
            </a:r>
            <a:r>
              <a:rPr lang="ru-RU" b="0" u="sng" baseline="0" dirty="0" smtClean="0"/>
              <a:t>Запомни:</a:t>
            </a:r>
            <a:r>
              <a:rPr lang="ru-RU" b="0" baseline="0" dirty="0" smtClean="0"/>
              <a:t> Зёрна  из </a:t>
            </a:r>
            <a:r>
              <a:rPr lang="ru-RU" b="1" baseline="0" dirty="0" smtClean="0"/>
              <a:t>ржи</a:t>
            </a:r>
            <a:r>
              <a:rPr lang="ru-RU" b="0" baseline="0" dirty="0" smtClean="0"/>
              <a:t>  называются </a:t>
            </a:r>
            <a:r>
              <a:rPr lang="ru-RU" b="1" i="1" baseline="0" dirty="0" smtClean="0"/>
              <a:t>ржаные.  </a:t>
            </a:r>
            <a:r>
              <a:rPr lang="ru-RU" b="0" i="0" baseline="0" dirty="0" smtClean="0"/>
              <a:t> Очищенные зёрна  называют – крупа.  А шкурки перемололи и получились </a:t>
            </a:r>
            <a:r>
              <a:rPr lang="ru-RU" b="1" i="1" baseline="0" dirty="0" smtClean="0"/>
              <a:t>отруби</a:t>
            </a:r>
            <a:r>
              <a:rPr lang="ru-RU" b="1" i="0" baseline="0" dirty="0" smtClean="0"/>
              <a:t>,</a:t>
            </a:r>
            <a:r>
              <a:rPr lang="ru-RU" b="1" i="1" baseline="0" dirty="0" smtClean="0"/>
              <a:t> </a:t>
            </a:r>
            <a:r>
              <a:rPr lang="ru-RU" b="0" i="0" baseline="0" dirty="0" smtClean="0"/>
              <a:t>очень полезный продукт. Ты, наверное, встречал в магазине хлеб и батон  с отрубями.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BB392-995A-4841-83AA-220C4FD4C83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Похожи:</a:t>
            </a:r>
            <a:r>
              <a:rPr lang="ru-RU" b="1" baseline="0" dirty="0" smtClean="0"/>
              <a:t> </a:t>
            </a:r>
            <a:r>
              <a:rPr lang="ru-RU" b="1" dirty="0" smtClean="0"/>
              <a:t> </a:t>
            </a:r>
            <a:r>
              <a:rPr lang="ru-RU" dirty="0" smtClean="0"/>
              <a:t>и пшеница, и рожь – это злаки.</a:t>
            </a:r>
            <a:r>
              <a:rPr lang="ru-RU" baseline="0" dirty="0" smtClean="0"/>
              <a:t> Похожи тем, что они растут в поле. И ещё похожи тем, что и пшеница, и рожь растут в колосках.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BB392-995A-4841-83AA-220C4FD4C83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Догадайся сам, чем они отличаются.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BB392-995A-4841-83AA-220C4FD4C83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b="1" dirty="0" smtClean="0"/>
              <a:t>Посмотри на колосок ячменя и опиши его, какой он? </a:t>
            </a:r>
            <a:r>
              <a:rPr lang="ru-RU" b="0" dirty="0" smtClean="0"/>
              <a:t>(Зёрна крупные, расположены «косичкой», плотно </a:t>
            </a:r>
            <a:r>
              <a:rPr lang="ru-RU" b="0" baseline="0" dirty="0" smtClean="0"/>
              <a:t> друг возле друга, усики  очень длинные). </a:t>
            </a:r>
          </a:p>
          <a:p>
            <a:pPr>
              <a:buFontTx/>
              <a:buNone/>
            </a:pPr>
            <a:r>
              <a:rPr lang="ru-RU" b="0" u="sng" baseline="0" dirty="0" smtClean="0"/>
              <a:t>Запомни: </a:t>
            </a:r>
            <a:r>
              <a:rPr lang="ru-RU" b="0" baseline="0" dirty="0" smtClean="0"/>
              <a:t>Крупа из ячменя называется </a:t>
            </a:r>
            <a:r>
              <a:rPr lang="ru-RU" b="1" i="1" baseline="0" dirty="0" smtClean="0"/>
              <a:t>ячменная </a:t>
            </a:r>
            <a:r>
              <a:rPr lang="ru-RU" b="0" i="0" baseline="0" dirty="0" smtClean="0"/>
              <a:t>или</a:t>
            </a:r>
            <a:r>
              <a:rPr lang="ru-RU" b="1" i="1" baseline="0" dirty="0" smtClean="0"/>
              <a:t>  перловая</a:t>
            </a:r>
            <a:r>
              <a:rPr lang="ru-RU" b="0" baseline="0" dirty="0" smtClean="0"/>
              <a:t>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BB392-995A-4841-83AA-220C4FD4C83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BB392-995A-4841-83AA-220C4FD4C83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Хлопья получаются -</a:t>
            </a:r>
            <a:r>
              <a:rPr lang="ru-RU" baseline="0" dirty="0" smtClean="0"/>
              <a:t> е</a:t>
            </a:r>
            <a:r>
              <a:rPr lang="ru-RU" dirty="0" smtClean="0"/>
              <a:t>сли раздавить зерно. Проверь это , - сильно придави зёрнышко.  </a:t>
            </a:r>
          </a:p>
          <a:p>
            <a:endParaRPr lang="ru-RU" dirty="0" smtClean="0"/>
          </a:p>
          <a:p>
            <a:r>
              <a:rPr lang="ru-RU" b="1" dirty="0" smtClean="0"/>
              <a:t>ОБРАТИТЕ ВНИМАНИЕ, ЧТО МНОГИЕ ДЕТИ</a:t>
            </a:r>
            <a:r>
              <a:rPr lang="ru-RU" b="1" baseline="0" dirty="0" smtClean="0"/>
              <a:t> ПРОИЗНОСЯТ  </a:t>
            </a:r>
            <a:r>
              <a:rPr lang="ru-RU" b="1" u="sng" baseline="0" dirty="0" smtClean="0"/>
              <a:t>АПСЯНКА</a:t>
            </a:r>
            <a:r>
              <a:rPr lang="ru-RU" b="1" baseline="0" dirty="0" smtClean="0"/>
              <a:t>. Надо чётко говорить </a:t>
            </a:r>
            <a:r>
              <a:rPr lang="ru-RU" b="1" u="sng" baseline="0" dirty="0" smtClean="0"/>
              <a:t>ОВСЯНКА</a:t>
            </a:r>
            <a:r>
              <a:rPr lang="ru-RU" b="1" u="none" baseline="0" dirty="0" smtClean="0"/>
              <a:t>. </a:t>
            </a:r>
            <a:r>
              <a:rPr lang="ru-RU" b="0" u="none" baseline="0" dirty="0" smtClean="0"/>
              <a:t>Потому, что делают из </a:t>
            </a:r>
            <a:r>
              <a:rPr lang="ru-RU" b="1" u="sng" baseline="0" dirty="0" smtClean="0"/>
              <a:t>ОВСА</a:t>
            </a:r>
            <a:r>
              <a:rPr lang="ru-RU" b="0" u="none" baseline="0" dirty="0" smtClean="0"/>
              <a:t>. </a:t>
            </a:r>
            <a:endParaRPr lang="ru-RU" b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BB392-995A-4841-83AA-220C4FD4C83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Гречиха.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народе её просто называют – гречка. Растёт в метёлках.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Запомни: в поле растёт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гречиха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а зёрна называют –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гречка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Очень полезный продукт.  Когда цветёт гречиха, пчёлы собирают нектар и перерабатывают его в мёд. Этот мёд называется – </a:t>
            </a:r>
            <a:r>
              <a:rPr lang="ru-RU" sz="1200" b="1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гречишный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</a:t>
            </a:r>
            <a:r>
              <a:rPr lang="ru-RU" sz="1200" b="1" i="1" u="non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гречневый. 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Каша из гречки- </a:t>
            </a:r>
            <a:r>
              <a:rPr lang="ru-RU" sz="1200" b="1" i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гречневая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BB392-995A-4841-83AA-220C4FD4C83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Рис очень любит воду,</a:t>
            </a:r>
            <a:r>
              <a:rPr lang="ru-RU" b="1" baseline="0" dirty="0" smtClean="0"/>
              <a:t> поэтому поля, где растёт рис стоят в воде. 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8BB392-995A-4841-83AA-220C4FD4C83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audio" Target="../media/audio1.wav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2FB1D-283A-45D2-A66C-72454951BCAE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3493A-96A1-4854-B45E-4D447D190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DCDAF-01B5-4749-887E-123E047E80BF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6190-E982-4863-95B3-57CA4A315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46C1A-77B9-4DB9-845F-27682A830955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1F676-F898-49FB-BE1F-0BE978E4B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7467600" cy="626469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539552" y="332656"/>
            <a:ext cx="7467600" cy="626469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31F6B-C3BC-41F1-919E-93A9D8CC1B4B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C9D39-7DCE-4FA2-ACE9-DFF3EA3E93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5BDA5-2CE4-4190-8819-917552FE312C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C174A-B5AB-49C2-B426-CD67AAD049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20DA-E497-4053-B480-3F68C8C8B209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CEEF8-FE55-4C33-8D96-EA57E7B0DF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94BDE-F6AC-4398-AD7D-3D9BA6A97905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DC8EB-6C00-44E1-AD2F-EEFA82903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ndAc>
      <p:stSnd>
        <p:snd r:embed="rId1" name="chimes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CC4C0C2-7815-4D31-AAB9-CA0131F59DE5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46EBA35-300A-4480-B43A-992F37EB9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D4436-117D-438F-A462-FC5A71F1892A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D4224-82F2-4B67-AD8F-D7D9AC986C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sndAc>
      <p:stSnd>
        <p:snd r:embed="rId2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3FBD9-62B8-4402-A137-76D51F1FECA1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C11B9-5E9C-4EC0-89D6-0BA0B9B77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EE5098-4E7F-4A64-A3C7-3D1A4EA2D9DF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7A56C-AB8C-456D-AB79-9C00C916B7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01E3D-F844-4DA2-ADC0-2180EE2D1CA4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8A789-C0DE-4834-83F2-8A74938EB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183DE8-A5CD-41E1-B2D1-FB3BD3382B2F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12EF83-12F2-4EF8-A237-DDC6A4F097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43649-3369-49EF-BFB0-ABB05543EE2F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1BE0C-71AF-4848-980B-B5C73498D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7B8F5DE-9B1A-4140-8FF3-6C9A72B91220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023076A-D6E6-4754-A624-FF27C8B2B9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ndAc>
      <p:stSnd>
        <p:snd r:embed="rId1" name="chimes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5C91027-ADA3-43CD-9A4F-E26D53055803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795BE86-CAE3-4D39-B859-538AD8D65E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A4E57-087E-48F4-9090-3B1E4CFB0F17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DF943-0F57-4124-87FD-1F27A6FB4D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AA8B7-EEC2-4D72-9A10-A386162A18AE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3137C-145A-43D7-B88C-DEABBBDD0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D7170-22AF-45A5-848F-3CB88EA8C4C0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8137-BAF3-49BA-A66D-BBF8D677E4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3BB2F-6C3B-47EA-8187-441EE819BBE8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5B55F-84B3-4D44-A5D0-B53086E36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1F60E-A8D8-49F2-86F3-DE9EDB6B630A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80A28-8D28-45A8-8126-C3E2CCFBE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AB29-2407-43FB-B84E-2048F34E9F03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83F7B-E688-45B2-A0BE-D028636B5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9941F-D44F-4B7A-A2F2-58C81094DF71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2BAB3-7F4A-4647-94CF-01E434E6C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9D2F-05BC-4FAE-85C6-8ECDE702EA4D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FCC5C-D1B8-4CA4-9674-834609613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C7065-8542-496F-A523-63C006ABBC08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DCB4A-21A1-435C-BF85-D030A4C4B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2E2240-3CF9-4120-9694-BA969012D532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34E9FF2-4770-4A74-A45F-183C839BA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2" r:id="rId1"/>
    <p:sldLayoutId id="2147485213" r:id="rId2"/>
    <p:sldLayoutId id="2147485214" r:id="rId3"/>
    <p:sldLayoutId id="2147485215" r:id="rId4"/>
    <p:sldLayoutId id="2147485216" r:id="rId5"/>
    <p:sldLayoutId id="2147485217" r:id="rId6"/>
    <p:sldLayoutId id="2147485218" r:id="rId7"/>
    <p:sldLayoutId id="2147485219" r:id="rId8"/>
    <p:sldLayoutId id="2147485220" r:id="rId9"/>
    <p:sldLayoutId id="2147485221" r:id="rId10"/>
    <p:sldLayoutId id="2147485222" r:id="rId11"/>
    <p:sldLayoutId id="2147485223" r:id="rId12"/>
    <p:sldLayoutId id="2147485224" r:id="rId13"/>
    <p:sldLayoutId id="2147485225" r:id="rId14"/>
    <p:sldLayoutId id="2147485226" r:id="rId15"/>
    <p:sldLayoutId id="2147485227" r:id="rId16"/>
  </p:sldLayoutIdLst>
  <p:transition spd="med">
    <p:sndAc>
      <p:stSnd>
        <p:snd r:embed="rId18" name="chimes.wav"/>
      </p:stSnd>
    </p:sndAc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1B7417E-8C27-444F-9F0A-B3C3B9844E67}" type="datetimeFigureOut">
              <a:rPr lang="ru-RU"/>
              <a:pPr>
                <a:defRPr/>
              </a:pPr>
              <a:t>22.03.2021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889D40-98E1-40DF-9427-80A4122C3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8" r:id="rId1"/>
    <p:sldLayoutId id="2147485229" r:id="rId2"/>
    <p:sldLayoutId id="2147485230" r:id="rId3"/>
    <p:sldLayoutId id="2147485231" r:id="rId4"/>
    <p:sldLayoutId id="2147485232" r:id="rId5"/>
    <p:sldLayoutId id="2147485233" r:id="rId6"/>
    <p:sldLayoutId id="2147485234" r:id="rId7"/>
    <p:sldLayoutId id="2147485235" r:id="rId8"/>
    <p:sldLayoutId id="2147485236" r:id="rId9"/>
    <p:sldLayoutId id="2147485237" r:id="rId10"/>
    <p:sldLayoutId id="2147485238" r:id="rId11"/>
  </p:sldLayoutIdLst>
  <p:transition spd="med">
    <p:sndAc>
      <p:stSnd>
        <p:snd r:embed="rId13" name="chimes.wav"/>
      </p:stSnd>
    </p:sndAc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jpeg"/><Relationship Id="rId11" Type="http://schemas.openxmlformats.org/officeDocument/2006/relationships/image" Target="../media/image33.jpeg"/><Relationship Id="rId5" Type="http://schemas.openxmlformats.org/officeDocument/2006/relationships/image" Target="../media/image28.jpeg"/><Relationship Id="rId10" Type="http://schemas.openxmlformats.org/officeDocument/2006/relationships/image" Target="../media/image32.jpeg"/><Relationship Id="rId4" Type="http://schemas.openxmlformats.org/officeDocument/2006/relationships/image" Target="../media/image14.jpe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692696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ru-R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0851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G:\20.10.17г\Хлеб\Рам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7776864" cy="5688632"/>
          </a:xfrm>
          <a:prstGeom prst="rect">
            <a:avLst/>
          </a:prstGeom>
          <a:noFill/>
        </p:spPr>
      </p:pic>
      <p:pic>
        <p:nvPicPr>
          <p:cNvPr id="1027" name="Picture 3" descr="G:\20.10.17г\Хлеб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8313" y="2132856"/>
            <a:ext cx="79928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FF0000"/>
                </a:solidFill>
                <a:cs typeface="Aparajita" pitchFamily="34" charset="0"/>
              </a:rPr>
              <a:t>Зерновые культуры</a:t>
            </a:r>
            <a:endParaRPr lang="ru-RU" sz="7200" b="1" dirty="0">
              <a:solidFill>
                <a:srgbClr val="FF0000"/>
              </a:solidFill>
              <a:cs typeface="Aparajita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6926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>
                <a:solidFill>
                  <a:schemeClr val="accent3">
                    <a:lumMod val="75000"/>
                  </a:schemeClr>
                </a:solidFill>
              </a:rPr>
              <a:t>Пшеница, рожь, ячмень</a:t>
            </a:r>
            <a:r>
              <a:rPr lang="ru-RU" sz="2800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2800" b="1" dirty="0">
              <a:solidFill>
                <a:schemeClr val="accent3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0851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G:\20.10.17г\Хлеб\Рам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776864" cy="5688632"/>
          </a:xfrm>
          <a:prstGeom prst="rect">
            <a:avLst/>
          </a:prstGeom>
          <a:noFill/>
        </p:spPr>
      </p:pic>
      <p:pic>
        <p:nvPicPr>
          <p:cNvPr id="1027" name="Picture 3" descr="G:\20.10.17г\Хлеб\Рам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616530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683568" y="1412776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E46C0A"/>
                </a:solidFill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3" name="Picture 2" descr="C:\Фотоколлекция\ЛОГОПЕД\Лексические темы\Злаки\1. Пшеница 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268760"/>
            <a:ext cx="1152128" cy="5021135"/>
          </a:xfrm>
          <a:prstGeom prst="rect">
            <a:avLst/>
          </a:prstGeom>
          <a:noFill/>
        </p:spPr>
      </p:pic>
      <p:pic>
        <p:nvPicPr>
          <p:cNvPr id="4" name="Picture 3" descr="C:\Фотоколлекция\ЛОГОПЕД\Лексические темы\Злаки\4. Рожь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1268760"/>
            <a:ext cx="1427732" cy="4975647"/>
          </a:xfrm>
          <a:prstGeom prst="rect">
            <a:avLst/>
          </a:prstGeom>
          <a:noFill/>
        </p:spPr>
      </p:pic>
      <p:pic>
        <p:nvPicPr>
          <p:cNvPr id="1028" name="Picture 4" descr="C:\Фотоколлекция\ЛОГОПЕД\Лексические темы\Злаки\Коло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412776"/>
            <a:ext cx="1770064" cy="49411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067944" y="58052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Пшеница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24128" y="5805264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Рожь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52320" y="580526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Ячмень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11560" y="1317099"/>
            <a:ext cx="3600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Сравни, чем  они  похожи и чем отличаются?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Похожи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тем, что они все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злаки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и  растут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колосьях.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solidFill>
                <a:schemeClr val="accent3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Найди сам, чем они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отличаются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друг от друга.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0466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Какие злаки растут в метёлках?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(овёс, гречиха, рис, просо) 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0851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G:\20.10.17г\Хлеб\Рам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776864" cy="5688632"/>
          </a:xfrm>
          <a:prstGeom prst="rect">
            <a:avLst/>
          </a:prstGeom>
          <a:noFill/>
        </p:spPr>
      </p:pic>
      <p:pic>
        <p:nvPicPr>
          <p:cNvPr id="1027" name="Picture 3" descr="G:\20.10.17г\Хлеб\Рам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9144000" cy="621372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620688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E46C0A"/>
                </a:solidFill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5122" name="Picture 2" descr="C:\Фотоколлекция\ЛОГОПЕД\Лексические темы\Злаки\2. Овё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96752"/>
            <a:ext cx="3299345" cy="4680520"/>
          </a:xfrm>
          <a:prstGeom prst="rect">
            <a:avLst/>
          </a:prstGeom>
          <a:noFill/>
        </p:spPr>
      </p:pic>
      <p:pic>
        <p:nvPicPr>
          <p:cNvPr id="5124" name="Picture 4" descr="C:\Фотоколлекция\ЛОГОПЕД\Лексические темы\Злаки\2Овсяная крупа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1268760"/>
            <a:ext cx="4113831" cy="482453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572000" y="9087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Овсяные зёрна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55976" y="321297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Овсяные  хлопья (геркулес)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3779912" y="573325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Как получаются хлопья?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5776" y="692696"/>
            <a:ext cx="1224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Овёс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692696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ru-R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0851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G:\20.10.17г\Хлеб\Рам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776864" cy="5688632"/>
          </a:xfrm>
          <a:prstGeom prst="rect">
            <a:avLst/>
          </a:prstGeom>
          <a:noFill/>
        </p:spPr>
      </p:pic>
      <p:pic>
        <p:nvPicPr>
          <p:cNvPr id="1027" name="Picture 3" descr="G:\20.10.17г\Хлеб\Рам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620688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E46C0A"/>
                </a:solidFill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332657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Гречиха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 descr="C:\Фотоколлекция\ЛОГОПЕД\Лексические темы\Злаки\Гречиха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980728"/>
            <a:ext cx="7776864" cy="475252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692696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ru-R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0851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G:\20.10.17г\Хлеб\Рам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776864" cy="5688632"/>
          </a:xfrm>
          <a:prstGeom prst="rect">
            <a:avLst/>
          </a:prstGeom>
          <a:noFill/>
        </p:spPr>
      </p:pic>
      <p:pic>
        <p:nvPicPr>
          <p:cNvPr id="1027" name="Picture 3" descr="G:\20.10.17г\Хлеб\Рам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620688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E46C0A"/>
                </a:solidFill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33265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Рис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C:\Фотоколлекция\ЛОГОПЕД\Лексические темы\Злаки\Рис 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2656"/>
            <a:ext cx="2088232" cy="5270439"/>
          </a:xfrm>
          <a:prstGeom prst="rect">
            <a:avLst/>
          </a:prstGeom>
          <a:noFill/>
        </p:spPr>
      </p:pic>
      <p:pic>
        <p:nvPicPr>
          <p:cNvPr id="2052" name="Picture 4" descr="C:\Фотоколлекция\ЛОГОПЕД\Лексические темы\Злаки\iQ4NFOVH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332656"/>
            <a:ext cx="3699864" cy="2468984"/>
          </a:xfrm>
          <a:prstGeom prst="rect">
            <a:avLst/>
          </a:prstGeom>
          <a:noFill/>
        </p:spPr>
      </p:pic>
      <p:pic>
        <p:nvPicPr>
          <p:cNvPr id="2053" name="Picture 5" descr="C:\Фотоколлекция\ЛОГОПЕД\Лексические темы\Злаки\iV5YRU8C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996952"/>
            <a:ext cx="2985120" cy="2962732"/>
          </a:xfrm>
          <a:prstGeom prst="rect">
            <a:avLst/>
          </a:prstGeom>
          <a:noFill/>
        </p:spPr>
      </p:pic>
      <p:pic>
        <p:nvPicPr>
          <p:cNvPr id="2055" name="Picture 7" descr="C:\Фотоколлекция\ЛОГОПЕД\Лексические темы\Злаки\i4UW5T2Y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91680" y="3645024"/>
            <a:ext cx="3774666" cy="1939759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692696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ru-R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0851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G:\20.10.17г\Хлеб\Рам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776864" cy="5688632"/>
          </a:xfrm>
          <a:prstGeom prst="rect">
            <a:avLst/>
          </a:prstGeom>
          <a:noFill/>
        </p:spPr>
      </p:pic>
      <p:pic>
        <p:nvPicPr>
          <p:cNvPr id="1027" name="Picture 3" descr="G:\20.10.17г\Хлеб\Рам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620688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E46C0A"/>
                </a:solidFill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332657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Просо (пшено)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C:\Фотоколлекция\ЛОГОПЕД\Лексические темы\Злаки\Прос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68760"/>
            <a:ext cx="3024336" cy="4327395"/>
          </a:xfrm>
          <a:prstGeom prst="rect">
            <a:avLst/>
          </a:prstGeom>
          <a:noFill/>
        </p:spPr>
      </p:pic>
      <p:pic>
        <p:nvPicPr>
          <p:cNvPr id="3075" name="Picture 3" descr="C:\Фотоколлекция\ЛОГОПЕД\Лексические темы\Злаки\Просо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1268760"/>
            <a:ext cx="4767472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6926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Кукуруза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0851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G:\20.10.17г\Хлеб\Рам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776864" cy="5688632"/>
          </a:xfrm>
          <a:prstGeom prst="rect">
            <a:avLst/>
          </a:prstGeom>
          <a:noFill/>
        </p:spPr>
      </p:pic>
      <p:pic>
        <p:nvPicPr>
          <p:cNvPr id="1027" name="Picture 3" descr="G:\20.10.17г\Хлеб\Рам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60659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620688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E46C0A"/>
                </a:solidFill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6146" name="Picture 2" descr="C:\Фотоколлекция\ЛОГОПЕД\Лексические темы\Злаки\iG50OM42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2989206" cy="4761273"/>
          </a:xfrm>
          <a:prstGeom prst="rect">
            <a:avLst/>
          </a:prstGeom>
          <a:noFill/>
        </p:spPr>
      </p:pic>
      <p:pic>
        <p:nvPicPr>
          <p:cNvPr id="6147" name="Picture 3" descr="C:\Фотоколлекция\ЛОГОПЕД\Лексические темы\Злаки\iCXGCQYI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196752"/>
            <a:ext cx="3841373" cy="48017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6926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Давай повторим, что мы узнали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0851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G:\20.10.17г\Хлеб\Рам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776864" cy="5688632"/>
          </a:xfrm>
          <a:prstGeom prst="rect">
            <a:avLst/>
          </a:prstGeom>
          <a:noFill/>
        </p:spPr>
      </p:pic>
      <p:pic>
        <p:nvPicPr>
          <p:cNvPr id="1027" name="Picture 3" descr="G:\20.10.17г\Хлеб\Рам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60659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620688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E46C0A"/>
                </a:solidFill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5122" name="Picture 2" descr="C:\Фотоколлекция\ЛОГОПЕД\Лексические темы\Злаки\1. Пшеница 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124744"/>
            <a:ext cx="809610" cy="3528392"/>
          </a:xfrm>
          <a:prstGeom prst="rect">
            <a:avLst/>
          </a:prstGeom>
          <a:noFill/>
        </p:spPr>
      </p:pic>
      <p:pic>
        <p:nvPicPr>
          <p:cNvPr id="5123" name="Picture 3" descr="C:\Фотоколлекция\ЛОГОПЕД\Лексические темы\Злаки\3. Ячмень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052736"/>
            <a:ext cx="1080120" cy="3477563"/>
          </a:xfrm>
          <a:prstGeom prst="rect">
            <a:avLst/>
          </a:prstGeom>
          <a:noFill/>
        </p:spPr>
      </p:pic>
      <p:pic>
        <p:nvPicPr>
          <p:cNvPr id="10" name="Picture 3" descr="C:\Фотоколлекция\ЛОГОПЕД\Лексические темы\Злаки\4. Рожь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1268760"/>
            <a:ext cx="888477" cy="3096344"/>
          </a:xfrm>
          <a:prstGeom prst="rect">
            <a:avLst/>
          </a:prstGeom>
          <a:noFill/>
        </p:spPr>
      </p:pic>
      <p:pic>
        <p:nvPicPr>
          <p:cNvPr id="5125" name="Picture 5" descr="C:\Фотоколлекция\ЛОГОПЕД\Лексические темы\Злаки\2. Овёс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501008"/>
            <a:ext cx="1382463" cy="2703242"/>
          </a:xfrm>
          <a:prstGeom prst="rect">
            <a:avLst/>
          </a:prstGeom>
          <a:noFill/>
        </p:spPr>
      </p:pic>
      <p:pic>
        <p:nvPicPr>
          <p:cNvPr id="5126" name="Picture 6" descr="C:\Фотоколлекция\ЛОГОПЕД\Лексические темы\Злаки\hello_html_34fc232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789040"/>
            <a:ext cx="1420709" cy="2272407"/>
          </a:xfrm>
          <a:prstGeom prst="rect">
            <a:avLst/>
          </a:prstGeom>
          <a:noFill/>
        </p:spPr>
      </p:pic>
      <p:pic>
        <p:nvPicPr>
          <p:cNvPr id="5128" name="Picture 8" descr="C:\Фотоколлекция\ЛОГОПЕД\Лексические темы\Злаки\i2T6KUYI2 -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80312" y="2852936"/>
            <a:ext cx="1159904" cy="3278586"/>
          </a:xfrm>
          <a:prstGeom prst="rect">
            <a:avLst/>
          </a:prstGeom>
          <a:noFill/>
        </p:spPr>
      </p:pic>
      <p:pic>
        <p:nvPicPr>
          <p:cNvPr id="5129" name="Picture 9" descr="C:\Фотоколлекция\ЛОГОПЕД\Лексические темы\Злаки\Просо-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168" y="3284984"/>
            <a:ext cx="1155700" cy="2654300"/>
          </a:xfrm>
          <a:prstGeom prst="rect">
            <a:avLst/>
          </a:prstGeom>
          <a:noFill/>
        </p:spPr>
      </p:pic>
      <p:pic>
        <p:nvPicPr>
          <p:cNvPr id="5130" name="Picture 10" descr="C:\Фотоколлекция\ЛОГОПЕД\Лексические темы\Злаки\Початки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2160" y="1484784"/>
            <a:ext cx="1872208" cy="140415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692696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ru-R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0851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G:\20.10.17г\Хлеб\Рам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776864" cy="5688632"/>
          </a:xfrm>
          <a:prstGeom prst="rect">
            <a:avLst/>
          </a:prstGeom>
          <a:noFill/>
        </p:spPr>
      </p:pic>
      <p:pic>
        <p:nvPicPr>
          <p:cNvPr id="1027" name="Picture 3" descr="G:\20.10.17г\Хлеб\Рам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620688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E46C0A"/>
                </a:solidFill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4098" name="Picture 2" descr="C:\Фотоколлекция\ЛОГОПЕД\Лексические темы\Злаки\iZ4XBA8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-315416"/>
            <a:ext cx="9564555" cy="7173416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2" y="0"/>
            <a:ext cx="7488063" cy="5486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Какой будет суп из этой крупы?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0851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G:\20.10.17г\Хлеб\Рам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776864" cy="5688632"/>
          </a:xfrm>
          <a:prstGeom prst="rect">
            <a:avLst/>
          </a:prstGeom>
          <a:noFill/>
        </p:spPr>
      </p:pic>
      <p:pic>
        <p:nvPicPr>
          <p:cNvPr id="1027" name="Picture 3" descr="G:\20.10.17г\Хлеб\Рам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62099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620688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E46C0A"/>
                </a:solidFill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7170" name="Picture 2" descr="C:\Фотоколлекция\ЛОГОПЕД\Лексические темы\Злаки\Злаки и боб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08720"/>
            <a:ext cx="7056784" cy="5314333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692696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ru-R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0851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G:\20.10.17г\Хлеб\Рам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7776864" cy="5688632"/>
          </a:xfrm>
          <a:prstGeom prst="rect">
            <a:avLst/>
          </a:prstGeom>
          <a:noFill/>
        </p:spPr>
      </p:pic>
      <p:pic>
        <p:nvPicPr>
          <p:cNvPr id="1027" name="Picture 3" descr="G:\20.10.17г\Хлеб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55576" y="692696"/>
            <a:ext cx="74888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Мы о злаках вам расскажем,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у нас в полях растут.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крупы их варят каши,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Из муки блины пекут.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Объект 4" descr="Советы Записи в рубрике Советы Желнов Александр : LiveInternet - Российский Сервис Онлайн-Дневников"/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3" t="4172" r="1683" b="8374"/>
          <a:stretch/>
        </p:blipFill>
        <p:spPr bwMode="auto">
          <a:xfrm>
            <a:off x="2123728" y="3284984"/>
            <a:ext cx="51816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1250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692696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ru-R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0851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G:\20.10.17г\Хлеб\Рам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7776864" cy="5688632"/>
          </a:xfrm>
          <a:prstGeom prst="rect">
            <a:avLst/>
          </a:prstGeom>
          <a:noFill/>
        </p:spPr>
      </p:pic>
      <p:pic>
        <p:nvPicPr>
          <p:cNvPr id="1027" name="Picture 3" descr="G:\20.10.17г\Хлеб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620688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E46C0A"/>
                </a:solidFill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99592" y="764704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Злаки растут в поле в </a:t>
            </a:r>
            <a:r>
              <a:rPr lang="ru-RU" sz="3600" u="sng" dirty="0" smtClean="0">
                <a:solidFill>
                  <a:schemeClr val="accent1">
                    <a:lumMod val="50000"/>
                  </a:schemeClr>
                </a:solidFill>
              </a:rPr>
              <a:t>колосках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3600" u="sng" dirty="0" smtClean="0">
                <a:solidFill>
                  <a:schemeClr val="accent1">
                    <a:lumMod val="50000"/>
                  </a:schemeClr>
                </a:solidFill>
              </a:rPr>
              <a:t>метёлках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 и </a:t>
            </a:r>
            <a:r>
              <a:rPr lang="ru-RU" sz="3600" u="sng" dirty="0" smtClean="0">
                <a:solidFill>
                  <a:schemeClr val="accent1">
                    <a:lumMod val="50000"/>
                  </a:schemeClr>
                </a:solidFill>
              </a:rPr>
              <a:t>початках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3" name="Picture 5" descr="C:\Фотоколлекция\ЛОГОПЕД\Лексические темы\Злаки\Злаки-колос, метёлка, початок, 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8880"/>
            <a:ext cx="6382896" cy="365452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252345" cy="62068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Пшеница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0851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G:\20.10.17г\Хлеб\Рам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776864" cy="5688632"/>
          </a:xfrm>
          <a:prstGeom prst="rect">
            <a:avLst/>
          </a:prstGeom>
          <a:noFill/>
        </p:spPr>
      </p:pic>
      <p:pic>
        <p:nvPicPr>
          <p:cNvPr id="1027" name="Picture 3" descr="G:\20.10.17г\Хлеб\Рам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620688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E46C0A"/>
                </a:solidFill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3074" name="Picture 2" descr="C:\Фотоколлекция\ЛОГОПЕД\Лексические темы\Злаки\1. Пшен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908720"/>
            <a:ext cx="3962178" cy="5256584"/>
          </a:xfrm>
          <a:prstGeom prst="rect">
            <a:avLst/>
          </a:prstGeom>
          <a:noFill/>
        </p:spPr>
      </p:pic>
      <p:pic>
        <p:nvPicPr>
          <p:cNvPr id="3075" name="Picture 3" descr="C:\Фотоколлекция\ЛОГОПЕД\Лексические темы\Злаки\1Пшеничная круп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908720"/>
            <a:ext cx="3965442" cy="521129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692696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ru-R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0851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G:\20.10.17г\Хлеб\Рам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08720"/>
            <a:ext cx="7776864" cy="5688632"/>
          </a:xfrm>
          <a:prstGeom prst="rect">
            <a:avLst/>
          </a:prstGeom>
          <a:noFill/>
        </p:spPr>
      </p:pic>
      <p:pic>
        <p:nvPicPr>
          <p:cNvPr id="1027" name="Picture 3" descr="G:\20.10.17г\Хлеб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620688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E46C0A"/>
                </a:solidFill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4098" name="Picture 2" descr="C:\Фотоколлекция\ЛОГОПЕД\Лексические темы\Злаки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12776"/>
            <a:ext cx="3533775" cy="2743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71600" y="1052736"/>
            <a:ext cx="33123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Манную кашу варят из манной крупы.  Манную крупу получают из пшеницы: когда зёрна пшеницы  перемалывают,  получается  порошок  и мелкие крупинки.  Порошок – это мука, а крупинки – это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манка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. 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6926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Рожь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0851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G:\20.10.17г\Хлеб\Рам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776864" cy="5688632"/>
          </a:xfrm>
          <a:prstGeom prst="rect">
            <a:avLst/>
          </a:prstGeom>
          <a:noFill/>
        </p:spPr>
      </p:pic>
      <p:pic>
        <p:nvPicPr>
          <p:cNvPr id="1027" name="Picture 3" descr="G:\20.10.17г\Хлеб\Рам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620688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E46C0A"/>
                </a:solidFill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5122" name="Picture 2" descr="C:\Фотоколлекция\ЛОГОПЕД\Лексические темы\Злаки\4. Рожь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2448272" cy="4849487"/>
          </a:xfrm>
          <a:prstGeom prst="rect">
            <a:avLst/>
          </a:prstGeom>
          <a:noFill/>
        </p:spPr>
      </p:pic>
      <p:pic>
        <p:nvPicPr>
          <p:cNvPr id="5123" name="Picture 3" descr="C:\Фотоколлекция\ЛОГОПЕД\Лексические темы\Злаки\4Ржаные зер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087931"/>
            <a:ext cx="4067727" cy="5107511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692696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ru-R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0851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G:\20.10.17г\Хлеб\Рам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776864" cy="5688632"/>
          </a:xfrm>
          <a:prstGeom prst="rect">
            <a:avLst/>
          </a:prstGeom>
          <a:noFill/>
        </p:spPr>
      </p:pic>
      <p:pic>
        <p:nvPicPr>
          <p:cNvPr id="1027" name="Picture 3" descr="G:\20.10.17г\Хлеб\Рам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620688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E46C0A"/>
                </a:solidFill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6146" name="Picture 2" descr="G:\20.10.17г\Хлеб\Виды хлеба\1. Чем похож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620688"/>
            <a:ext cx="7739420" cy="5114154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7467600" cy="692696"/>
          </a:xfrm>
        </p:spPr>
        <p:txBody>
          <a:bodyPr>
            <a:noAutofit/>
          </a:bodyPr>
          <a:lstStyle/>
          <a:p>
            <a:pPr algn="ctr">
              <a:defRPr/>
            </a:pPr>
            <a:endParaRPr lang="ru-R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0851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G:\20.10.17г\Хлеб\Рам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776864" cy="5688632"/>
          </a:xfrm>
          <a:prstGeom prst="rect">
            <a:avLst/>
          </a:prstGeom>
          <a:noFill/>
        </p:spPr>
      </p:pic>
      <p:pic>
        <p:nvPicPr>
          <p:cNvPr id="1027" name="Picture 3" descr="G:\20.10.17г\Хлеб\Рам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620688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E46C0A"/>
                </a:solidFill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7170" name="Picture 2" descr="G:\20.10.17г\Хлеб\Виды хлеба\2. Чем отличаютс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67600" cy="69269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Ячмень 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84168" y="5085184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G:\20.10.17г\Хлеб\Рамка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08720"/>
            <a:ext cx="7776864" cy="5688632"/>
          </a:xfrm>
          <a:prstGeom prst="rect">
            <a:avLst/>
          </a:prstGeom>
          <a:noFill/>
        </p:spPr>
      </p:pic>
      <p:pic>
        <p:nvPicPr>
          <p:cNvPr id="1027" name="Picture 3" descr="G:\20.10.17г\Хлеб\Рам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36712"/>
            <a:ext cx="9144000" cy="60212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55576" y="620688"/>
            <a:ext cx="2423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E46C0A"/>
                </a:solidFill>
                <a:cs typeface="Times New Roman" pitchFamily="18" charset="0"/>
              </a:rPr>
              <a:t> </a:t>
            </a:r>
            <a:endParaRPr lang="ru-RU" sz="2800" dirty="0"/>
          </a:p>
        </p:txBody>
      </p:sp>
      <p:pic>
        <p:nvPicPr>
          <p:cNvPr id="8194" name="Picture 2" descr="C:\Фотоколлекция\ЛОГОПЕД\Лексические темы\Злаки\3. Ячмень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7" y="1340768"/>
            <a:ext cx="3024336" cy="4870748"/>
          </a:xfrm>
          <a:prstGeom prst="rect">
            <a:avLst/>
          </a:prstGeom>
          <a:noFill/>
        </p:spPr>
      </p:pic>
      <p:pic>
        <p:nvPicPr>
          <p:cNvPr id="8195" name="Picture 3" descr="C:\Фотоколлекция\ЛОГОПЕД\Лексические темы\Злаки\3Ячменная круп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268760"/>
            <a:ext cx="3326527" cy="396044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923928" y="5157192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Почему ячменная крупа называется 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перловая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?  (Зёрна похожи на перлы, так раньше называли драгоценный камень – речной жемчуг) 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5019</TotalTime>
  <Words>552</Words>
  <Application>Microsoft Office PowerPoint</Application>
  <PresentationFormat>Экран (4:3)</PresentationFormat>
  <Paragraphs>81</Paragraphs>
  <Slides>18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Aparajita</vt:lpstr>
      <vt:lpstr>Arial</vt:lpstr>
      <vt:lpstr>Book Antiqua</vt:lpstr>
      <vt:lpstr>Calibri</vt:lpstr>
      <vt:lpstr>Century Schoolbook</vt:lpstr>
      <vt:lpstr>Lucida Sans</vt:lpstr>
      <vt:lpstr>Times New Roman</vt:lpstr>
      <vt:lpstr>Wingdings</vt:lpstr>
      <vt:lpstr>Wingdings 2</vt:lpstr>
      <vt:lpstr>Специальное оформление</vt:lpstr>
      <vt:lpstr>Эркер</vt:lpstr>
      <vt:lpstr>Презентация PowerPoint</vt:lpstr>
      <vt:lpstr>Презентация PowerPoint</vt:lpstr>
      <vt:lpstr>Презентация PowerPoint</vt:lpstr>
      <vt:lpstr>Пшеница</vt:lpstr>
      <vt:lpstr>Презентация PowerPoint</vt:lpstr>
      <vt:lpstr>Рожь </vt:lpstr>
      <vt:lpstr>Презентация PowerPoint</vt:lpstr>
      <vt:lpstr>Презентация PowerPoint</vt:lpstr>
      <vt:lpstr>Ячмень </vt:lpstr>
      <vt:lpstr>  Пшеница, рожь, ячмень  </vt:lpstr>
      <vt:lpstr>Какие злаки растут в метёлках?  (овёс, гречиха, рис, просо) </vt:lpstr>
      <vt:lpstr>Презентация PowerPoint</vt:lpstr>
      <vt:lpstr>Презентация PowerPoint</vt:lpstr>
      <vt:lpstr>Презентация PowerPoint</vt:lpstr>
      <vt:lpstr>Кукуруза</vt:lpstr>
      <vt:lpstr>Давай повторим, что мы узнали</vt:lpstr>
      <vt:lpstr>Презентация PowerPoint</vt:lpstr>
      <vt:lpstr>Какой будет суп из этой крупы?</vt:lpstr>
    </vt:vector>
  </TitlesOfParts>
  <Company>Детсад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Динамика речевого развития детей</dc:title>
  <dc:creator>Пользователь</dc:creator>
  <cp:lastModifiedBy>Пользователь Windows</cp:lastModifiedBy>
  <cp:revision>518</cp:revision>
  <dcterms:created xsi:type="dcterms:W3CDTF">2001-12-31T22:37:36Z</dcterms:created>
  <dcterms:modified xsi:type="dcterms:W3CDTF">2021-03-22T12:52:06Z</dcterms:modified>
</cp:coreProperties>
</file>