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8" autoAdjust="0"/>
  </p:normalViewPr>
  <p:slideViewPr>
    <p:cSldViewPr>
      <p:cViewPr varScale="1">
        <p:scale>
          <a:sx n="67" d="100"/>
          <a:sy n="67" d="100"/>
        </p:scale>
        <p:origin x="-4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42C7-57DA-4767-9782-5E8462B8F5B7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654C-883A-402E-A8B8-CADD6668D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46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42C7-57DA-4767-9782-5E8462B8F5B7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654C-883A-402E-A8B8-CADD6668D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99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42C7-57DA-4767-9782-5E8462B8F5B7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654C-883A-402E-A8B8-CADD6668D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5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42C7-57DA-4767-9782-5E8462B8F5B7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654C-883A-402E-A8B8-CADD6668D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32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42C7-57DA-4767-9782-5E8462B8F5B7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654C-883A-402E-A8B8-CADD6668D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7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42C7-57DA-4767-9782-5E8462B8F5B7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654C-883A-402E-A8B8-CADD6668D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24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42C7-57DA-4767-9782-5E8462B8F5B7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654C-883A-402E-A8B8-CADD6668D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7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42C7-57DA-4767-9782-5E8462B8F5B7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654C-883A-402E-A8B8-CADD6668D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63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42C7-57DA-4767-9782-5E8462B8F5B7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654C-883A-402E-A8B8-CADD6668D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02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42C7-57DA-4767-9782-5E8462B8F5B7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654C-883A-402E-A8B8-CADD6668D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33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42C7-57DA-4767-9782-5E8462B8F5B7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C654C-883A-402E-A8B8-CADD6668D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60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342C7-57DA-4767-9782-5E8462B8F5B7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C654C-883A-402E-A8B8-CADD6668D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34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12" Type="http://schemas.openxmlformats.org/officeDocument/2006/relationships/image" Target="../media/image12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farm3.staticflickr.com/2473/3594016940_eec1eff7ee_b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ББб</a:t>
            </a:r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83568" y="332656"/>
            <a:ext cx="7560840" cy="5544616"/>
          </a:xfrm>
          <a:prstGeom prst="horizontalScroll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i="1" dirty="0" smtClean="0">
                <a:solidFill>
                  <a:schemeClr val="accent2">
                    <a:lumMod val="75000"/>
                  </a:schemeClr>
                </a:solidFill>
              </a:rPr>
              <a:t>БАБОЧКИ</a:t>
            </a:r>
            <a:endParaRPr lang="ru-RU" sz="9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Машака\AppData\Local\Microsoft\Windows\Temporary Internet Files\Content.IE5\AB97OG3C\MC900151175[2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79967">
            <a:off x="7138817" y="903500"/>
            <a:ext cx="1786738" cy="1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шака\AppData\Local\Microsoft\Windows\Temporary Internet Files\Content.IE5\DJOTS5KT\MC900192900[2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63837">
            <a:off x="3903074" y="4837787"/>
            <a:ext cx="1698976" cy="125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шака\AppData\Local\Microsoft\Windows\Temporary Internet Files\Content.IE5\RTLI0P22\MC900438044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994" y="4509120"/>
            <a:ext cx="1879104" cy="187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Машака\AppData\Local\Microsoft\Windows\Temporary Internet Files\Content.IE5\AYHTXJ9D\MC900346905[1].wm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580111">
            <a:off x="5186330" y="491349"/>
            <a:ext cx="1582724" cy="129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Машака\AppData\Local\Microsoft\Windows\Temporary Internet Files\Content.IE5\AB97OG3C\MC900438043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9" y="3924724"/>
            <a:ext cx="2459226" cy="245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Машака\AppData\Local\Microsoft\Windows\Temporary Internet Files\Content.IE5\DJOTS5KT\MM900283572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286143">
            <a:off x="3266802" y="1752707"/>
            <a:ext cx="13144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Машака\AppData\Local\Microsoft\Windows\Temporary Internet Files\Content.IE5\RTLI0P22\MM900318055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145715">
            <a:off x="7476236" y="3501007"/>
            <a:ext cx="84772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Машака\AppData\Local\Microsoft\Windows\Temporary Internet Files\Content.IE5\AYHTXJ9D\MC900434457[1].wmf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58409">
            <a:off x="467544" y="2636912"/>
            <a:ext cx="1838325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Машака\AppData\Local\Microsoft\Windows\Temporary Internet Files\Content.IE5\AB97OG3C\MM900318056[1]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65413">
            <a:off x="4355976" y="4149080"/>
            <a:ext cx="762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Машака\AppData\Local\Microsoft\Windows\Temporary Internet Files\Content.IE5\DJOTS5KT\MC900346909[1].wmf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37971">
            <a:off x="1547664" y="692696"/>
            <a:ext cx="1834286" cy="167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19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52128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Крылья бабочек.</a:t>
            </a:r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Самое </a:t>
            </a:r>
            <a:r>
              <a:rPr lang="ru-RU" sz="1800" b="1" i="1" dirty="0"/>
              <a:t>главное в наряде бабочки— «пыльца», покрывающая ее крылья. Она очень легко стирается от неосторожных прикосновений пальцев людей.</a:t>
            </a:r>
            <a:r>
              <a:rPr lang="ru-RU" sz="1800" dirty="0"/>
              <a:t> </a:t>
            </a:r>
            <a:r>
              <a:rPr lang="ru-RU" sz="1800" b="1" i="1" dirty="0"/>
              <a:t>Пыльца состоит из чешуек — это изменённые волоски. Если их стереть, то бабочка не сможет </a:t>
            </a:r>
            <a:r>
              <a:rPr lang="ru-RU" sz="1800" b="1" i="1" dirty="0" smtClean="0"/>
              <a:t>летать - </a:t>
            </a:r>
            <a:r>
              <a:rPr lang="ru-RU" sz="1800" b="1" i="1" dirty="0"/>
              <a:t>у нее повреждается крыло.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Рисунок 3" descr="&amp;CHcy;&amp;iecy;&amp;shcy;&amp;ucy;&amp;jcy;&amp;kcy;&amp;icy; &amp;ncy;&amp;acy; &amp;kcy;&amp;rcy;&amp;ycy;&amp;lcy;&amp;softcy;&amp;yacy;&amp;khcy; &amp;bcy;&amp;acy;&amp;bcy;&amp;ocy;&amp;chcy;&amp;kcy;&amp;i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853969"/>
            <a:ext cx="2377440" cy="3485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&amp;Rcy;&amp;icy;&amp;scy;&amp;ucy;&amp;ncy;&amp;ocy;&amp;kcy; &amp;kcy;&amp;rcy;&amp;ycy;&amp;lcy;&amp;acy; &amp;bcy;&amp;acy;&amp;bcy;&amp;ocy;&amp;chcy;&amp;kcy;&amp;icy;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939184"/>
            <a:ext cx="238125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WExplain.ru - &amp;Pcy;&amp;ocy;&amp;chcy;&amp;iecy;&amp;mcy;&amp;ucy; &amp;ucy; &amp;bcy;&amp;acy;&amp;bcy;&amp;ocy;&amp;chcy;&amp;iecy;&amp;kcy; &amp;kcy;&amp;rcy;&amp;acy;&amp;scy;&amp;icy;&amp;vcy;&amp;ycy;&amp;iecy; &amp;kcy;&amp;rcy;&amp;ycy;&amp;lcy;&amp;softcy;&amp;yacy;?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7262" y="4035228"/>
            <a:ext cx="2164839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427984" y="2924944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Чешуйки на крыльях бабочек.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9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350912"/>
          </a:xfrm>
        </p:spPr>
        <p:txBody>
          <a:bodyPr>
            <a:normAutofit fontScale="90000"/>
          </a:bodyPr>
          <a:lstStyle/>
          <a:p>
            <a:r>
              <a:rPr lang="ru-RU" sz="3600" b="1" i="1" u="sng" dirty="0"/>
              <a:t>Симметрия в рисунке крыльев бабочки</a:t>
            </a:r>
            <a:r>
              <a:rPr lang="ru-RU" sz="3600" b="1" i="1" u="sng" dirty="0" smtClean="0"/>
              <a:t>.</a:t>
            </a:r>
            <a:br>
              <a:rPr lang="ru-RU" sz="3600" b="1" i="1" u="sng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200" b="1" i="1" dirty="0"/>
              <a:t>Бабочка является примером осевой симметрии в природе</a:t>
            </a:r>
            <a:r>
              <a:rPr lang="ru-RU" sz="2200" b="1" i="1" dirty="0" smtClean="0"/>
              <a:t>.</a:t>
            </a:r>
            <a:br>
              <a:rPr lang="ru-RU" sz="2200" b="1" i="1" dirty="0" smtClean="0"/>
            </a:br>
            <a:r>
              <a:rPr lang="ru-RU" sz="2200" b="1" i="1" dirty="0" smtClean="0"/>
              <a:t>Рисунок ее левого крыла в точности повторяется на правом.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4" name="Объект 3" descr="&amp;Scy;&amp;acy;&amp;mcy;&amp;ycy;&amp;iecy; &amp;kcy;&amp;rcy;&amp;acy;&amp;scy;&amp;icy;&amp;vcy;&amp;ycy;&amp;iecy; &amp;bcy;&amp;acy;&amp;bcy;&amp;ocy;&amp;chcy;&amp;kcy;&amp;icy; &amp;vcy; &amp;mcy;&amp;icy;&amp;rcy;&amp;iecy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536" y="2319205"/>
            <a:ext cx="2980503" cy="187220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</p:pic>
      <p:pic>
        <p:nvPicPr>
          <p:cNvPr id="5" name="Рисунок 4" descr="http://ru.convdocs.org/pars_docs/refs/205/204678/204678_html_m4eaa9da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725144"/>
            <a:ext cx="2448272" cy="1516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ru.convdocs.org/pars_docs/refs/205/204678/204678_html_5c12fc4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5567" y="4709616"/>
            <a:ext cx="2265551" cy="1516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ru.convdocs.org/pars_docs/refs/205/204678/204678_html_m232c171a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316835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ru.convdocs.org/pars_docs/refs/205/204678/204678_html_779732de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09616"/>
            <a:ext cx="2146935" cy="15163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259632" y="62415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Аполлон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724128" y="422108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Мертвая голова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804248" y="62415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Нимфалида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283968" y="62415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Атлас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835696" y="41914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Монарх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53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Маскировка бабочек. </a:t>
            </a:r>
            <a:r>
              <a:rPr lang="ru-RU" dirty="0"/>
              <a:t/>
            </a:r>
            <a:br>
              <a:rPr lang="ru-RU" dirty="0"/>
            </a:br>
            <a:r>
              <a:rPr lang="ru-RU" sz="1800" b="1" i="1" dirty="0"/>
              <a:t>Узор на крыльях бабочек</a:t>
            </a:r>
            <a:r>
              <a:rPr lang="ru-RU" sz="1800" i="1" dirty="0"/>
              <a:t>  </a:t>
            </a:r>
            <a:r>
              <a:rPr lang="ru-RU" sz="1800" b="1" i="1" dirty="0"/>
              <a:t>часто служит камуфляжной формой, призванной обмануть бдительность врага. Обычно насекомые стараются слиться с окружающим фоном -корой, цветами, листьям.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 descr="http://rd2d.com/images/articles/krasivye-babochki_5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9908" y="1760031"/>
            <a:ext cx="2420003" cy="1900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ile:Catocala sponsa - Großes Eichenkarmin 01 (HS)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2664296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butterfly_1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156130"/>
            <a:ext cx="2664296" cy="2081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mirvdikovinku.ru/images/totem/calligo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156130"/>
            <a:ext cx="2394198" cy="21192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563888" y="4149080"/>
            <a:ext cx="2520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Некоторые отметины, например, шесть широко открытых глаз на крыльях, предназначены для того, чтобы отпугивать врагов.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00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Миграция бабочек. </a:t>
            </a:r>
            <a:r>
              <a:rPr lang="ru-RU" dirty="0"/>
              <a:t/>
            </a:r>
            <a:br>
              <a:rPr lang="ru-RU" dirty="0"/>
            </a:br>
            <a:r>
              <a:rPr lang="ru-RU" sz="2000" b="1" i="1" dirty="0"/>
              <a:t>В отличие от птиц, миграция бабочек</a:t>
            </a:r>
            <a:r>
              <a:rPr lang="ru-RU" sz="2000" i="1" dirty="0"/>
              <a:t> </a:t>
            </a:r>
            <a:r>
              <a:rPr lang="ru-RU" sz="2000" b="1" i="1" dirty="0"/>
              <a:t>вызывается не наступлением похолодания и нехватки корма, а началом  сезона дождей. Летят бабочки</a:t>
            </a:r>
            <a:r>
              <a:rPr lang="ru-RU" sz="2000" i="1" dirty="0"/>
              <a:t> </a:t>
            </a:r>
            <a:r>
              <a:rPr lang="ru-RU" sz="2000" b="1" i="1" dirty="0"/>
              <a:t>целыми тучами длиной до 20 и шириной до 5 километров. Если такая стая бабочек</a:t>
            </a:r>
            <a:r>
              <a:rPr lang="ru-RU" sz="2000" i="1" dirty="0"/>
              <a:t> </a:t>
            </a:r>
            <a:r>
              <a:rPr lang="ru-RU" sz="2000" b="1" i="1" dirty="0"/>
              <a:t>опускается к земле, она вполне способна глушить двигатели автомобилей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 descr="&amp;mcy;&amp;icy;&amp;gcy;&amp;rcy;&amp;acy;&amp;tscy;&amp;icy;&amp;yacy; &amp;bcy;&amp;acy;&amp;bcy;&amp;ocy;&amp;chcy;&amp;kcy;&amp;icy; &amp;mcy;&amp;ocy;&amp;ncy;&amp;acy;&amp;rcy;&amp;khcy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4829522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87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20770"/>
          </a:xfrm>
        </p:spPr>
        <p:txBody>
          <a:bodyPr>
            <a:normAutofit fontScale="90000"/>
          </a:bodyPr>
          <a:lstStyle/>
          <a:p>
            <a:r>
              <a:rPr lang="ru-RU" b="1" i="1" u="sng" dirty="0"/>
              <a:t>Самые интересные факты из жизни  бабочек.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844824"/>
            <a:ext cx="5636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Бабочки пробуют пищу лапками и </a:t>
            </a:r>
            <a:r>
              <a:rPr lang="ru-RU" sz="2000" b="1" i="1" dirty="0" smtClean="0"/>
              <a:t>хоботком.</a:t>
            </a:r>
            <a:endParaRPr lang="ru-RU" sz="2000" dirty="0"/>
          </a:p>
        </p:txBody>
      </p:sp>
      <p:pic>
        <p:nvPicPr>
          <p:cNvPr id="5" name="Объект 4" descr="&amp;KHcy;&amp;ocy;&amp;bcy;&amp;ocy;&amp;tcy;&amp;ocy;&amp;kcy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2598936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&amp;bcy;&amp;acy;&amp;bcy;&amp;ocy;&amp;chcy;&amp;kcy;&amp;icy;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077072"/>
            <a:ext cx="2448272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&amp;Kcy;&amp;rcy;&amp;acy;&amp;scy;&amp;icy;&amp;vcy;&amp;ycy;&amp;iecy; &amp;fcy;&amp;ocy;&amp;tcy;&amp;ocy;&amp;gcy;&amp;rcy;&amp;acy;&amp;fcy;&amp;icy;&amp;icy; &amp;pcy;&amp;rcy;&amp;ocy;&amp;zcy;&amp;rcy;&amp;acy;&amp;chcy;&amp;ncy;&amp;ocy;&amp;jcy; &amp;bcy;&amp;acy;&amp;bcy;&amp;ocy;&amp;chcy;&amp;kcy;&amp;icy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818" y="2708920"/>
            <a:ext cx="2592287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53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/>
              <a:t>Бабочка «Монарх» может пролететь 1000 километров без остановки.</a:t>
            </a:r>
            <a:endParaRPr lang="ru-RU" sz="2000" dirty="0"/>
          </a:p>
        </p:txBody>
      </p:sp>
      <p:pic>
        <p:nvPicPr>
          <p:cNvPr id="4" name="Объект 3" descr="Миграция бабочек Монарх (лат. Danaus plexippus)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233764" cy="3887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68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2088232"/>
          </a:xfrm>
        </p:spPr>
        <p:txBody>
          <a:bodyPr>
            <a:normAutofit/>
          </a:bodyPr>
          <a:lstStyle/>
          <a:p>
            <a:pPr lvl="0"/>
            <a:r>
              <a:rPr lang="ru-RU" sz="2000" b="1" i="1" dirty="0"/>
              <a:t>Самая долгоживущая дневная бабочка- лимонница. У нее под цвет лимона окрашен только самец, а самка почти белая. Она живет около года.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Рисунок 3" descr="https://encrypted-tbn1.gstatic.com/images?q=tbn:ANd9GcT4vv0ev2ROFpgIH2qlccJc7elwbHTIRD2GIEqZzP95Sz163hu40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348880"/>
            <a:ext cx="4176464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079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pPr lvl="0"/>
            <a:r>
              <a:rPr lang="ru-RU" sz="2000" b="1" i="1" dirty="0"/>
              <a:t>Некоторые виды бабочек могут развивать скорость </a:t>
            </a:r>
            <a:r>
              <a:rPr lang="ru-RU" sz="2000" b="1" i="1" dirty="0" smtClean="0"/>
              <a:t>до 50 </a:t>
            </a:r>
            <a:r>
              <a:rPr lang="ru-RU" sz="2000" b="1" i="1" dirty="0"/>
              <a:t>км/ч.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6" name="Объект 5" descr="&amp;Bcy;&amp;acy;&amp;bcy;&amp;ocy;&amp;chcy;&amp;kcy;&amp;acy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3155429" cy="31455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771800" y="5552365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i="1" dirty="0"/>
              <a:t>Бабочки не спят.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1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b="1" i="1" dirty="0"/>
              <a:t>Самая крупная ночная бабочка в мире — Павлиноглазка Атлас. Размах ее крыльев 30 см и ее часто ошибочно принимают за птицу.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 descr="http://mirvam.org/wp-content/uploads/2010/05/butterfly_bi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7716" y="1600200"/>
            <a:ext cx="590856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78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76870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b="1" i="1" dirty="0"/>
              <a:t>Самая маленькая бабочка </a:t>
            </a:r>
            <a:r>
              <a:rPr lang="ru-RU" sz="2000" b="1" i="1" dirty="0" err="1" smtClean="0"/>
              <a:t>Ацетозия</a:t>
            </a:r>
            <a:r>
              <a:rPr lang="ru-RU" sz="2000" b="1" i="1" dirty="0" smtClean="0"/>
              <a:t>.</a:t>
            </a:r>
            <a:br>
              <a:rPr lang="ru-RU" sz="2000" b="1" i="1" dirty="0" smtClean="0"/>
            </a:br>
            <a:r>
              <a:rPr lang="ru-RU" sz="2000" b="1" i="1" dirty="0" smtClean="0"/>
              <a:t> </a:t>
            </a:r>
            <a:r>
              <a:rPr lang="ru-RU" sz="2000" b="1" i="1" dirty="0"/>
              <a:t>Длина переднего крыла равна 2мм.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 descr="&amp;Scy;&amp;acy;&amp;mcy;&amp;acy;&amp;yacy; &amp;mcy;&amp;acy;&amp;lcy;&amp;iecy;&amp;ncy;&amp;softcy;&amp;kcy;&amp;acy;&amp;yacy; &amp;bcy;&amp;acy;&amp;bcy;&amp;ocy;&amp;chcy;&amp;kcy;&amp;acy; &amp;vcy; &amp;mcy;&amp;icy;&amp;rcy;&amp;iecy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3168352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&amp;Scy;&amp;acy;&amp;mcy;&amp;acy;&amp;yacy; &amp;mcy;&amp;acy;&amp;lcy;&amp;iecy;&amp;ncy;&amp;softcy;&amp;kcy;&amp;acy;&amp;yacy; &amp;bcy;&amp;acy;&amp;bcy;&amp;ocy;&amp;chcy;&amp;kcy;&amp;acy; &amp;vcy; &amp;mcy;&amp;icy;&amp;rcy;&amp;ie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1114" y="2420888"/>
            <a:ext cx="331236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5157192"/>
            <a:ext cx="408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Живет эта бабочка не более 10 дней.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87191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Autofit/>
          </a:bodyPr>
          <a:lstStyle/>
          <a:p>
            <a:r>
              <a:rPr lang="ru-RU" sz="3200" b="1" i="1" dirty="0"/>
              <a:t>Бабочки, должно быть, одни из самых красивых живых существ на Земле! </a:t>
            </a:r>
            <a:r>
              <a:rPr lang="ru-RU" sz="3200" i="1" dirty="0"/>
              <a:t/>
            </a:r>
            <a:br>
              <a:rPr lang="ru-RU" sz="3200" i="1" dirty="0"/>
            </a:br>
            <a:endParaRPr lang="ru-RU" sz="3200" i="1" dirty="0"/>
          </a:p>
        </p:txBody>
      </p:sp>
      <p:pic>
        <p:nvPicPr>
          <p:cNvPr id="4" name="Объект 3" descr="&amp;Bcy;&amp;acy;&amp;bcy;&amp;ocy;&amp;chcy;&amp;kcy;&amp;icy; - &amp;ncy;&amp;acy;&amp;bcy;&amp;ocy;&amp;rcy; &amp;ocy;&amp;bcy;&amp;ocy;&amp;iecy;&amp;vcy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650503"/>
            <a:ext cx="5184576" cy="4565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Машака\AppData\Local\Microsoft\Windows\Temporary Internet Files\Content.IE5\RTLI0P22\MP900406500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933055"/>
            <a:ext cx="1728192" cy="11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шака\AppData\Local\Microsoft\Windows\Temporary Internet Files\Content.IE5\AYHTXJ9D\MP900444861[1]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4982" y="5098473"/>
            <a:ext cx="1671782" cy="108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46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92088"/>
          </a:xfrm>
        </p:spPr>
        <p:txBody>
          <a:bodyPr>
            <a:noAutofit/>
          </a:bodyPr>
          <a:lstStyle/>
          <a:p>
            <a:r>
              <a:rPr lang="ru-RU" sz="2000" b="1" i="1" dirty="0"/>
              <a:t>Самая необычная бабочка – </a:t>
            </a:r>
            <a:r>
              <a:rPr lang="ru-RU" sz="2000" b="1" i="1" dirty="0" err="1"/>
              <a:t>Сатурния</a:t>
            </a:r>
            <a:r>
              <a:rPr lang="ru-RU" sz="2000" b="1" i="1" dirty="0"/>
              <a:t> Комета. Живет на Мадагаскаре</a:t>
            </a:r>
            <a:r>
              <a:rPr lang="ru-RU" sz="2000" i="1" dirty="0"/>
              <a:t>. </a:t>
            </a:r>
            <a:r>
              <a:rPr lang="ru-RU" sz="2000" b="1" i="1" dirty="0"/>
              <a:t>Самую </a:t>
            </a:r>
            <a:r>
              <a:rPr lang="ru-RU" sz="2000" b="1" i="1" dirty="0" smtClean="0"/>
              <a:t>длинную бабочку </a:t>
            </a:r>
            <a:r>
              <a:rPr lang="ru-RU" sz="2000" b="1" i="1" dirty="0"/>
              <a:t>на свете называют бабочкой-кометой из-за 14-сантиметрового раздвоенного «хвоста».</a:t>
            </a:r>
            <a:br>
              <a:rPr lang="ru-RU" sz="2000" b="1" i="1" dirty="0"/>
            </a:br>
            <a:endParaRPr lang="ru-RU" sz="2000" dirty="0"/>
          </a:p>
        </p:txBody>
      </p:sp>
      <p:pic>
        <p:nvPicPr>
          <p:cNvPr id="4" name="Объект 3" descr="https://pp.vk.me/c10521/v10521069/1b4/bXTOfEYxJHI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076156" cy="4137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55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b="1" i="1" dirty="0"/>
              <a:t>На крыльях бабочек можно разглядеть буквы и цифры.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 descr="&amp;Acy;&amp;lcy;&amp;fcy;&amp;acy;&amp;vcy;&amp;icy;&amp;tcy; &amp;ncy;&amp;acy; &amp;kcy;&amp;rcy;&amp;ycy;&amp;lcy;&amp;softcy;&amp;yacy;&amp;khcy; &amp;bcy;&amp;acy;&amp;bcy;&amp;ocy;&amp;chcy;&amp;iecy;&amp;kcy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995" y="1600200"/>
            <a:ext cx="3432009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061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792088"/>
          </a:xfrm>
        </p:spPr>
        <p:txBody>
          <a:bodyPr>
            <a:noAutofit/>
          </a:bodyPr>
          <a:lstStyle/>
          <a:p>
            <a:r>
              <a:rPr lang="ru-RU" sz="3200" b="1" i="1" dirty="0"/>
              <a:t>Давайте любить, уважать и </a:t>
            </a:r>
            <a:r>
              <a:rPr lang="ru-RU" sz="3200" b="1" i="1" dirty="0" smtClean="0"/>
              <a:t>только любоваться красотой бабочек</a:t>
            </a:r>
            <a:r>
              <a:rPr lang="ru-RU" sz="3200" b="1" i="1" dirty="0"/>
              <a:t>!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 descr="&amp;Ucy;&amp;ncy;&amp;icy;&amp;kcy;&amp;acy;&amp;lcy;&amp;softcy;&amp;ncy;&amp;acy;&amp;yacy; &amp;vcy;&amp;ycy;&amp;scy;&amp;tcy;&amp;acy;&amp;vcy;&amp;kcy;&amp;acy; &quot;&amp;ZHcy;&amp;icy;&amp;vcy;&amp;ycy;&amp;khcy; &amp;tcy;&amp;rcy;&amp;ocy;&amp;pcy;&amp;icy;&amp;chcy;&amp;iecy;&amp;scy;&amp;kcy;&amp;icy;&amp;khcy; &amp;bcy;&amp;acy;&amp;bcy;&amp;ocy;&amp;chcy;&amp;iecy;&amp;kcy;&quot; &amp;scy;&amp;ocy; &amp;scy;&amp;kcy;&amp;icy;&amp;dcy;&amp;kcy;&amp;ocy;&amp;jcy; 50%. &amp;Zcy;&amp;acy;&amp;pcy;&amp;lcy;&amp;acy;&amp;tcy;&amp;icy; 125 &amp;rcy;&amp;ucy;&amp;bcy;&amp;lcy;&amp;iecy;&amp;jcy; &amp;zcy;&amp;acy; &amp;dcy;&amp;vcy;&amp;ocy;&amp;icy;&amp;khcy; &amp;vcy;&amp;mcy;&amp;iecy;&amp;scy;&amp;tcy;&amp;ocy; 250!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3443" y="1916832"/>
            <a:ext cx="3456384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g-fotki.yandex.ru/get/5904/148365648.8/0_6af01_317a2e36_XL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581128"/>
            <a:ext cx="3335655" cy="1871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&amp;tcy;&amp;iecy;&amp;kcy;&amp;scy;&amp;tcy; &amp;pcy;&amp;rcy;&amp;icy; &amp;ncy;&amp;acy;&amp;vcy;&amp;iecy;&amp;dcy;&amp;iecy;&amp;ncy;&amp;icy;&amp;icy;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0252" y="2624406"/>
            <a:ext cx="1584176" cy="14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grey &amp;Bcy;&amp;acy;&amp;bcy;&amp;ocy;&amp;chcy;&amp;kcy;&amp;icy; &amp;icy; &amp;dcy;&amp;iecy;&amp;tcy;&amp;icy;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1854324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hq-wallpapers.ru/wallpapers/3/hq-wallpapers_ru_animals_10306_1920x120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231082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vk.me/c411125/v411125081/181b/fW87ToasD2M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437112"/>
            <a:ext cx="252028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39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Autofit/>
          </a:bodyPr>
          <a:lstStyle/>
          <a:p>
            <a:r>
              <a:rPr lang="ru-RU" sz="2000" b="1" i="1" dirty="0"/>
              <a:t>Они похожи на ожившие цветы, причудливость и яркость окраски их крыльев поистине сказочная. Эти создания чаруют нас своей легкостью, красотой и разнообразием.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 descr="http://img-fotki.yandex.ru/get/6202/148365648.8/0_6af19_98a111a8_XL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4270" y="1615631"/>
            <a:ext cx="2537266" cy="1897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g-fotki.yandex.ru/get/6103/148365648.8/0_6af02_ea2362a_XL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6707" y="4221088"/>
            <a:ext cx="2514601" cy="188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g-fotki.yandex.ru/get/6103/148365648.8/0_6aeff_fc9e17c1_XL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49" y="4221088"/>
            <a:ext cx="2562225" cy="1918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Машака\AppData\Local\Microsoft\Windows\Temporary Internet Files\Content.IE5\RTLI0P22\MP900406500[1]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628800"/>
            <a:ext cx="2514601" cy="191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79912" y="37170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Лимонница</a:t>
            </a:r>
            <a:endParaRPr lang="ru-RU" dirty="0"/>
          </a:p>
        </p:txBody>
      </p:sp>
      <p:pic>
        <p:nvPicPr>
          <p:cNvPr id="2052" name="Picture 4" descr="&amp;Tcy;&amp;rcy;&amp;acy;&amp;ucy;&amp;rcy;&amp;ncy;&amp;icy;&amp;tscy;&amp;acy;. &amp;Scy;&amp;acy;&amp;mcy;&amp;iecy;&amp;ts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4270" y="4221088"/>
            <a:ext cx="2809591" cy="190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32240" y="63244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Траурница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43608" y="62373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Голубянка</a:t>
            </a:r>
            <a:endParaRPr lang="ru-RU" dirty="0"/>
          </a:p>
        </p:txBody>
      </p:sp>
      <p:pic>
        <p:nvPicPr>
          <p:cNvPr id="15" name="Рисунок 14" descr="&amp;Kcy;&amp;rcy;&amp;acy;&amp;pcy;&amp;icy;&amp;vcy;&amp;ncy;&amp;icy;&amp;tscy;&amp;acy; &amp;bcy;&amp;ocy;&amp;lcy;&amp;softcy;&amp;shcy;&amp;acy;&amp;yacy;, &amp;Vcy;&amp;acy;&amp;ncy;&amp;iecy;&amp;scy;&amp;scy;&amp;acy; &amp;chcy;&amp;iocy;&amp;rcy;&amp;ncy;&amp;ocy;-&amp;rcy;&amp;ycy;&amp;zhcy;&amp;acy;&amp;yacy;, &amp;icy;&amp;lcy;&amp;icy; &amp;Mcy;&amp;ncy;&amp;ocy;&amp;gcy;&amp;ocy;&amp;tscy;&amp;vcy;&amp;iecy;&amp;tcy;&amp;ncy;&amp;icy;&amp;tscy;&amp;acy; &amp;chcy;&amp;iocy;&amp;rcy;&amp;ncy;&amp;ocy;-&amp;zhcy;&amp;iocy;&amp;lcy;&amp;tcy;&amp;acy;&amp;yacy; (Nymphalis xanthomelas)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068" y="1615632"/>
            <a:ext cx="2592705" cy="193018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899592" y="37170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Крапивница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79912" y="6324496"/>
            <a:ext cx="208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Стеклокрылка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588224" y="37170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Павлиний глаз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88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360040"/>
          </a:xfrm>
        </p:spPr>
        <p:txBody>
          <a:bodyPr>
            <a:noAutofit/>
          </a:bodyPr>
          <a:lstStyle/>
          <a:p>
            <a:r>
              <a:rPr lang="ru-RU" sz="3200" b="1" dirty="0"/>
              <a:t>Строение тела бабочек</a:t>
            </a:r>
            <a:r>
              <a:rPr lang="ru-RU" sz="3200" b="1" u="sng" dirty="0"/>
              <a:t>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8229600" cy="1800201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/>
              <a:t>У бабочек есть голова с усиками и хоботком, грудной отдел, брюшко,3 пары ног и 2 пары крыльев. Крылья обычно широкие, треугольные. Чаще всего передние крылья несколько шире задних.  Обе пары крыльев примерно одинаковы по форме и размерам.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4" name="Рисунок 3" descr="&amp;Scy;&amp;tcy;&amp;rcy;&amp;ocy;&amp;iecy;&amp;ncy;&amp;icy;&amp;iecy; &amp;gcy;&amp;ocy;&amp;lcy;&amp;ocy;&amp;vcy;&amp;ycy; &amp;bcy;&amp;acy;&amp;bcy;&amp;ocy;&amp;chcy;&amp;kcy;&amp;i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3456384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lepidopterolog.ru/images/stories/image4957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456384" cy="3312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20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5373216"/>
            <a:ext cx="2664296" cy="864095"/>
          </a:xfrm>
        </p:spPr>
        <p:txBody>
          <a:bodyPr>
            <a:normAutofit fontScale="90000"/>
          </a:bodyPr>
          <a:lstStyle/>
          <a:p>
            <a:r>
              <a:rPr lang="ru-RU" sz="1300" i="1" dirty="0" smtClean="0"/>
              <a:t>4.»Суп» </a:t>
            </a:r>
            <a:r>
              <a:rPr lang="ru-RU" sz="1300" i="1" dirty="0"/>
              <a:t>медленно превращается в бабочку. Когда бабочка выбирается из своей куколки, ее крылья мягки и сморщены. Впрочем, они быстро отвердевают на солнце</a:t>
            </a:r>
            <a:endParaRPr lang="ru-RU" sz="13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827584" y="5445224"/>
            <a:ext cx="1944216" cy="1008112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/>
              <a:t>1. Бабочка откладывает яйца на растения, которые потом ест маленькая  гусеница.</a:t>
            </a:r>
            <a:endParaRPr lang="ru-RU" dirty="0"/>
          </a:p>
          <a:p>
            <a:endParaRPr lang="ru-RU" dirty="0"/>
          </a:p>
        </p:txBody>
      </p:sp>
      <p:pic>
        <p:nvPicPr>
          <p:cNvPr id="9" name="Рисунок 8" descr="http://festival.1september.ru/articles/505027/Image4962.gif"/>
          <p:cNvPicPr>
            <a:picLocks noGrp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30" r="7730"/>
          <a:stretch>
            <a:fillRect/>
          </a:stretch>
        </p:blipFill>
        <p:spPr bwMode="auto">
          <a:xfrm>
            <a:off x="699971" y="3996981"/>
            <a:ext cx="2059632" cy="13760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трелка вверх 9"/>
          <p:cNvSpPr/>
          <p:nvPr/>
        </p:nvSpPr>
        <p:spPr>
          <a:xfrm>
            <a:off x="2267744" y="3165983"/>
            <a:ext cx="484632" cy="618368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&amp;Dcy;&amp;iecy;&amp;tcy;&amp;scy;&amp;tcy;&amp;vcy;&amp;ocy; &amp;bcy;&amp;acy;&amp;bcy;&amp;ocy;&amp;chcy;&amp;kcy;&amp;icy;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522" y="1686365"/>
            <a:ext cx="2054484" cy="1296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трелка вправо 11"/>
          <p:cNvSpPr/>
          <p:nvPr/>
        </p:nvSpPr>
        <p:spPr>
          <a:xfrm>
            <a:off x="2717305" y="1924552"/>
            <a:ext cx="720080" cy="49633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3105835"/>
            <a:ext cx="20882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2.Появляется гусеница.  Гусеница жадно ест и очень быстро растет</a:t>
            </a:r>
            <a:r>
              <a:rPr lang="ru-RU" b="1" i="1" dirty="0"/>
              <a:t>.</a:t>
            </a:r>
            <a:endParaRPr lang="ru-RU" dirty="0"/>
          </a:p>
        </p:txBody>
      </p:sp>
      <p:pic>
        <p:nvPicPr>
          <p:cNvPr id="16" name="Рисунок 15" descr="http://img.dayazcdn.net/clickable/08/a/337940_012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4581" y="1707132"/>
            <a:ext cx="2223563" cy="127537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3644582" y="3165984"/>
            <a:ext cx="3213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3. Каждая гусеница делает себе твердый кокон, который называется куколка. В нем ее тело превращается во что-то вроде густого супа.</a:t>
            </a:r>
            <a:endParaRPr lang="ru-RU" sz="1200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6300192" y="1924553"/>
            <a:ext cx="792088" cy="49633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http://img.dayazcdn.net/clickable/04/6/337940_018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1707131"/>
            <a:ext cx="1399788" cy="2137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&amp;Bcy;&amp;acy;&amp;bcy;&amp;ocy;&amp;chcy;&amp;kcy;&amp;acy; &amp;Icy;&amp;dcy;&amp;ecy;&amp;yacy; &amp;Lcy;&amp;iecy;&amp;vcy;&amp;kcy;&amp;ocy;&amp;ncy;&amp;ocy;&amp;ecy;  &amp;scy;&amp;ucy;&amp;shcy;&amp;icy;&amp;tcy; &amp;kcy;&amp;rcy;&amp;ycy;&amp;lcy;&amp;softcy;&amp;yacy;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4149080"/>
            <a:ext cx="1399788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1367644" y="692696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Как появляются </a:t>
            </a:r>
            <a:r>
              <a:rPr lang="ru-RU" sz="3200" b="1" i="1" dirty="0" smtClean="0"/>
              <a:t>бабочки.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4370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692696"/>
            <a:ext cx="4392488" cy="724942"/>
          </a:xfrm>
        </p:spPr>
        <p:txBody>
          <a:bodyPr>
            <a:noAutofit/>
          </a:bodyPr>
          <a:lstStyle/>
          <a:p>
            <a:r>
              <a:rPr lang="ru-RU" sz="3200" b="1" i="1" dirty="0"/>
              <a:t>Как видит бабочка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pic>
        <p:nvPicPr>
          <p:cNvPr id="4" name="Объект 3" descr="14149 &amp;Pcy;&amp;rcy;&amp;iecy;&amp;kcy;&amp;rcy;&amp;acy;&amp;scy;&amp;ncy;&amp;acy;&amp;yacy; &amp;ncy;&amp;acy;&amp;ucy;&amp;kcy;&amp;acy;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4248472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292080" y="3105835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Так </a:t>
            </a:r>
            <a:r>
              <a:rPr lang="ru-RU" b="1" i="1" dirty="0"/>
              <a:t>одна </a:t>
            </a:r>
            <a:r>
              <a:rPr lang="ru-RU" b="1" i="1" dirty="0" smtClean="0"/>
              <a:t>бабочка видит </a:t>
            </a:r>
            <a:r>
              <a:rPr lang="ru-RU" b="1" i="1" dirty="0"/>
              <a:t>другую с расстояния в 18 сантиметров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92081" y="4646287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А это с </a:t>
            </a:r>
            <a:r>
              <a:rPr lang="ru-RU" b="1" i="1" dirty="0"/>
              <a:t>расстояния в 7 </a:t>
            </a:r>
            <a:r>
              <a:rPr lang="ru-RU" b="1" i="1" dirty="0" smtClean="0"/>
              <a:t>сантиметров.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340768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Большие глаза в виде полусфер расположены по бокам головы бабочки. Ученые установили, что эти насекомые лучше различают движущиеся и близко расположенные предметы. А неподвижные предметы вдалеке  они видят размыто.  Весь мир бабочка видит не ровным, а как бы выложенным в виде мозаик.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915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sz="3200" b="1" i="1" dirty="0"/>
              <a:t>Обоняние у бабочек.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717032"/>
            <a:ext cx="4032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На голове бабочки находится пара усиков. Усики бабочки являются важными сенсорными органами. Бабочки используют усики для поиска цветков, , а также для поиска пары. Форма усиков разнообразна. Обычно у самцов ночных бабочек усики развиты сильнее, чем у дневных.</a:t>
            </a:r>
            <a:endParaRPr lang="ru-RU" dirty="0"/>
          </a:p>
        </p:txBody>
      </p:sp>
      <p:pic>
        <p:nvPicPr>
          <p:cNvPr id="5" name="Объект 4" descr="http://www.vokrugsveta.ru/encyclopedia/images/thumb/4/4b/Leucoma_salicis.jpg/657px-Leucoma_salicis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584" y="1918573"/>
            <a:ext cx="3888432" cy="3596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&amp;Rcy;&amp;icy;&amp;scy;. 2. &amp;Ucy;&amp;scy;&amp;icy;&amp;kcy;&amp;icy; &amp;bcy;&amp;acy;&amp;bcy;&amp;ocy;&amp;chcy;&amp;iecy;&amp;kcy;: 1 - &amp;shchcy;&amp;iecy;&amp;tcy;&amp;icy;&amp;ncy;&amp;kcy;&amp;ocy;&amp;vcy;&amp;icy;&amp;dcy;&amp;ncy;&amp;ycy;&amp;iecy;; 2 - &amp;ncy;&amp;icy;&amp;tcy;&amp;iecy;&amp;vcy;&amp;icy;&amp;dcy;&amp;ncy;&amp;ycy;&amp;iecy;; 3 - &amp;bcy;&amp;ucy;&amp;lcy;&amp;acy;&amp;vcy;&amp;ocy;&amp;vcy;&amp;icy;&amp;dcy;&amp;ncy;&amp;ycy;&amp;iecy;; 4 - &amp;gcy;&amp;ocy;&amp;lcy;&amp;ocy;&amp;vcy;&amp;chcy;&amp;acy;&amp;tcy;&amp;ycy;&amp;iecy;; 5 - &amp;vcy;&amp;iecy;&amp;rcy;&amp;iecy;&amp;tcy;&amp;iecy;&amp;ncy;&amp;ocy;&amp;ocy;&amp;bcy;&amp;rcy;&amp;acy;&amp;zcy;&amp;ncy;&amp;ycy;&amp;iecy;; 6 - &amp;zcy;&amp;acy;&amp;zcy;&amp;ucy;&amp;bcy;&amp;rcy;&amp;iecy;&amp;ncy;&amp;ncy;&amp;ycy;&amp;iecy;; 7 - &amp;pcy;&amp;icy;&amp;lcy;&amp;softcy;&amp;chcy;&amp;acy;&amp;tcy;&amp;ycy;&amp;iecy;; 8 - &amp;pcy;&amp;iecy;&amp;rcy;&amp;icy;&amp;scy;&amp;tcy;&amp;ycy;&amp;ie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2971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74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2200" b="1" i="1" dirty="0"/>
              <a:t>Без усиков бабочка жить не сможет. Особенно важны запахи, которые позволяют найти бабочку противоположного пола и пищу. Чаще всего бабочки питаются жидким нектаром цветов, фруктовым соком или соком растений.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4" name="Объект 3" descr="&amp;KHcy;&amp;ocy;&amp;bcy;&amp;ocy;&amp;tcy;&amp;ocy;&amp;kcy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564904"/>
            <a:ext cx="4903192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1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80120"/>
          </a:xfrm>
        </p:spPr>
        <p:txBody>
          <a:bodyPr>
            <a:noAutofit/>
          </a:bodyPr>
          <a:lstStyle/>
          <a:p>
            <a:r>
              <a:rPr lang="ru-RU" sz="2000" b="1" i="1" dirty="0"/>
              <a:t>Некоторые виды бабочек вообще ничего не едят – они живут за счёт запасов, которые накопили, будучи гусеницами. 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i="1" dirty="0"/>
              <a:t> Усиками бабочка получает информацию об опасности, сохраняет равновесие в полёте, может порхать  даже в густых зарослях.</a:t>
            </a:r>
            <a:r>
              <a:rPr lang="ru-RU" sz="2000" dirty="0"/>
              <a:t> 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 descr="&amp;Vcy;&amp;iecy;&amp;rcy;&amp;iecy;&amp;tcy;&amp;iecy;&amp;ncy;&amp;ocy;&amp;vcy;&amp;icy;&amp;dcy;&amp;ncy;&amp;ycy;&amp;iecy; &amp;ucy;&amp;scy;&amp;icy;&amp;kcy;&amp;icy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2448272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&amp;Bcy;&amp;ucy;&amp;lcy;&amp;acy;&amp;vcy;&amp;ocy;&amp;vcy;&amp;icy;&amp;dcy;&amp;ncy;&amp;ycy;&amp;iecy; &amp;ucy;&amp;scy;&amp;icy;&amp;kcy;&amp;i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7008" y="3212976"/>
            <a:ext cx="2447280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35696" y="57332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Мотылек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57332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Бабочка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20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543</Words>
  <Application>Microsoft Office PowerPoint</Application>
  <PresentationFormat>Экран (4:3)</PresentationFormat>
  <Paragraphs>50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ББб</vt:lpstr>
      <vt:lpstr>Бабочки, должно быть, одни из самых красивых живых существ на Земле!  </vt:lpstr>
      <vt:lpstr>Они похожи на ожившие цветы, причудливость и яркость окраски их крыльев поистине сказочная. Эти создания чаруют нас своей легкостью, красотой и разнообразием. </vt:lpstr>
      <vt:lpstr>Строение тела бабочек.  </vt:lpstr>
      <vt:lpstr>4.»Суп» медленно превращается в бабочку. Когда бабочка выбирается из своей куколки, ее крылья мягки и сморщены. Впрочем, они быстро отвердевают на солнце</vt:lpstr>
      <vt:lpstr>Как видит бабочка </vt:lpstr>
      <vt:lpstr>Обоняние у бабочек. </vt:lpstr>
      <vt:lpstr>Без усиков бабочка жить не сможет. Особенно важны запахи, которые позволяют найти бабочку противоположного пола и пищу. Чаще всего бабочки питаются жидким нектаром цветов, фруктовым соком или соком растений. </vt:lpstr>
      <vt:lpstr>Некоторые виды бабочек вообще ничего не едят – они живут за счёт запасов, которые накопили, будучи гусеницами.    Усиками бабочка получает информацию об опасности, сохраняет равновесие в полёте, может порхать  даже в густых зарослях.  </vt:lpstr>
      <vt:lpstr>Крылья бабочек. Самое главное в наряде бабочки— «пыльца», покрывающая ее крылья. Она очень легко стирается от неосторожных прикосновений пальцев людей. Пыльца состоит из чешуек — это изменённые волоски. Если их стереть, то бабочка не сможет летать - у нее повреждается крыло.   </vt:lpstr>
      <vt:lpstr>Симметрия в рисунке крыльев бабочки.  Бабочка является примером осевой симметрии в природе. Рисунок ее левого крыла в точности повторяется на правом. </vt:lpstr>
      <vt:lpstr>Маскировка бабочек.  Узор на крыльях бабочек  часто служит камуфляжной формой, призванной обмануть бдительность врага. Обычно насекомые стараются слиться с окружающим фоном -корой, цветами, листьям. </vt:lpstr>
      <vt:lpstr>Миграция бабочек.  В отличие от птиц, миграция бабочек вызывается не наступлением похолодания и нехватки корма, а началом  сезона дождей. Летят бабочки целыми тучами длиной до 20 и шириной до 5 километров. Если такая стая бабочек опускается к земле, она вполне способна глушить двигатели автомобилей </vt:lpstr>
      <vt:lpstr>Самые интересные факты из жизни  бабочек. </vt:lpstr>
      <vt:lpstr>Бабочка «Монарх» может пролететь 1000 километров без остановки.</vt:lpstr>
      <vt:lpstr>Самая долгоживущая дневная бабочка- лимонница. У нее под цвет лимона окрашен только самец, а самка почти белая. Она живет около года. </vt:lpstr>
      <vt:lpstr>Некоторые виды бабочек могут развивать скорость до 50 км/ч. </vt:lpstr>
      <vt:lpstr>Самая крупная ночная бабочка в мире — Павлиноглазка Атлас. Размах ее крыльев 30 см и ее часто ошибочно принимают за птицу. </vt:lpstr>
      <vt:lpstr>Самая маленькая бабочка Ацетозия.  Длина переднего крыла равна 2мм.  </vt:lpstr>
      <vt:lpstr>Самая необычная бабочка – Сатурния Комета. Живет на Мадагаскаре. Самую длинную бабочку на свете называют бабочкой-кометой из-за 14-сантиметрового раздвоенного «хвоста». </vt:lpstr>
      <vt:lpstr>На крыльях бабочек можно разглядеть буквы и цифры. </vt:lpstr>
      <vt:lpstr>Давайте любить, уважать и только любоваться красотой бабочек!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ББб</dc:title>
  <dc:creator>Машака</dc:creator>
  <cp:lastModifiedBy>Машака</cp:lastModifiedBy>
  <cp:revision>41</cp:revision>
  <dcterms:created xsi:type="dcterms:W3CDTF">2014-05-01T16:34:55Z</dcterms:created>
  <dcterms:modified xsi:type="dcterms:W3CDTF">2014-05-04T15:57:52Z</dcterms:modified>
</cp:coreProperties>
</file>