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4"/>
  </p:notesMasterIdLst>
  <p:sldIdLst>
    <p:sldId id="256" r:id="rId2"/>
    <p:sldId id="329" r:id="rId3"/>
    <p:sldId id="316" r:id="rId4"/>
    <p:sldId id="319" r:id="rId5"/>
    <p:sldId id="318" r:id="rId6"/>
    <p:sldId id="310" r:id="rId7"/>
    <p:sldId id="341" r:id="rId8"/>
    <p:sldId id="312" r:id="rId9"/>
    <p:sldId id="314" r:id="rId10"/>
    <p:sldId id="320" r:id="rId11"/>
    <p:sldId id="321" r:id="rId12"/>
    <p:sldId id="322" r:id="rId13"/>
    <p:sldId id="323" r:id="rId14"/>
    <p:sldId id="324" r:id="rId15"/>
    <p:sldId id="325" r:id="rId16"/>
    <p:sldId id="342" r:id="rId17"/>
    <p:sldId id="344" r:id="rId18"/>
    <p:sldId id="259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330" r:id="rId32"/>
    <p:sldId id="332" r:id="rId33"/>
    <p:sldId id="331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5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5" d="100"/>
          <a:sy n="65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F2A8-B320-449C-B095-681E3FF17E8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DAD2D-F101-4211-B835-D94A77537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89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Совместная продуктивная деятельность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DAD2D-F101-4211-B835-D94A77537D2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0927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Совместная продуктивная деятельность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DAD2D-F101-4211-B835-D94A77537D2A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16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288032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Формирование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>
                <a:solidFill>
                  <a:schemeClr val="tx1"/>
                </a:solidFill>
              </a:rPr>
              <a:t>к</a:t>
            </a:r>
            <a:r>
              <a:rPr lang="ru-RU" sz="2800" dirty="0" smtClean="0">
                <a:solidFill>
                  <a:schemeClr val="tx1"/>
                </a:solidFill>
              </a:rPr>
              <a:t>оммуникативных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 речевых умений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у </a:t>
            </a:r>
            <a:r>
              <a:rPr lang="ru-RU" sz="2800" dirty="0" smtClean="0">
                <a:solidFill>
                  <a:schemeClr val="tx1"/>
                </a:solidFill>
              </a:rPr>
              <a:t>невербальных учащихся </a:t>
            </a:r>
            <a:r>
              <a:rPr lang="ru-RU" sz="2800" dirty="0">
                <a:solidFill>
                  <a:schemeClr val="tx1"/>
                </a:solidFill>
              </a:rPr>
              <a:t>с аутистическими </a:t>
            </a:r>
            <a:r>
              <a:rPr lang="ru-RU" sz="2800" dirty="0" smtClean="0">
                <a:solidFill>
                  <a:schemeClr val="tx1"/>
                </a:solidFill>
              </a:rPr>
              <a:t>нарушениями</a:t>
            </a: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pPr algn="r"/>
            <a:r>
              <a:rPr lang="ru-RU" sz="1600" dirty="0" err="1">
                <a:solidFill>
                  <a:schemeClr val="tx1"/>
                </a:solidFill>
              </a:rPr>
              <a:t>Стецкая</a:t>
            </a:r>
            <a:r>
              <a:rPr lang="ru-RU" sz="1600" dirty="0">
                <a:solidFill>
                  <a:schemeClr val="tx1"/>
                </a:solidFill>
              </a:rPr>
              <a:t> Наталья </a:t>
            </a:r>
            <a:r>
              <a:rPr lang="ru-RU" sz="1600" dirty="0" smtClean="0">
                <a:solidFill>
                  <a:schemeClr val="tx1"/>
                </a:solidFill>
              </a:rPr>
              <a:t>Николаевна, 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      учитель-дефектолог</a:t>
            </a:r>
          </a:p>
          <a:p>
            <a:pPr algn="r"/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г</a:t>
            </a:r>
            <a:r>
              <a:rPr lang="ru-RU" sz="1600" dirty="0" smtClean="0">
                <a:solidFill>
                  <a:schemeClr val="tx1"/>
                </a:solidFill>
              </a:rPr>
              <a:t>осударственного учреждения образования «</a:t>
            </a:r>
            <a:r>
              <a:rPr lang="ru-RU" sz="1600" dirty="0" err="1" smtClean="0">
                <a:solidFill>
                  <a:schemeClr val="tx1"/>
                </a:solidFill>
              </a:rPr>
              <a:t>Мозырский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районный центр коррекционно-развивающего обучения и </a:t>
            </a:r>
            <a:r>
              <a:rPr lang="ru-RU" sz="1600" dirty="0" smtClean="0">
                <a:solidFill>
                  <a:schemeClr val="tx1"/>
                </a:solidFill>
              </a:rPr>
              <a:t>реабилитации»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09037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Дидактическое </a:t>
            </a:r>
            <a:r>
              <a:rPr lang="ru-RU" sz="3200" dirty="0" smtClean="0">
                <a:solidFill>
                  <a:schemeClr val="tx1"/>
                </a:solidFill>
              </a:rPr>
              <a:t>обеспечение формирования коммуникативных умений</a:t>
            </a:r>
            <a:endParaRPr lang="ru-RU" sz="3200" dirty="0"/>
          </a:p>
        </p:txBody>
      </p:sp>
      <p:pic>
        <p:nvPicPr>
          <p:cNvPr id="4" name="Picture 2" descr="C:\Users\111\Desktop\На конференцию\SAM_797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91680" y="1916832"/>
            <a:ext cx="5991522" cy="448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85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Коммуникативный альбом </a:t>
            </a:r>
            <a:r>
              <a:rPr lang="en-US" dirty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Считалочка</a:t>
            </a:r>
            <a:r>
              <a:rPr lang="en-US" dirty="0">
                <a:solidFill>
                  <a:schemeClr val="tx1"/>
                </a:solidFill>
              </a:rPr>
              <a:t>»</a:t>
            </a:r>
            <a:br>
              <a:rPr lang="en-US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>
                <a:solidFill>
                  <a:schemeClr val="tx1"/>
                </a:solidFill>
              </a:rPr>
              <a:t>Формируется </a:t>
            </a:r>
            <a:r>
              <a:rPr lang="ru-RU" dirty="0">
                <a:solidFill>
                  <a:schemeClr val="tx1"/>
                </a:solidFill>
              </a:rPr>
              <a:t>неделимый комплекс: предметное множество – число – цифра. Число, обозначенное по А. </a:t>
            </a:r>
            <a:r>
              <a:rPr lang="ru-RU" dirty="0" err="1">
                <a:solidFill>
                  <a:schemeClr val="tx1"/>
                </a:solidFill>
              </a:rPr>
              <a:t>Маниченко</a:t>
            </a:r>
            <a:r>
              <a:rPr lang="ru-RU" dirty="0">
                <a:solidFill>
                  <a:schemeClr val="tx1"/>
                </a:solidFill>
              </a:rPr>
              <a:t> красными точками, дано для механического запоминания. Этим зрительным образом ребёнок может мысленно оперировать, не имея в сознании слова, обозначающего число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111\Desktop\12.12\Без имени-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5626"/>
            <a:ext cx="4038600" cy="28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658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Коммуникативный альбом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Моя первая книжка</a:t>
            </a:r>
            <a:r>
              <a:rPr lang="en-US" dirty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648200" y="2132856"/>
            <a:ext cx="4038600" cy="381642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>
                <a:solidFill>
                  <a:schemeClr val="tx1"/>
                </a:solidFill>
              </a:rPr>
              <a:t>Воспитывается </a:t>
            </a:r>
            <a:r>
              <a:rPr lang="ru-RU" dirty="0">
                <a:solidFill>
                  <a:schemeClr val="tx1"/>
                </a:solidFill>
              </a:rPr>
              <a:t>интерес к чтению, формируется номинативная функция слова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111\Desktop\12.12\Без имени-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5626"/>
            <a:ext cx="4038600" cy="28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994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Коммуникативный альбом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Света ученица</a:t>
            </a:r>
            <a:r>
              <a:rPr lang="en-US" dirty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1"/>
                </a:solidFill>
              </a:rPr>
              <a:t>Пособие </a:t>
            </a:r>
            <a:r>
              <a:rPr lang="ru-RU" dirty="0">
                <a:solidFill>
                  <a:schemeClr val="tx1"/>
                </a:solidFill>
              </a:rPr>
              <a:t>даёт возможность структурировать деятельность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ребенка и сконцентрироваться ему на выполнении заданного действия, регламентируемого по принципу </a:t>
            </a:r>
            <a:r>
              <a:rPr lang="en-US" dirty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сейчас – потом</a:t>
            </a:r>
            <a:r>
              <a:rPr lang="en-US" dirty="0" smtClean="0">
                <a:solidFill>
                  <a:schemeClr val="tx1"/>
                </a:solidFill>
              </a:rPr>
              <a:t>»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111\Desktop\12.12\Без имени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818" y="2564904"/>
            <a:ext cx="3672407" cy="259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233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5693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Коммуникативные альбомы нового формата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648200" y="2132856"/>
            <a:ext cx="4038600" cy="39933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Преобразовав </a:t>
            </a:r>
            <a:r>
              <a:rPr lang="ru-RU" dirty="0">
                <a:solidFill>
                  <a:schemeClr val="tx1"/>
                </a:solidFill>
              </a:rPr>
              <a:t>формат книг, получили возможность придать книгам социальную направленность, обогатить содержание страниц заданиями на развитие познавательных процессов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111\Desktop\12.12\Без имени-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5626"/>
            <a:ext cx="4038600" cy="28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105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Коммуникативные альбомы нового формата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648200" y="1801408"/>
            <a:ext cx="4038600" cy="4324755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>
                <a:solidFill>
                  <a:schemeClr val="tx1"/>
                </a:solidFill>
              </a:rPr>
              <a:t>Учить </a:t>
            </a:r>
            <a:r>
              <a:rPr lang="ru-RU" dirty="0">
                <a:solidFill>
                  <a:schemeClr val="tx1"/>
                </a:solidFill>
              </a:rPr>
              <a:t>печатать, а затем и писать, видя слова глобально. Если ребёнок узнаёт абрис слова, то ему доступно и воспроизвести его, если нет непреодолимых проблем с мелкой моторикой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111\Desktop\12.12\Без имени-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5626"/>
            <a:ext cx="4038600" cy="28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976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esktop\фото р-та на конкурс 1\IMG_20150319_10263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59632" y="548680"/>
            <a:ext cx="6246892" cy="582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6316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chemeClr val="tx1"/>
                </a:solidFill>
              </a:rPr>
              <a:t>Использование нетрадиционных техник рисования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Проект 1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61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Календарь 17\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51870" y="2341850"/>
            <a:ext cx="2648890" cy="37462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Продукт совместной деятельности с использованием нетрадиционных техник рисования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3600" b="1" dirty="0" smtClean="0">
                <a:solidFill>
                  <a:schemeClr val="tx1"/>
                </a:solidFill>
              </a:rPr>
              <a:t>календарь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xmlns="" val="40233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Администратор\Desktop\Календарь 17\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8526"/>
            <a:ext cx="3970128" cy="56147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19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45351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Верите ли Вы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 в глобальное чтение так, как верю в него я?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0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Календарь 17\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3818268" cy="54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80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Календарь 17\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499" y="620688"/>
            <a:ext cx="3818268" cy="54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429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Календарь 17\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8805" y="836712"/>
            <a:ext cx="3818268" cy="54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14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Календарь 17\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73369"/>
            <a:ext cx="3818268" cy="54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79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Календарь 17\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95" y="620688"/>
            <a:ext cx="3818268" cy="54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39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Календарь 17\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4519" y="548680"/>
            <a:ext cx="4032395" cy="57028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67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Календарь 17\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20688"/>
            <a:ext cx="3818268" cy="54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33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истратор\Desktop\Календарь 17\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3818268" cy="54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81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Календарь 17\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3818268" cy="54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37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Desktop\Календарь 17\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3818268" cy="54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68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0042"/>
            <a:ext cx="8229600" cy="1571636"/>
          </a:xfrm>
        </p:spPr>
        <p:txBody>
          <a:bodyPr>
            <a:noAutofit/>
          </a:bodyPr>
          <a:lstStyle/>
          <a:p>
            <a:r>
              <a:rPr lang="ru-RU" sz="4000" dirty="0" err="1">
                <a:solidFill>
                  <a:srgbClr val="FF0000"/>
                </a:solidFill>
              </a:rPr>
              <a:t>Винмаине</a:t>
            </a:r>
            <a:r>
              <a:rPr lang="ru-RU" sz="4000" dirty="0">
                <a:solidFill>
                  <a:srgbClr val="FF0000"/>
                </a:solidFill>
              </a:rPr>
              <a:t>!</a:t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sz="4600" dirty="0" smtClean="0">
                <a:solidFill>
                  <a:srgbClr val="FF0000"/>
                </a:solidFill>
              </a:rPr>
              <a:t>Не </a:t>
            </a:r>
            <a:r>
              <a:rPr lang="ru-RU" sz="4600" dirty="0" err="1" smtClean="0">
                <a:solidFill>
                  <a:srgbClr val="FF0000"/>
                </a:solidFill>
              </a:rPr>
              <a:t>иеемт</a:t>
            </a:r>
            <a:r>
              <a:rPr lang="ru-RU" sz="4600" dirty="0" smtClean="0">
                <a:solidFill>
                  <a:srgbClr val="FF0000"/>
                </a:solidFill>
              </a:rPr>
              <a:t> </a:t>
            </a:r>
            <a:r>
              <a:rPr lang="ru-RU" sz="4600" dirty="0" err="1" smtClean="0">
                <a:solidFill>
                  <a:srgbClr val="FF0000"/>
                </a:solidFill>
              </a:rPr>
              <a:t>занчнеия</a:t>
            </a:r>
            <a:r>
              <a:rPr lang="ru-RU" sz="4600" dirty="0" smtClean="0">
                <a:solidFill>
                  <a:srgbClr val="FF0000"/>
                </a:solidFill>
              </a:rPr>
              <a:t>, в кокам </a:t>
            </a:r>
            <a:r>
              <a:rPr lang="ru-RU" sz="4600" dirty="0" err="1" smtClean="0">
                <a:solidFill>
                  <a:srgbClr val="FF0000"/>
                </a:solidFill>
              </a:rPr>
              <a:t>пряокде</a:t>
            </a:r>
            <a:r>
              <a:rPr lang="ru-RU" sz="4600" dirty="0" smtClean="0">
                <a:solidFill>
                  <a:srgbClr val="FF0000"/>
                </a:solidFill>
              </a:rPr>
              <a:t> </a:t>
            </a:r>
            <a:r>
              <a:rPr lang="ru-RU" sz="4600" dirty="0" err="1" smtClean="0">
                <a:solidFill>
                  <a:srgbClr val="FF0000"/>
                </a:solidFill>
              </a:rPr>
              <a:t>рсапожолены</a:t>
            </a:r>
            <a:r>
              <a:rPr lang="ru-RU" sz="4600" dirty="0" smtClean="0">
                <a:solidFill>
                  <a:srgbClr val="FF0000"/>
                </a:solidFill>
              </a:rPr>
              <a:t> </a:t>
            </a:r>
            <a:r>
              <a:rPr lang="ru-RU" sz="4600" dirty="0" err="1" smtClean="0">
                <a:solidFill>
                  <a:srgbClr val="FF0000"/>
                </a:solidFill>
              </a:rPr>
              <a:t>бкувы</a:t>
            </a:r>
            <a:r>
              <a:rPr lang="ru-RU" sz="4600" dirty="0" smtClean="0">
                <a:solidFill>
                  <a:srgbClr val="FF0000"/>
                </a:solidFill>
              </a:rPr>
              <a:t> в </a:t>
            </a:r>
            <a:r>
              <a:rPr lang="ru-RU" sz="4600" dirty="0" err="1" smtClean="0">
                <a:solidFill>
                  <a:srgbClr val="FF0000"/>
                </a:solidFill>
              </a:rPr>
              <a:t>солве</a:t>
            </a:r>
            <a:r>
              <a:rPr lang="ru-RU" sz="4600" dirty="0" smtClean="0">
                <a:solidFill>
                  <a:srgbClr val="FF0000"/>
                </a:solidFill>
              </a:rPr>
              <a:t>. </a:t>
            </a:r>
            <a:r>
              <a:rPr lang="ru-RU" sz="4600" dirty="0" err="1" smtClean="0">
                <a:solidFill>
                  <a:srgbClr val="FF0000"/>
                </a:solidFill>
              </a:rPr>
              <a:t>Галвоне</a:t>
            </a:r>
            <a:r>
              <a:rPr lang="ru-RU" sz="4600" dirty="0" smtClean="0">
                <a:solidFill>
                  <a:srgbClr val="FF0000"/>
                </a:solidFill>
              </a:rPr>
              <a:t>, </a:t>
            </a:r>
            <a:r>
              <a:rPr lang="ru-RU" sz="4600" dirty="0" err="1" smtClean="0">
                <a:solidFill>
                  <a:srgbClr val="FF0000"/>
                </a:solidFill>
              </a:rPr>
              <a:t>чотбы</a:t>
            </a:r>
            <a:r>
              <a:rPr lang="ru-RU" sz="4600" dirty="0" smtClean="0">
                <a:solidFill>
                  <a:srgbClr val="FF0000"/>
                </a:solidFill>
              </a:rPr>
              <a:t> </a:t>
            </a:r>
            <a:r>
              <a:rPr lang="ru-RU" sz="4600" dirty="0" err="1" smtClean="0">
                <a:solidFill>
                  <a:srgbClr val="FF0000"/>
                </a:solidFill>
              </a:rPr>
              <a:t>преавя</a:t>
            </a:r>
            <a:r>
              <a:rPr lang="ru-RU" sz="4600" dirty="0" smtClean="0">
                <a:solidFill>
                  <a:srgbClr val="FF0000"/>
                </a:solidFill>
              </a:rPr>
              <a:t> и </a:t>
            </a:r>
            <a:r>
              <a:rPr lang="ru-RU" sz="4600" dirty="0" err="1" smtClean="0">
                <a:solidFill>
                  <a:srgbClr val="FF0000"/>
                </a:solidFill>
              </a:rPr>
              <a:t>пслоендяя</a:t>
            </a:r>
            <a:r>
              <a:rPr lang="ru-RU" sz="4600" dirty="0" smtClean="0">
                <a:solidFill>
                  <a:srgbClr val="FF0000"/>
                </a:solidFill>
              </a:rPr>
              <a:t> </a:t>
            </a:r>
            <a:r>
              <a:rPr lang="ru-RU" sz="4600" dirty="0" err="1" smtClean="0">
                <a:solidFill>
                  <a:srgbClr val="FF0000"/>
                </a:solidFill>
              </a:rPr>
              <a:t>бквуы</a:t>
            </a:r>
            <a:r>
              <a:rPr lang="ru-RU" sz="4600" dirty="0" smtClean="0">
                <a:solidFill>
                  <a:srgbClr val="FF0000"/>
                </a:solidFill>
              </a:rPr>
              <a:t> </a:t>
            </a:r>
            <a:r>
              <a:rPr lang="ru-RU" sz="4600" dirty="0" err="1" smtClean="0">
                <a:solidFill>
                  <a:srgbClr val="FF0000"/>
                </a:solidFill>
              </a:rPr>
              <a:t>блыи</a:t>
            </a:r>
            <a:r>
              <a:rPr lang="ru-RU" sz="4600" dirty="0" smtClean="0">
                <a:solidFill>
                  <a:srgbClr val="FF0000"/>
                </a:solidFill>
              </a:rPr>
              <a:t> на </a:t>
            </a:r>
            <a:r>
              <a:rPr lang="ru-RU" sz="4600" dirty="0" err="1" smtClean="0">
                <a:solidFill>
                  <a:srgbClr val="FF0000"/>
                </a:solidFill>
              </a:rPr>
              <a:t>мсете</a:t>
            </a:r>
            <a:r>
              <a:rPr lang="ru-RU" sz="4600" dirty="0" smtClean="0">
                <a:solidFill>
                  <a:srgbClr val="FF0000"/>
                </a:solidFill>
              </a:rPr>
              <a:t>. И </a:t>
            </a:r>
            <a:r>
              <a:rPr lang="ru-RU" sz="4600" dirty="0" err="1" smtClean="0">
                <a:solidFill>
                  <a:srgbClr val="FF0000"/>
                </a:solidFill>
              </a:rPr>
              <a:t>ткест</a:t>
            </a:r>
            <a:r>
              <a:rPr lang="ru-RU" sz="4600" dirty="0" smtClean="0">
                <a:solidFill>
                  <a:srgbClr val="FF0000"/>
                </a:solidFill>
              </a:rPr>
              <a:t> </a:t>
            </a:r>
            <a:r>
              <a:rPr lang="ru-RU" sz="4600" dirty="0" err="1" smtClean="0">
                <a:solidFill>
                  <a:srgbClr val="FF0000"/>
                </a:solidFill>
              </a:rPr>
              <a:t>чтаитсея</a:t>
            </a:r>
            <a:r>
              <a:rPr lang="ru-RU" sz="4600" dirty="0" smtClean="0">
                <a:solidFill>
                  <a:srgbClr val="FF0000"/>
                </a:solidFill>
              </a:rPr>
              <a:t> без </a:t>
            </a:r>
            <a:r>
              <a:rPr lang="ru-RU" sz="4600" dirty="0" err="1" smtClean="0">
                <a:solidFill>
                  <a:srgbClr val="FF0000"/>
                </a:solidFill>
              </a:rPr>
              <a:t>побрелм</a:t>
            </a:r>
            <a:r>
              <a:rPr lang="ru-RU" sz="4600" dirty="0" smtClean="0">
                <a:solidFill>
                  <a:srgbClr val="FF0000"/>
                </a:solidFill>
              </a:rPr>
              <a:t>. </a:t>
            </a:r>
            <a:r>
              <a:rPr lang="ru-RU" sz="4600" dirty="0" err="1" smtClean="0">
                <a:solidFill>
                  <a:srgbClr val="FF0000"/>
                </a:solidFill>
              </a:rPr>
              <a:t>Пичрионй</a:t>
            </a:r>
            <a:r>
              <a:rPr lang="ru-RU" sz="4600" dirty="0" smtClean="0">
                <a:solidFill>
                  <a:srgbClr val="FF0000"/>
                </a:solidFill>
              </a:rPr>
              <a:t> </a:t>
            </a:r>
            <a:r>
              <a:rPr lang="ru-RU" sz="4600" dirty="0" err="1" smtClean="0">
                <a:solidFill>
                  <a:srgbClr val="FF0000"/>
                </a:solidFill>
              </a:rPr>
              <a:t>эгото</a:t>
            </a:r>
            <a:r>
              <a:rPr lang="ru-RU" sz="4600" dirty="0" smtClean="0">
                <a:solidFill>
                  <a:srgbClr val="FF0000"/>
                </a:solidFill>
              </a:rPr>
              <a:t> </a:t>
            </a:r>
            <a:r>
              <a:rPr lang="ru-RU" sz="4600" dirty="0" err="1" smtClean="0">
                <a:solidFill>
                  <a:srgbClr val="FF0000"/>
                </a:solidFill>
              </a:rPr>
              <a:t>ялвятеся</a:t>
            </a:r>
            <a:r>
              <a:rPr lang="ru-RU" sz="4600" dirty="0" smtClean="0">
                <a:solidFill>
                  <a:srgbClr val="FF0000"/>
                </a:solidFill>
              </a:rPr>
              <a:t> то, что мы </a:t>
            </a:r>
            <a:r>
              <a:rPr lang="ru-RU" sz="4600" dirty="0" err="1" smtClean="0">
                <a:solidFill>
                  <a:srgbClr val="FF0000"/>
                </a:solidFill>
              </a:rPr>
              <a:t>чиатем</a:t>
            </a:r>
            <a:r>
              <a:rPr lang="ru-RU" sz="4600" dirty="0" smtClean="0">
                <a:solidFill>
                  <a:srgbClr val="FF0000"/>
                </a:solidFill>
              </a:rPr>
              <a:t> не </a:t>
            </a:r>
            <a:r>
              <a:rPr lang="ru-RU" sz="4600" dirty="0" err="1" smtClean="0">
                <a:solidFill>
                  <a:srgbClr val="FF0000"/>
                </a:solidFill>
              </a:rPr>
              <a:t>кдаужю</a:t>
            </a:r>
            <a:r>
              <a:rPr lang="ru-RU" sz="4600" dirty="0" smtClean="0">
                <a:solidFill>
                  <a:srgbClr val="FF0000"/>
                </a:solidFill>
              </a:rPr>
              <a:t> </a:t>
            </a:r>
            <a:r>
              <a:rPr lang="ru-RU" sz="4600" dirty="0" err="1" smtClean="0">
                <a:solidFill>
                  <a:srgbClr val="FF0000"/>
                </a:solidFill>
              </a:rPr>
              <a:t>бкуву</a:t>
            </a:r>
            <a:r>
              <a:rPr lang="ru-RU" sz="4600" dirty="0" smtClean="0">
                <a:solidFill>
                  <a:srgbClr val="FF0000"/>
                </a:solidFill>
              </a:rPr>
              <a:t> по </a:t>
            </a:r>
            <a:r>
              <a:rPr lang="ru-RU" sz="4600" dirty="0" err="1" smtClean="0">
                <a:solidFill>
                  <a:srgbClr val="FF0000"/>
                </a:solidFill>
              </a:rPr>
              <a:t>отдльенотси</a:t>
            </a:r>
            <a:r>
              <a:rPr lang="ru-RU" sz="4600" dirty="0" smtClean="0">
                <a:solidFill>
                  <a:srgbClr val="FF0000"/>
                </a:solidFill>
              </a:rPr>
              <a:t>, а все </a:t>
            </a:r>
            <a:r>
              <a:rPr lang="ru-RU" sz="4600" dirty="0" err="1" smtClean="0">
                <a:solidFill>
                  <a:srgbClr val="FF0000"/>
                </a:solidFill>
              </a:rPr>
              <a:t>солво</a:t>
            </a:r>
            <a:r>
              <a:rPr lang="ru-RU" sz="4600" dirty="0" smtClean="0">
                <a:solidFill>
                  <a:srgbClr val="FF0000"/>
                </a:solidFill>
              </a:rPr>
              <a:t> </a:t>
            </a:r>
            <a:r>
              <a:rPr lang="ru-RU" sz="4600" dirty="0" err="1" smtClean="0">
                <a:solidFill>
                  <a:srgbClr val="FF0000"/>
                </a:solidFill>
              </a:rPr>
              <a:t>цликеом</a:t>
            </a:r>
            <a:endParaRPr lang="ru-RU" sz="4600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 algn="ctr"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Вы </a:t>
            </a:r>
            <a:r>
              <a:rPr lang="ru-RU" sz="3400" dirty="0">
                <a:solidFill>
                  <a:schemeClr val="tx1"/>
                </a:solidFill>
              </a:rPr>
              <a:t>прочли текст?   </a:t>
            </a:r>
            <a:endParaRPr lang="ru-RU" sz="3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3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 </a:t>
            </a:r>
            <a:r>
              <a:rPr lang="ru-RU" sz="3400" b="1" dirty="0" smtClean="0">
                <a:solidFill>
                  <a:schemeClr val="tx1"/>
                </a:solidFill>
              </a:rPr>
              <a:t>Значит Вы читаете глобально!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963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истратор\Desktop\Календарь 17\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3818268" cy="54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33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Календарь 17\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8596" y="1500174"/>
            <a:ext cx="8286808" cy="40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24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6600" dirty="0" smtClean="0">
                <a:solidFill>
                  <a:schemeClr val="tx1"/>
                </a:solidFill>
              </a:rPr>
              <a:t>Использование умения выполнять шов «вперёд иголку»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6600" dirty="0" smtClean="0">
                <a:solidFill>
                  <a:schemeClr val="tx1"/>
                </a:solidFill>
              </a:rPr>
              <a:t>или вышивать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Проект 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6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дминистратор\Desktop\IMG_20170328_1036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71538" y="2888055"/>
            <a:ext cx="7408862" cy="190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22705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Продукт совместной деятельности с использованием умения </a:t>
            </a:r>
            <a:r>
              <a:rPr lang="ru-RU" sz="2400" dirty="0">
                <a:solidFill>
                  <a:schemeClr val="tx1"/>
                </a:solidFill>
              </a:rPr>
              <a:t>выполнять шов «вперёд </a:t>
            </a:r>
            <a:r>
              <a:rPr lang="ru-RU" sz="2400" dirty="0" smtClean="0">
                <a:solidFill>
                  <a:schemeClr val="tx1"/>
                </a:solidFill>
              </a:rPr>
              <a:t>иголку» или </a:t>
            </a:r>
            <a:r>
              <a:rPr lang="ru-RU" sz="2400" dirty="0">
                <a:solidFill>
                  <a:schemeClr val="tx1"/>
                </a:solidFill>
              </a:rPr>
              <a:t>вышивать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				</a:t>
            </a:r>
            <a:r>
              <a:rPr lang="ru-RU" sz="2400" b="1" dirty="0" smtClean="0">
                <a:solidFill>
                  <a:schemeClr val="tx1"/>
                </a:solidFill>
              </a:rPr>
              <a:t>выставка славянских оберегов</a:t>
            </a:r>
            <a:endParaRPr lang="ru-RU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9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истратор\Desktop\вышивки\Scan00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27006" y="620688"/>
            <a:ext cx="475327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37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истратор\Desktop\вышивки\Scan00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67744" y="620688"/>
            <a:ext cx="4466731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04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дминистратор\Desktop\вышивки\Scan0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465902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93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дминистратор\Desktop\вышивки\Scan0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464216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12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дминистратор\Desktop\вышивки\Scan0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446255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43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дминистратор\Desktop\вышивки\Scan000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757948" y="908720"/>
            <a:ext cx="454319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9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2664296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chemeClr val="tx1"/>
                </a:solidFill>
              </a:rPr>
              <a:t>Вы ещё не с нами?</a:t>
            </a:r>
          </a:p>
        </p:txBody>
      </p:sp>
    </p:spTree>
    <p:extLst>
      <p:ext uri="{BB962C8B-B14F-4D97-AF65-F5344CB8AC3E}">
        <p14:creationId xmlns:p14="http://schemas.microsoft.com/office/powerpoint/2010/main" xmlns="" val="91095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дминистратор\Desktop\вышивки\Дакранис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878" y="981133"/>
            <a:ext cx="8562206" cy="415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17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Администратор\Desktop\вышивки\Scan00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67744" y="764704"/>
            <a:ext cx="4431589" cy="523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7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288032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Формирование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>
                <a:solidFill>
                  <a:schemeClr val="tx1"/>
                </a:solidFill>
              </a:rPr>
              <a:t>к</a:t>
            </a:r>
            <a:r>
              <a:rPr lang="ru-RU" sz="2800" dirty="0" smtClean="0">
                <a:solidFill>
                  <a:schemeClr val="tx1"/>
                </a:solidFill>
              </a:rPr>
              <a:t>оммуникативных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 речевых умений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у </a:t>
            </a:r>
            <a:r>
              <a:rPr lang="ru-RU" sz="2800" dirty="0" smtClean="0">
                <a:solidFill>
                  <a:schemeClr val="tx1"/>
                </a:solidFill>
              </a:rPr>
              <a:t>невербальных учащихся </a:t>
            </a:r>
            <a:r>
              <a:rPr lang="ru-RU" sz="2800" dirty="0">
                <a:solidFill>
                  <a:schemeClr val="tx1"/>
                </a:solidFill>
              </a:rPr>
              <a:t>с аутистическими </a:t>
            </a:r>
            <a:r>
              <a:rPr lang="ru-RU" sz="2800" dirty="0" smtClean="0">
                <a:solidFill>
                  <a:schemeClr val="tx1"/>
                </a:solidFill>
              </a:rPr>
              <a:t>нарушениями</a:t>
            </a: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pPr algn="r"/>
            <a:r>
              <a:rPr lang="ru-RU" sz="1600" dirty="0" err="1">
                <a:solidFill>
                  <a:schemeClr val="tx1"/>
                </a:solidFill>
              </a:rPr>
              <a:t>Стецкая</a:t>
            </a:r>
            <a:r>
              <a:rPr lang="ru-RU" sz="1600" dirty="0">
                <a:solidFill>
                  <a:schemeClr val="tx1"/>
                </a:solidFill>
              </a:rPr>
              <a:t> Наталья </a:t>
            </a:r>
            <a:r>
              <a:rPr lang="ru-RU" sz="1600" dirty="0" smtClean="0">
                <a:solidFill>
                  <a:schemeClr val="tx1"/>
                </a:solidFill>
              </a:rPr>
              <a:t>Николаевна, 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      учитель-дефектолог</a:t>
            </a:r>
          </a:p>
          <a:p>
            <a:pPr algn="r"/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г</a:t>
            </a:r>
            <a:r>
              <a:rPr lang="ru-RU" sz="1600" dirty="0" smtClean="0">
                <a:solidFill>
                  <a:schemeClr val="tx1"/>
                </a:solidFill>
              </a:rPr>
              <a:t>осударственного учреждения образования «</a:t>
            </a:r>
            <a:r>
              <a:rPr lang="ru-RU" sz="1600" dirty="0" err="1" smtClean="0">
                <a:solidFill>
                  <a:schemeClr val="tx1"/>
                </a:solidFill>
              </a:rPr>
              <a:t>Мозырский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районный центр коррекционно-развивающего обучения и </a:t>
            </a:r>
            <a:r>
              <a:rPr lang="ru-RU" sz="1600" dirty="0" smtClean="0">
                <a:solidFill>
                  <a:schemeClr val="tx1"/>
                </a:solidFill>
              </a:rPr>
              <a:t>реабилитации»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2782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71600" y="2276872"/>
            <a:ext cx="7408333" cy="309634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Мы </a:t>
            </a:r>
            <a:r>
              <a:rPr lang="ru-RU" b="1" dirty="0">
                <a:solidFill>
                  <a:schemeClr val="tx1"/>
                </a:solidFill>
              </a:rPr>
              <a:t>верим, что </a:t>
            </a:r>
            <a:r>
              <a:rPr lang="ru-RU" sz="4800" b="1" dirty="0">
                <a:solidFill>
                  <a:srgbClr val="FF0000"/>
                </a:solidFill>
              </a:rPr>
              <a:t>глобальное чтение спасёт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надежду </a:t>
            </a:r>
            <a:r>
              <a:rPr lang="ru-RU" b="1" dirty="0" smtClean="0">
                <a:solidFill>
                  <a:schemeClr val="tx1"/>
                </a:solidFill>
              </a:rPr>
              <a:t>узнать </a:t>
            </a:r>
            <a:r>
              <a:rPr lang="ru-RU" b="1" dirty="0">
                <a:solidFill>
                  <a:schemeClr val="tx1"/>
                </a:solidFill>
              </a:rPr>
              <a:t>окружающий</a:t>
            </a:r>
            <a:r>
              <a:rPr lang="ru-RU" b="1" dirty="0"/>
              <a:t> </a:t>
            </a:r>
            <a:r>
              <a:rPr lang="ru-RU" sz="4800" b="1" dirty="0">
                <a:solidFill>
                  <a:srgbClr val="FF0000"/>
                </a:solidFill>
              </a:rPr>
              <a:t>мир 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tx1"/>
                </a:solidFill>
              </a:rPr>
              <a:t>через </a:t>
            </a:r>
            <a:r>
              <a:rPr lang="ru-RU" b="1" dirty="0">
                <a:solidFill>
                  <a:schemeClr val="tx1"/>
                </a:solidFill>
              </a:rPr>
              <a:t>слово</a:t>
            </a:r>
          </a:p>
        </p:txBody>
      </p:sp>
    </p:spTree>
    <p:extLst>
      <p:ext uri="{BB962C8B-B14F-4D97-AF65-F5344CB8AC3E}">
        <p14:creationId xmlns:p14="http://schemas.microsoft.com/office/powerpoint/2010/main" xmlns="" val="91095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en-US" sz="8800" dirty="0" smtClean="0">
                <a:solidFill>
                  <a:srgbClr val="FF0000"/>
                </a:solidFill>
              </a:rPr>
              <a:t>APPLE</a:t>
            </a:r>
            <a:endParaRPr lang="ru-RU" sz="8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Метод </a:t>
            </a:r>
            <a:r>
              <a:rPr lang="ru-RU" dirty="0">
                <a:solidFill>
                  <a:schemeClr val="tx1"/>
                </a:solidFill>
              </a:rPr>
              <a:t>глобального чтения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err="1">
                <a:solidFill>
                  <a:schemeClr val="tx1"/>
                </a:solidFill>
              </a:rPr>
              <a:t>Глена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Домана</a:t>
            </a:r>
            <a:r>
              <a:rPr lang="ru-RU" dirty="0">
                <a:solidFill>
                  <a:schemeClr val="tx1"/>
                </a:solidFill>
              </a:rPr>
              <a:t>  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 </a:t>
            </a:r>
            <a:br>
              <a:rPr lang="en-US" dirty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Ценностные         основания педагогического опыта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987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Ценностные         основания педагогического опыта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2987824" y="1700808"/>
            <a:ext cx="4038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en-US" sz="4300" dirty="0" smtClean="0">
                <a:solidFill>
                  <a:schemeClr val="tx1"/>
                </a:solidFill>
              </a:rPr>
              <a:t>P</a:t>
            </a:r>
            <a:r>
              <a:rPr lang="en-US" sz="4300" dirty="0" smtClean="0">
                <a:solidFill>
                  <a:srgbClr val="FF0000"/>
                </a:solidFill>
              </a:rPr>
              <a:t>O</a:t>
            </a:r>
            <a:r>
              <a:rPr lang="en-US" sz="4300" dirty="0" smtClean="0">
                <a:solidFill>
                  <a:schemeClr val="tx1"/>
                </a:solidFill>
              </a:rPr>
              <a:t>MM</a:t>
            </a:r>
            <a:r>
              <a:rPr lang="ru-RU" sz="4300" dirty="0">
                <a:solidFill>
                  <a:srgbClr val="FF0000"/>
                </a:solidFill>
              </a:rPr>
              <a:t>Е</a:t>
            </a:r>
            <a:endParaRPr lang="ru-RU" sz="43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Глобальное </a:t>
            </a:r>
            <a:r>
              <a:rPr lang="ru-RU" dirty="0">
                <a:solidFill>
                  <a:schemeClr val="tx1"/>
                </a:solidFill>
              </a:rPr>
              <a:t>чтение по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err="1">
                <a:solidFill>
                  <a:schemeClr val="tx1"/>
                </a:solidFill>
              </a:rPr>
              <a:t>Сесиль</a:t>
            </a:r>
            <a:r>
              <a:rPr lang="ru-RU" dirty="0">
                <a:solidFill>
                  <a:schemeClr val="tx1"/>
                </a:solidFill>
              </a:rPr>
              <a:t> Лупан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450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Дидактическое обеспечение процесса формирования глобального чтения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111\Desktop\На конференцию\SAM_796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19672" y="2132856"/>
            <a:ext cx="5976664" cy="40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90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\Desktop\На конференцию\SAM_796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19672" y="2492896"/>
            <a:ext cx="5739062" cy="36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Дидактическое обеспечение процесса формирования глобального чтения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17449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404</TotalTime>
  <Words>190</Words>
  <Application>Microsoft Office PowerPoint</Application>
  <PresentationFormat>Экран (4:3)</PresentationFormat>
  <Paragraphs>81</Paragraphs>
  <Slides>42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Волна</vt:lpstr>
      <vt:lpstr>Слайд 1</vt:lpstr>
      <vt:lpstr>Слайд 2</vt:lpstr>
      <vt:lpstr>Винмаине! </vt:lpstr>
      <vt:lpstr>Вы ещё не с нами?</vt:lpstr>
      <vt:lpstr>Слайд 5</vt:lpstr>
      <vt:lpstr>Ценностные         основания педагогического опыта</vt:lpstr>
      <vt:lpstr>Ценностные         основания педагогического опыта</vt:lpstr>
      <vt:lpstr>Дидактическое обеспечение процесса формирования глобального чтения </vt:lpstr>
      <vt:lpstr>Дидактическое обеспечение процесса формирования глобального чтения </vt:lpstr>
      <vt:lpstr>Дидактическое обеспечение формирования коммуникативных умений</vt:lpstr>
      <vt:lpstr>Коммуникативный альбом «Считалочка» </vt:lpstr>
      <vt:lpstr>Коммуникативный альбом  «Моя первая книжка»</vt:lpstr>
      <vt:lpstr>Коммуникативный альбом  «Света ученица»</vt:lpstr>
      <vt:lpstr>Коммуникативные альбомы нового формата </vt:lpstr>
      <vt:lpstr>Коммуникативные альбомы нового формата </vt:lpstr>
      <vt:lpstr>Слайд 16</vt:lpstr>
      <vt:lpstr> Проект 1</vt:lpstr>
      <vt:lpstr> Продукт совместной деятельности с использованием нетрадиционных техник рисования  календарь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 Проект 2</vt:lpstr>
      <vt:lpstr>Продукт совместной деятельности с использованием умения выполнять шов «вперёд иголку» или вышивать      выставка славянских оберегов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Совместная продуктивная деятельность как инструмент социализации учащихся с растройствами аутистического спектра</dc:title>
  <dc:creator>Администратор</dc:creator>
  <cp:lastModifiedBy>student003</cp:lastModifiedBy>
  <cp:revision>41</cp:revision>
  <dcterms:created xsi:type="dcterms:W3CDTF">2017-03-28T16:15:14Z</dcterms:created>
  <dcterms:modified xsi:type="dcterms:W3CDTF">2017-12-04T09:19:54Z</dcterms:modified>
</cp:coreProperties>
</file>