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6" r:id="rId4"/>
    <p:sldId id="265" r:id="rId5"/>
    <p:sldId id="270" r:id="rId6"/>
    <p:sldId id="269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6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4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234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7624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38899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6955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56292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6825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5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62" indent="0">
              <a:buNone/>
              <a:defRPr sz="1600" b="1"/>
            </a:lvl7pPr>
            <a:lvl8pPr marL="3200006" indent="0">
              <a:buNone/>
              <a:defRPr sz="1600" b="1"/>
            </a:lvl8pPr>
            <a:lvl9pPr marL="36571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5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62" indent="0">
              <a:buNone/>
              <a:defRPr sz="1600" b="1"/>
            </a:lvl7pPr>
            <a:lvl8pPr marL="3200006" indent="0">
              <a:buNone/>
              <a:defRPr sz="1600" b="1"/>
            </a:lvl8pPr>
            <a:lvl9pPr marL="36571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3647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70276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8499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8" indent="0">
              <a:buNone/>
              <a:defRPr sz="1000"/>
            </a:lvl3pPr>
            <a:lvl4pPr marL="1371431" indent="0">
              <a:buNone/>
              <a:defRPr sz="900"/>
            </a:lvl4pPr>
            <a:lvl5pPr marL="1828575" indent="0">
              <a:buNone/>
              <a:defRPr sz="900"/>
            </a:lvl5pPr>
            <a:lvl6pPr marL="2285718" indent="0">
              <a:buNone/>
              <a:defRPr sz="900"/>
            </a:lvl6pPr>
            <a:lvl7pPr marL="2742862" indent="0">
              <a:buNone/>
              <a:defRPr sz="900"/>
            </a:lvl7pPr>
            <a:lvl8pPr marL="3200006" indent="0">
              <a:buNone/>
              <a:defRPr sz="900"/>
            </a:lvl8pPr>
            <a:lvl9pPr marL="36571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4723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3" indent="0">
              <a:buNone/>
              <a:defRPr sz="2800"/>
            </a:lvl2pPr>
            <a:lvl3pPr marL="914288" indent="0">
              <a:buNone/>
              <a:defRPr sz="2400"/>
            </a:lvl3pPr>
            <a:lvl4pPr marL="1371431" indent="0">
              <a:buNone/>
              <a:defRPr sz="2000"/>
            </a:lvl4pPr>
            <a:lvl5pPr marL="1828575" indent="0">
              <a:buNone/>
              <a:defRPr sz="2000"/>
            </a:lvl5pPr>
            <a:lvl6pPr marL="2285718" indent="0">
              <a:buNone/>
              <a:defRPr sz="2000"/>
            </a:lvl6pPr>
            <a:lvl7pPr marL="2742862" indent="0">
              <a:buNone/>
              <a:defRPr sz="2000"/>
            </a:lvl7pPr>
            <a:lvl8pPr marL="3200006" indent="0">
              <a:buNone/>
              <a:defRPr sz="2000"/>
            </a:lvl8pPr>
            <a:lvl9pPr marL="365714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8" indent="0">
              <a:buNone/>
              <a:defRPr sz="1000"/>
            </a:lvl3pPr>
            <a:lvl4pPr marL="1371431" indent="0">
              <a:buNone/>
              <a:defRPr sz="900"/>
            </a:lvl4pPr>
            <a:lvl5pPr marL="1828575" indent="0">
              <a:buNone/>
              <a:defRPr sz="900"/>
            </a:lvl5pPr>
            <a:lvl6pPr marL="2285718" indent="0">
              <a:buNone/>
              <a:defRPr sz="900"/>
            </a:lvl6pPr>
            <a:lvl7pPr marL="2742862" indent="0">
              <a:buNone/>
              <a:defRPr sz="900"/>
            </a:lvl7pPr>
            <a:lvl8pPr marL="3200006" indent="0">
              <a:buNone/>
              <a:defRPr sz="900"/>
            </a:lvl8pPr>
            <a:lvl9pPr marL="36571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21560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600201"/>
            <a:ext cx="8229600" cy="4525963"/>
          </a:xfrm>
          <a:prstGeom prst="rect">
            <a:avLst/>
          </a:prstGeom>
        </p:spPr>
        <p:txBody>
          <a:bodyPr vert="horz" lIns="91428" tIns="45715" rIns="91428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7929D-1413-43AA-AAD1-AAD1060E830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1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5159F-2B03-48E0-B4D3-EE39B5FF2C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819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10" advTm="6000">
        <p:split orient="vert"/>
      </p:transition>
    </mc:Choice>
    <mc:Fallback>
      <p:transition advTm="6000">
        <p:split orient="vert"/>
      </p:transition>
    </mc:Fallback>
  </mc:AlternateContent>
  <p:txStyles>
    <p:titleStyle>
      <a:lvl1pPr algn="ctr" defTabSz="9142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2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7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0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4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8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1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6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750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87478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6000"/>
    </mc:Choice>
    <mc:Fallback>
      <p:transition advTm="6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5934" y="359220"/>
            <a:ext cx="3838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этап – заключительный.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5975960"/>
              </p:ext>
            </p:extLst>
          </p:nvPr>
        </p:nvGraphicFramePr>
        <p:xfrm>
          <a:off x="395536" y="1288161"/>
          <a:ext cx="8424935" cy="56622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6928"/>
                <a:gridCol w="2619615"/>
                <a:gridCol w="595482"/>
                <a:gridCol w="1070860"/>
                <a:gridCol w="1071700"/>
                <a:gridCol w="1190963"/>
                <a:gridCol w="1309387"/>
              </a:tblGrid>
              <a:tr h="502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Навыки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 помощью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смотром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Самостоя-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тельно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Примечание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7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7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Безопасность на дороге.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Знает знак «Пешеходный переход».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Определяет местонахождение пешеходного перехода.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2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Останавливается перед пешеходным переходом и оценивает ситуацию на дороге.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Пропускает машины в случае необходимости.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Переходит дорогу пешеходному переходу.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5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Знает назначение светофора.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Понимает сигналы светофора.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Использует сигналы светофора по назначению.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Знает виды общественного транспорта.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2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Находит остановку по опорам (заметные здания, характерный ландшафт и др.).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1.11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Знает основные правила поведения в транспорте.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1.12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Умеет выйти из транспорта на нужной остановке.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1.13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Способен обратиться к окружающим с просьбой.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8037" y="882298"/>
            <a:ext cx="6067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овладения навыками безопасного поведения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669585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62709"/>
            <a:ext cx="14128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1672" y="1196752"/>
            <a:ext cx="87849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Содержание работы приведено в систему, определены направления, обеспечивающие компетенцию безопасного поведения у обучающихся.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Разработана индивидуальная карта овладения понятиями и навыками безопасного поведения обучающихся ЦКРОиР.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Составлена комплексно-целевая программа деятельности педагогов и родителей.</a:t>
            </a:r>
          </a:p>
          <a:p>
            <a:pPr indent="450000" algn="just"/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Составлен профиль овладения навыками безопасного поведения для специалистов ТЦСОН, </a:t>
            </a:r>
            <a:r>
              <a:rPr lang="ru-RU" sz="24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обеспечивающий беспрецедентность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беспрерывного обучения молодого человека-инвалида.</a:t>
            </a:r>
            <a:endParaRPr lang="ru-RU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4985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40027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применение.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Использование в работе педагогов учреждений специального, общего среднего и дошкольного образования.</a:t>
            </a:r>
          </a:p>
          <a:p>
            <a:pPr indent="450000"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Применение в деятельности специалистов ТЦСОН.</a:t>
            </a:r>
          </a:p>
          <a:p>
            <a:pPr indent="450000"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Повышение уровня родительской компетенции через размещение информации на официальном сайте.</a:t>
            </a:r>
            <a:endParaRPr lang="ru-RU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57218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docs.mail.ru/preview/?src=https%3A%2F%2Fe.mail.ru%2Fcgi-bin%2Fgetattach%3Ffile%3D%25d1%2581%25d0%25ba%25d1%2580%25d0%25b8%25d0%25bd%25d1%2588%25d0%25be%25d1%2582%2520%25d0%25a6%25d0%259a%25d0%25a0%25d0%259e%25d0%25b8%25d0%25a0.psd%26id%3D14813855290000000462%3B0%3B1%26mode%3Dattachment%26notype%3D1&amp;x-email=dobr_ckro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docs.mail.ru/preview/?src=https%3A%2F%2Fe.mail.ru%2Fcgi-bin%2Fgetattach%3Ffile%3D%25d1%2581%25d0%25ba%25d1%2580%25d0%25b8%25d0%25bd%25d1%2588%25d0%25be%25d1%2582%2520%25d0%25a6%25d0%259a%25d0%25a0%25d0%259e%25d0%25b8%25d0%25a0.psd%26id%3D14813855290000000462%3B0%3B1%26mode%3Dattachment%26notype%3D1&amp;x-email=dobr_ckro%40mail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86" y="548680"/>
            <a:ext cx="9004414" cy="5732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11575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G_20151020_12511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4622"/>
            <a:ext cx="2088232" cy="3096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MG_729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94851"/>
            <a:ext cx="2520280" cy="18952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MG_674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4355988"/>
            <a:ext cx="2752309" cy="2050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Admin\Downloads\IMG_4955-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4437112"/>
            <a:ext cx="2764251" cy="2073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\Downloads\IMG_791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711" y="2299416"/>
            <a:ext cx="2724967" cy="20437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31" y="422853"/>
            <a:ext cx="3042106" cy="1710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Объект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24612"/>
            <a:ext cx="2671821" cy="17761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713940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0" y="-475122"/>
            <a:ext cx="9116961" cy="72972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980728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«ФОРМИРОВАНИЕ </a:t>
            </a:r>
            <a:r>
              <a:rPr lang="ru-RU" sz="36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ПОНЯТИЙ И НАВЫКОВ  </a:t>
            </a:r>
          </a:p>
          <a:p>
            <a:pPr algn="ctr"/>
            <a:r>
              <a:rPr lang="ru-RU" sz="36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БЕЗОПАСНОГО ПОВЕДЕНИЯ </a:t>
            </a:r>
          </a:p>
          <a:p>
            <a:pPr algn="ctr"/>
            <a:r>
              <a:rPr lang="ru-RU" sz="36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ОБУЧАЮЩИХСЯ </a:t>
            </a:r>
          </a:p>
          <a:p>
            <a:pPr algn="ctr"/>
            <a:r>
              <a:rPr lang="ru-RU" sz="36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ЦЕНТРА </a:t>
            </a:r>
            <a:r>
              <a:rPr lang="ru-RU" sz="36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КОРРЕКЦИОННО-РАЗВИВАЮЩЕГО </a:t>
            </a:r>
            <a:r>
              <a:rPr lang="ru-RU" sz="36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ОБУЧЕНИЯ И </a:t>
            </a:r>
            <a:r>
              <a:rPr lang="ru-RU" sz="36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РЕАБИЛИТАЦИИ»</a:t>
            </a:r>
            <a:endParaRPr lang="ru-RU" sz="3600" b="1" dirty="0">
              <a:ln w="1905"/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91032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40" y="-475122"/>
            <a:ext cx="9116961" cy="72972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81275" y="1576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81275" y="3967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2" descr="G:\DSC00053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3" y="1412776"/>
            <a:ext cx="1954046" cy="2328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Documents and Settings\admin\Рабочий стол\Оборудование 2015 Швейцария\Изображение 053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1412776"/>
            <a:ext cx="3047007" cy="2262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7039" y="4365104"/>
            <a:ext cx="9116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Гришелёва </a:t>
            </a:r>
            <a:r>
              <a:rPr lang="ru-RU" sz="20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Людмила Викторовна </a:t>
            </a:r>
            <a:r>
              <a:rPr lang="ru-RU" sz="20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Климкова Елена Валентиновна</a:t>
            </a:r>
          </a:p>
          <a:p>
            <a:r>
              <a:rPr lang="ru-RU" sz="20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заместитель директора                                            педагог социальный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3638" y="338362"/>
            <a:ext cx="3400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Авторы работы:</a:t>
            </a:r>
            <a:endParaRPr lang="ru-RU" sz="3600" b="1" dirty="0">
              <a:ln w="1905"/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70364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42601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повышение эффективности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понятий 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навыков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ЦКРОиР через 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комплексную 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целенаправленную деятельность 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28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</a:t>
            </a:r>
            <a:r>
              <a:rPr lang="ru-RU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334199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60" y="548680"/>
            <a:ext cx="89345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000" algn="just"/>
            <a:endParaRPr lang="ru-RU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Определить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 по 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умений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навыков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обучающихся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индивидуальной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диагностической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Разработать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комплексно-целевую программу деятельности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образовательного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по формированию понятий и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Реализация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практическое выполнение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комплексно-целевой программы.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Провести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результативности  выполнения программы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ЦКРОиР.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Создать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профиль для передачи 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выпускника 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ТЦСОН.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9795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3671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</a:p>
          <a:p>
            <a:endParaRPr lang="ru-RU" sz="2400" b="1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Необходимость дополнительных занятий для усиления эффекта успешности изучения программного материала по безопасности.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Формирование компетенции личной безопасности  выпускника ЦКРОиР при переходе в ТЦСОН.</a:t>
            </a:r>
          </a:p>
          <a:p>
            <a:pPr algn="just"/>
            <a:r>
              <a:rPr lang="ru-RU" sz="24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Потребность в разработке дополнительного профиля овладения навыками безопасного поведения для специалистов ТЦСОН.</a:t>
            </a:r>
            <a:endParaRPr lang="ru-RU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53434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06769501"/>
              </p:ext>
            </p:extLst>
          </p:nvPr>
        </p:nvGraphicFramePr>
        <p:xfrm>
          <a:off x="251522" y="1782018"/>
          <a:ext cx="8784975" cy="5005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499"/>
                <a:gridCol w="1782406"/>
                <a:gridCol w="795815"/>
                <a:gridCol w="925500"/>
                <a:gridCol w="659436"/>
                <a:gridCol w="914546"/>
                <a:gridCol w="914546"/>
                <a:gridCol w="914546"/>
                <a:gridCol w="681899"/>
                <a:gridCol w="262391"/>
                <a:gridCol w="306391"/>
              </a:tblGrid>
              <a:tr h="19829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понятия и  навыки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диагностики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2014/2015 учебный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2015/2016 учебный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295">
                <a:tc gridSpan="11">
                  <a:txBody>
                    <a:bodyPr/>
                    <a:lstStyle/>
                    <a:p>
                      <a:pPr marL="685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Безопасность на дороге (степень овладение понятиями).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Улица, дорога, пешеходный переход.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Светофор, дорожные знаки.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Транспорт, виды транспорта.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295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последовательности действий при переходе дороги (степень развития навыков).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Останавливается перед  пешеходным переходом.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  <a:tr h="396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Смотрит налево, затем направо.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  <a:tr h="208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Пропускает машины.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  <a:tr h="461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Переходит дорогу по пешеходному переходу.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Переходит дорогу на зеленый свет светофора.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  <a:tr h="461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Стоит при красном свете светофора.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64" marR="450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064" marR="45064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762453"/>
            <a:ext cx="820891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Индивидуальная карта овладения понятиями и  навыками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 ф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ормированию основ безопасного поведения  у обучающихся центра коррекционно-развивающего обучения и реабилитации.</a:t>
            </a:r>
            <a:endParaRPr lang="ru-RU" altLang="ru-RU" sz="1400" i="1" dirty="0">
              <a:solidFill>
                <a:srgbClr val="00000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Ф.И. ребенка, дата рождения:   </a:t>
            </a:r>
            <a:r>
              <a:rPr kumimoji="0" lang="ru-RU" altLang="ru-RU" sz="1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Петров Роман, 04.12.2008 г.р.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			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73831"/>
            <a:ext cx="3166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– диагностика.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84844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436" y="111378"/>
            <a:ext cx="7777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 – составление комплексно-целевой программы </a:t>
            </a:r>
          </a:p>
          <a:p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еятельности педагогического коллектива.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056" y="962144"/>
            <a:ext cx="85976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Комплексно-целевая программа деятельности  педагогов 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«Добрушский районный центр коррекционно-развивающего обучения и реабилитации» 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у обучающихся  навыков  безопасного поведения на 1 полугодие 2016/2017учебного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9603065"/>
              </p:ext>
            </p:extLst>
          </p:nvPr>
        </p:nvGraphicFramePr>
        <p:xfrm>
          <a:off x="275056" y="1789268"/>
          <a:ext cx="8689431" cy="4808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559"/>
                <a:gridCol w="1594262"/>
                <a:gridCol w="1594262"/>
                <a:gridCol w="1594262"/>
                <a:gridCol w="1674116"/>
                <a:gridCol w="1753970"/>
              </a:tblGrid>
              <a:tr h="102075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Время проведения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педагога социального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Деятельность 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учителя-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дефектолога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музыкального руководителя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Деятельность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воспитателя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Работа </a:t>
                      </a:r>
                      <a:r>
                        <a:rPr lang="ru-RU" sz="1000" dirty="0">
                          <a:effectLst/>
                        </a:rPr>
                        <a:t>с родителями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anchor="ctr"/>
                </a:tc>
              </a:tr>
              <a:tr h="16944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СЕНТЯБРЬ </a:t>
                      </a:r>
                      <a:r>
                        <a:rPr lang="ru-RU" sz="1000" dirty="0">
                          <a:effectLst/>
                        </a:rPr>
                        <a:t>«Безопасность на улице»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6078">
                <a:tc>
                  <a:txBody>
                    <a:bodyPr/>
                    <a:lstStyle/>
                    <a:p>
                      <a:pPr marL="0" marR="71755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smtClean="0">
                          <a:effectLst/>
                        </a:rPr>
                        <a:t>1 неделя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Занятие: «Наша улица»  Игра – загадка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представлений об улице дорожных знаках и о необходимости соблюдать требования дорожных знаков и светофора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Музыкальное мероприятие «Мы и улица»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Практическое занятие с использование макета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«Улица. Пешеходный переход»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Информационная раздатка  (вестник ) «Запрещается- разрешается» 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</a:tr>
              <a:tr h="84719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неделя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Пешеходный переход.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Мы осторожные пешеходы.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рамках учебной деятельности развивать способность самостоятельно пересекать улицу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Музыкальное мероприятие: «Путешествие в страну Светофорию»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Моделирование ситуации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Экскурсия: пешеходный переход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Задания  по отработке полученных знаний дома.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Учимся переходить улицу.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</a:tr>
              <a:tr h="73505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неделя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Наш друг – фликер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представлений о фликере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Стать заметней в темноте. Просмотр мультфильма о фликере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Встреча с сотрудником ГАИ.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Рекомендации родителям о необходимости приобрести фликер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</a:tr>
              <a:tr h="84955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 неделя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Транспорт</a:t>
                      </a:r>
                      <a:r>
                        <a:rPr lang="ru-RU" sz="1000" dirty="0">
                          <a:effectLst/>
                        </a:rPr>
                        <a:t>. Виды транспорта. Такие разные машины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представлений о работе водителя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Музыкальное развлечение «Путешествие Москвичка»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Лепка. «Такие разные машины». Чтение художественной литературы Г.Юрмина «Неумелый грузовик»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Размещение рекомендации в </a:t>
                      </a:r>
                      <a:r>
                        <a:rPr lang="ru-RU" sz="1000" dirty="0" smtClean="0">
                          <a:effectLst/>
                        </a:rPr>
                        <a:t>дневники </a:t>
                      </a:r>
                      <a:r>
                        <a:rPr lang="ru-RU" sz="1000" dirty="0">
                          <a:effectLst/>
                        </a:rPr>
                        <a:t>по </a:t>
                      </a:r>
                      <a:r>
                        <a:rPr lang="ru-RU" sz="1000" dirty="0" smtClean="0">
                          <a:effectLst/>
                        </a:rPr>
                        <a:t>теме.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27" marR="575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22044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920" y="205189"/>
            <a:ext cx="8685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– организация и реализация выполнения комплексно-целевой программы.</a:t>
            </a:r>
            <a:endParaRPr 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 descr="https://1.bp.blogspot.com/-1DgViezkGps/VqRr-CHUOlI/AAAAAAAAAVg/PUSXMS_PidQ/s640/195%25D0%25B1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997" y="2611822"/>
            <a:ext cx="2088232" cy="1453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Рисунок 21" descr="http://kanskadm.ru/files/images/2016-08-08-1340771651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707" y="2611822"/>
            <a:ext cx="1440160" cy="1400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Рисунок 22" descr="https://lh5.ggpht.com/iZEH7pDdI4LmivQK5rBs9Q4-Q5h6OjEoOo4yvlKkA7sHK8-MEFDgiocYJzwwehojFw"/>
          <p:cNvPicPr/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463170"/>
            <a:ext cx="1697990" cy="1697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1417347" y="1409113"/>
            <a:ext cx="6408712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СТЕНД ВИЗУАЛЬНОЙ ПОДДЕРЖКИ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6204117"/>
              </p:ext>
            </p:extLst>
          </p:nvPr>
        </p:nvGraphicFramePr>
        <p:xfrm>
          <a:off x="462417" y="4242914"/>
          <a:ext cx="8229600" cy="2530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75"/>
                <a:gridCol w="6640225"/>
              </a:tblGrid>
              <a:tr h="632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ТЕМЫ: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«Наша улица», «Пешеходный переход», «Наш друг фликер», «Транспорт».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1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СЛОВАРЬ: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улица, дорога, тротуар, дорожные знаки «пешеходный переход» и «светофор», машина, автобус.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3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ВИДЫ ДЕЯТЕЛЬНОСТИ: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беседа, просмотр мультфильма, практические занятия  с выходом на пешеходный переход и к светофору, музыкальные игры, встреча с работниками ГАИ, заседание студии семейного воспитания «Опасность и дети».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2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РЕСУРСЫ: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текст беседы «Наша улица»,    игра «Улица города», мультфильм «Опасность на улице и дорогах», макет «Пешеходный переход», подборка песен «Мы и улица», игра-загадка «Запрещается-разрешается», вестник для родителей «Опасность на дороге».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17" marR="5501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95323" y="2248045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ОПАСНОСТЬ НА ДОРОГЕ                                                              </a:t>
            </a:r>
            <a:r>
              <a:rPr lang="ru-RU" b="1" dirty="0" smtClean="0"/>
              <a:t>                         </a:t>
            </a:r>
            <a:r>
              <a:rPr lang="ru-RU" b="1" dirty="0"/>
              <a:t>сентябрь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52221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763</Words>
  <Application>Microsoft Office PowerPoint</Application>
  <PresentationFormat>Экран (4:3)</PresentationFormat>
  <Paragraphs>353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People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student003</cp:lastModifiedBy>
  <cp:revision>29</cp:revision>
  <dcterms:created xsi:type="dcterms:W3CDTF">2016-12-06T05:18:47Z</dcterms:created>
  <dcterms:modified xsi:type="dcterms:W3CDTF">2017-12-04T09:20:13Z</dcterms:modified>
</cp:coreProperties>
</file>