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9" r:id="rId2"/>
    <p:sldId id="325" r:id="rId3"/>
    <p:sldId id="326" r:id="rId4"/>
    <p:sldId id="338" r:id="rId5"/>
    <p:sldId id="339" r:id="rId6"/>
    <p:sldId id="327" r:id="rId7"/>
    <p:sldId id="328" r:id="rId8"/>
    <p:sldId id="329" r:id="rId9"/>
    <p:sldId id="331" r:id="rId10"/>
    <p:sldId id="332" r:id="rId11"/>
    <p:sldId id="333" r:id="rId12"/>
    <p:sldId id="334" r:id="rId13"/>
    <p:sldId id="335" r:id="rId14"/>
    <p:sldId id="336" r:id="rId15"/>
    <p:sldId id="337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0A484"/>
    <a:srgbClr val="30A383"/>
    <a:srgbClr val="1F5281"/>
    <a:srgbClr val="1481B8"/>
    <a:srgbClr val="D6E1E2"/>
    <a:srgbClr val="000000"/>
    <a:srgbClr val="B7CBCD"/>
    <a:srgbClr val="D6FD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2" autoAdjust="0"/>
    <p:restoredTop sz="95204" autoAdjust="0"/>
  </p:normalViewPr>
  <p:slideViewPr>
    <p:cSldViewPr showGuides="1">
      <p:cViewPr>
        <p:scale>
          <a:sx n="61" d="100"/>
          <a:sy n="61" d="100"/>
        </p:scale>
        <p:origin x="-1404" y="-10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74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4F89EF-6424-4611-920A-AA85223BE065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21725-633E-410E-A303-A4D2F3D96C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796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21725-633E-410E-A303-A4D2F3D96C9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5343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21725-633E-410E-A303-A4D2F3D96C97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5343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ChangeArrowheads="1"/>
          </p:cNvSpPr>
          <p:nvPr userDrawn="1"/>
        </p:nvSpPr>
        <p:spPr bwMode="white">
          <a:xfrm>
            <a:off x="0" y="6350"/>
            <a:ext cx="9144000" cy="2946400"/>
          </a:xfrm>
          <a:prstGeom prst="rect">
            <a:avLst/>
          </a:prstGeom>
          <a:solidFill>
            <a:srgbClr val="1F52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3" name="Freeform 21"/>
          <p:cNvSpPr>
            <a:spLocks/>
          </p:cNvSpPr>
          <p:nvPr/>
        </p:nvSpPr>
        <p:spPr bwMode="gray">
          <a:xfrm>
            <a:off x="-14288" y="1931988"/>
            <a:ext cx="9158288" cy="2506662"/>
          </a:xfrm>
          <a:custGeom>
            <a:avLst/>
            <a:gdLst>
              <a:gd name="T0" fmla="*/ 0 w 5769"/>
              <a:gd name="T1" fmla="*/ 465 h 1579"/>
              <a:gd name="T2" fmla="*/ 2916 w 5769"/>
              <a:gd name="T3" fmla="*/ 18 h 1579"/>
              <a:gd name="T4" fmla="*/ 5769 w 5769"/>
              <a:gd name="T5" fmla="*/ 475 h 1579"/>
              <a:gd name="T6" fmla="*/ 5766 w 5769"/>
              <a:gd name="T7" fmla="*/ 1579 h 1579"/>
              <a:gd name="T8" fmla="*/ 6 w 5769"/>
              <a:gd name="T9" fmla="*/ 1579 h 1579"/>
              <a:gd name="T10" fmla="*/ 0 w 5769"/>
              <a:gd name="T11" fmla="*/ 465 h 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9" h="1579">
                <a:moveTo>
                  <a:pt x="0" y="465"/>
                </a:moveTo>
                <a:cubicBezTo>
                  <a:pt x="722" y="228"/>
                  <a:pt x="1673" y="36"/>
                  <a:pt x="2916" y="18"/>
                </a:cubicBezTo>
                <a:cubicBezTo>
                  <a:pt x="4159" y="0"/>
                  <a:pt x="5348" y="247"/>
                  <a:pt x="5769" y="475"/>
                </a:cubicBezTo>
                <a:lnTo>
                  <a:pt x="5766" y="1579"/>
                </a:lnTo>
                <a:lnTo>
                  <a:pt x="6" y="1579"/>
                </a:lnTo>
                <a:lnTo>
                  <a:pt x="0" y="46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715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white">
          <a:xfrm>
            <a:off x="0" y="4933950"/>
            <a:ext cx="9163050" cy="1941513"/>
          </a:xfrm>
          <a:prstGeom prst="rect">
            <a:avLst/>
          </a:prstGeom>
          <a:solidFill>
            <a:srgbClr val="30A48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1" name="Freeform 19" descr="108a"/>
          <p:cNvSpPr>
            <a:spLocks/>
          </p:cNvSpPr>
          <p:nvPr userDrawn="1"/>
        </p:nvSpPr>
        <p:spPr bwMode="gray">
          <a:xfrm>
            <a:off x="-4763" y="2046288"/>
            <a:ext cx="9148763" cy="2787650"/>
          </a:xfrm>
          <a:custGeom>
            <a:avLst/>
            <a:gdLst>
              <a:gd name="T0" fmla="*/ 0 w 5763"/>
              <a:gd name="T1" fmla="*/ 586 h 1756"/>
              <a:gd name="T2" fmla="*/ 2929 w 5763"/>
              <a:gd name="T3" fmla="*/ 18 h 1756"/>
              <a:gd name="T4" fmla="*/ 5763 w 5763"/>
              <a:gd name="T5" fmla="*/ 593 h 1756"/>
              <a:gd name="T6" fmla="*/ 5763 w 5763"/>
              <a:gd name="T7" fmla="*/ 1756 h 1756"/>
              <a:gd name="T8" fmla="*/ 0 w 5763"/>
              <a:gd name="T9" fmla="*/ 1752 h 1756"/>
              <a:gd name="T10" fmla="*/ 0 w 5763"/>
              <a:gd name="T11" fmla="*/ 586 h 1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3" h="1756">
                <a:moveTo>
                  <a:pt x="0" y="586"/>
                </a:moveTo>
                <a:cubicBezTo>
                  <a:pt x="693" y="340"/>
                  <a:pt x="1521" y="0"/>
                  <a:pt x="2929" y="18"/>
                </a:cubicBezTo>
                <a:cubicBezTo>
                  <a:pt x="4337" y="36"/>
                  <a:pt x="5292" y="322"/>
                  <a:pt x="5763" y="593"/>
                </a:cubicBezTo>
                <a:lnTo>
                  <a:pt x="5763" y="1756"/>
                </a:lnTo>
                <a:lnTo>
                  <a:pt x="0" y="1752"/>
                </a:lnTo>
                <a:lnTo>
                  <a:pt x="0" y="586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715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gray">
          <a:xfrm>
            <a:off x="0" y="4826000"/>
            <a:ext cx="9156700" cy="168275"/>
          </a:xfrm>
          <a:prstGeom prst="rect">
            <a:avLst/>
          </a:prstGeom>
          <a:gradFill rotWithShape="1">
            <a:gsLst>
              <a:gs pos="0">
                <a:srgbClr val="30A484"/>
              </a:gs>
              <a:gs pos="100000">
                <a:srgbClr val="30A484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914400" y="900113"/>
            <a:ext cx="7239000" cy="784225"/>
          </a:xfrm>
        </p:spPr>
        <p:txBody>
          <a:bodyPr/>
          <a:lstStyle>
            <a:lvl1pPr>
              <a:defRPr sz="2400" b="1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828800" y="5314950"/>
            <a:ext cx="60198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33096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5248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6664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8229600" cy="671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93825"/>
            <a:ext cx="8229600" cy="49307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8075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 t="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Rectangle 18"/>
          <p:cNvSpPr>
            <a:spLocks noChangeArrowheads="1"/>
          </p:cNvSpPr>
          <p:nvPr/>
        </p:nvSpPr>
        <p:spPr bwMode="white">
          <a:xfrm>
            <a:off x="0" y="4933950"/>
            <a:ext cx="9163050" cy="1941513"/>
          </a:xfrm>
          <a:prstGeom prst="rect">
            <a:avLst/>
          </a:prstGeom>
          <a:solidFill>
            <a:srgbClr val="1F5281"/>
          </a:solidFill>
          <a:ln>
            <a:noFill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828800" y="5314950"/>
            <a:ext cx="60198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10" name="Rectangle 17"/>
          <p:cNvSpPr>
            <a:spLocks noChangeArrowheads="1"/>
          </p:cNvSpPr>
          <p:nvPr userDrawn="1"/>
        </p:nvSpPr>
        <p:spPr bwMode="white">
          <a:xfrm>
            <a:off x="0" y="0"/>
            <a:ext cx="9144000" cy="836712"/>
          </a:xfrm>
          <a:prstGeom prst="rect">
            <a:avLst/>
          </a:prstGeom>
          <a:solidFill>
            <a:srgbClr val="1F5281"/>
          </a:solidFill>
          <a:ln>
            <a:noFill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Rectangle 20"/>
          <p:cNvSpPr>
            <a:spLocks noChangeArrowheads="1"/>
          </p:cNvSpPr>
          <p:nvPr userDrawn="1"/>
        </p:nvSpPr>
        <p:spPr bwMode="gray">
          <a:xfrm>
            <a:off x="-15277" y="843155"/>
            <a:ext cx="9156700" cy="168275"/>
          </a:xfrm>
          <a:prstGeom prst="rect">
            <a:avLst/>
          </a:prstGeom>
          <a:gradFill rotWithShape="1"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rgbClr val="30A484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Rectangle 20"/>
          <p:cNvSpPr>
            <a:spLocks noChangeArrowheads="1"/>
          </p:cNvSpPr>
          <p:nvPr userDrawn="1"/>
        </p:nvSpPr>
        <p:spPr bwMode="gray">
          <a:xfrm>
            <a:off x="6350" y="4849812"/>
            <a:ext cx="9156700" cy="168275"/>
          </a:xfrm>
          <a:prstGeom prst="rect">
            <a:avLst/>
          </a:prstGeom>
          <a:gradFill rotWithShape="1"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rgbClr val="30A484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6315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4852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593767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93825"/>
            <a:ext cx="4038600" cy="493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93825"/>
            <a:ext cx="4038600" cy="493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728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4276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8099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76750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908607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9" name="Object 15"/>
          <p:cNvGraphicFramePr>
            <a:graphicFrameLocks noChangeAspect="1"/>
          </p:cNvGraphicFramePr>
          <p:nvPr/>
        </p:nvGraphicFramePr>
        <p:xfrm>
          <a:off x="0" y="247650"/>
          <a:ext cx="9144000" cy="1155700"/>
        </p:xfrm>
        <a:graphic>
          <a:graphicData uri="http://schemas.openxmlformats.org/presentationml/2006/ole">
            <p:oleObj spid="_x0000_s1213" name="Image" r:id="rId16" imgW="6311111" imgH="1155148" progId="">
              <p:embed/>
            </p:oleObj>
          </a:graphicData>
        </a:graphic>
      </p:graphicFrame>
      <p:sp>
        <p:nvSpPr>
          <p:cNvPr id="1040" name="Rectangle 16"/>
          <p:cNvSpPr>
            <a:spLocks noChangeArrowheads="1"/>
          </p:cNvSpPr>
          <p:nvPr/>
        </p:nvSpPr>
        <p:spPr bwMode="ltGray">
          <a:xfrm>
            <a:off x="0" y="6524625"/>
            <a:ext cx="9144000" cy="333375"/>
          </a:xfrm>
          <a:prstGeom prst="rect">
            <a:avLst/>
          </a:prstGeom>
          <a:solidFill>
            <a:srgbClr val="30A38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white">
          <a:xfrm>
            <a:off x="0" y="0"/>
            <a:ext cx="9144000" cy="241300"/>
          </a:xfrm>
          <a:prstGeom prst="rect">
            <a:avLst/>
          </a:prstGeom>
          <a:solidFill>
            <a:srgbClr val="1F52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19088"/>
            <a:ext cx="822960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2" name="Freeform 18"/>
          <p:cNvSpPr>
            <a:spLocks/>
          </p:cNvSpPr>
          <p:nvPr/>
        </p:nvSpPr>
        <p:spPr bwMode="white">
          <a:xfrm>
            <a:off x="3175" y="963613"/>
            <a:ext cx="9140825" cy="461962"/>
          </a:xfrm>
          <a:custGeom>
            <a:avLst/>
            <a:gdLst>
              <a:gd name="T0" fmla="*/ 0 w 5764"/>
              <a:gd name="T1" fmla="*/ 290 h 291"/>
              <a:gd name="T2" fmla="*/ 1 w 5764"/>
              <a:gd name="T3" fmla="*/ 193 h 291"/>
              <a:gd name="T4" fmla="*/ 1833 w 5764"/>
              <a:gd name="T5" fmla="*/ 25 h 291"/>
              <a:gd name="T6" fmla="*/ 3966 w 5764"/>
              <a:gd name="T7" fmla="*/ 41 h 291"/>
              <a:gd name="T8" fmla="*/ 5760 w 5764"/>
              <a:gd name="T9" fmla="*/ 184 h 291"/>
              <a:gd name="T10" fmla="*/ 5764 w 5764"/>
              <a:gd name="T11" fmla="*/ 291 h 291"/>
              <a:gd name="T12" fmla="*/ 0 w 5764"/>
              <a:gd name="T13" fmla="*/ 290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4" h="291">
                <a:moveTo>
                  <a:pt x="0" y="290"/>
                </a:moveTo>
                <a:lnTo>
                  <a:pt x="1" y="193"/>
                </a:lnTo>
                <a:cubicBezTo>
                  <a:pt x="305" y="150"/>
                  <a:pt x="1172" y="50"/>
                  <a:pt x="1833" y="25"/>
                </a:cubicBezTo>
                <a:cubicBezTo>
                  <a:pt x="2494" y="0"/>
                  <a:pt x="3312" y="15"/>
                  <a:pt x="3966" y="41"/>
                </a:cubicBezTo>
                <a:cubicBezTo>
                  <a:pt x="4620" y="68"/>
                  <a:pt x="5460" y="142"/>
                  <a:pt x="5760" y="184"/>
                </a:cubicBezTo>
                <a:lnTo>
                  <a:pt x="5764" y="291"/>
                </a:lnTo>
                <a:lnTo>
                  <a:pt x="0" y="2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93825"/>
            <a:ext cx="8229600" cy="493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rgbClr val="1481B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173" y="5373216"/>
            <a:ext cx="9036496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i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Усова Татьяна Михайловна,</a:t>
            </a:r>
          </a:p>
          <a:p>
            <a:pPr algn="r"/>
            <a:r>
              <a:rPr lang="ru-RU" sz="2000" b="1" i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директор ГУО «Гомельский областной центр </a:t>
            </a:r>
          </a:p>
          <a:p>
            <a:pPr algn="r"/>
            <a:r>
              <a:rPr lang="ru-RU" sz="2000" b="1" i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коррекционно-развивающего обучения и реабилитации»</a:t>
            </a:r>
          </a:p>
          <a:p>
            <a:pPr algn="ctr"/>
            <a:endParaRPr lang="ru-RU" sz="2600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6936" y="116632"/>
            <a:ext cx="87658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Использование </a:t>
            </a:r>
            <a:endParaRPr lang="ru-RU" sz="3000" b="1" cap="smal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электронных средств обучения </a:t>
            </a:r>
          </a:p>
          <a:p>
            <a:pPr algn="ctr"/>
            <a:r>
              <a:rPr lang="ru-RU" sz="30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в </a:t>
            </a:r>
            <a:r>
              <a:rPr lang="ru-RU" sz="30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работе с детьми </a:t>
            </a:r>
            <a:r>
              <a:rPr lang="ru-RU" sz="30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с </a:t>
            </a:r>
            <a:r>
              <a:rPr lang="ru-RU" sz="30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особенностями </a:t>
            </a:r>
            <a:endParaRPr lang="ru-RU" sz="3000" b="1" cap="smal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психофизического развития</a:t>
            </a:r>
            <a:endParaRPr lang="ru-RU" sz="30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6947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b="1" dirty="0" smtClean="0">
                <a:latin typeface="Georgia" pitchFamily="18" charset="0"/>
              </a:rPr>
              <a:t>Информационные ресурсы</a:t>
            </a:r>
            <a:endParaRPr lang="ru-RU" sz="3000" b="1" dirty="0">
              <a:latin typeface="Georgia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13795" t="4942" r="14420" b="3670"/>
          <a:stretch/>
        </p:blipFill>
        <p:spPr bwMode="auto">
          <a:xfrm>
            <a:off x="467544" y="1268760"/>
            <a:ext cx="7992888" cy="5476672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8" name="Полилиния 17"/>
          <p:cNvSpPr/>
          <p:nvPr/>
        </p:nvSpPr>
        <p:spPr>
          <a:xfrm>
            <a:off x="6156176" y="1795182"/>
            <a:ext cx="668267" cy="562318"/>
          </a:xfrm>
          <a:custGeom>
            <a:avLst/>
            <a:gdLst>
              <a:gd name="connsiteX0" fmla="*/ 277742 w 668267"/>
              <a:gd name="connsiteY0" fmla="*/ 28575 h 562318"/>
              <a:gd name="connsiteX1" fmla="*/ 249167 w 668267"/>
              <a:gd name="connsiteY1" fmla="*/ 19050 h 562318"/>
              <a:gd name="connsiteX2" fmla="*/ 172967 w 668267"/>
              <a:gd name="connsiteY2" fmla="*/ 28575 h 562318"/>
              <a:gd name="connsiteX3" fmla="*/ 144392 w 668267"/>
              <a:gd name="connsiteY3" fmla="*/ 38100 h 562318"/>
              <a:gd name="connsiteX4" fmla="*/ 106292 w 668267"/>
              <a:gd name="connsiteY4" fmla="*/ 47625 h 562318"/>
              <a:gd name="connsiteX5" fmla="*/ 77717 w 668267"/>
              <a:gd name="connsiteY5" fmla="*/ 66675 h 562318"/>
              <a:gd name="connsiteX6" fmla="*/ 49142 w 668267"/>
              <a:gd name="connsiteY6" fmla="*/ 123825 h 562318"/>
              <a:gd name="connsiteX7" fmla="*/ 20567 w 668267"/>
              <a:gd name="connsiteY7" fmla="*/ 180975 h 562318"/>
              <a:gd name="connsiteX8" fmla="*/ 1517 w 668267"/>
              <a:gd name="connsiteY8" fmla="*/ 257175 h 562318"/>
              <a:gd name="connsiteX9" fmla="*/ 11042 w 668267"/>
              <a:gd name="connsiteY9" fmla="*/ 409575 h 562318"/>
              <a:gd name="connsiteX10" fmla="*/ 39617 w 668267"/>
              <a:gd name="connsiteY10" fmla="*/ 428625 h 562318"/>
              <a:gd name="connsiteX11" fmla="*/ 58667 w 668267"/>
              <a:gd name="connsiteY11" fmla="*/ 457200 h 562318"/>
              <a:gd name="connsiteX12" fmla="*/ 77717 w 668267"/>
              <a:gd name="connsiteY12" fmla="*/ 495300 h 562318"/>
              <a:gd name="connsiteX13" fmla="*/ 125342 w 668267"/>
              <a:gd name="connsiteY13" fmla="*/ 523875 h 562318"/>
              <a:gd name="connsiteX14" fmla="*/ 192017 w 668267"/>
              <a:gd name="connsiteY14" fmla="*/ 561975 h 562318"/>
              <a:gd name="connsiteX15" fmla="*/ 487292 w 668267"/>
              <a:gd name="connsiteY15" fmla="*/ 552450 h 562318"/>
              <a:gd name="connsiteX16" fmla="*/ 515867 w 668267"/>
              <a:gd name="connsiteY16" fmla="*/ 542925 h 562318"/>
              <a:gd name="connsiteX17" fmla="*/ 544442 w 668267"/>
              <a:gd name="connsiteY17" fmla="*/ 514350 h 562318"/>
              <a:gd name="connsiteX18" fmla="*/ 573017 w 668267"/>
              <a:gd name="connsiteY18" fmla="*/ 495300 h 562318"/>
              <a:gd name="connsiteX19" fmla="*/ 620642 w 668267"/>
              <a:gd name="connsiteY19" fmla="*/ 409575 h 562318"/>
              <a:gd name="connsiteX20" fmla="*/ 639692 w 668267"/>
              <a:gd name="connsiteY20" fmla="*/ 381000 h 562318"/>
              <a:gd name="connsiteX21" fmla="*/ 658742 w 668267"/>
              <a:gd name="connsiteY21" fmla="*/ 323850 h 562318"/>
              <a:gd name="connsiteX22" fmla="*/ 668267 w 668267"/>
              <a:gd name="connsiteY22" fmla="*/ 295275 h 562318"/>
              <a:gd name="connsiteX23" fmla="*/ 658742 w 668267"/>
              <a:gd name="connsiteY23" fmla="*/ 171450 h 562318"/>
              <a:gd name="connsiteX24" fmla="*/ 649217 w 668267"/>
              <a:gd name="connsiteY24" fmla="*/ 142875 h 562318"/>
              <a:gd name="connsiteX25" fmla="*/ 620642 w 668267"/>
              <a:gd name="connsiteY25" fmla="*/ 123825 h 562318"/>
              <a:gd name="connsiteX26" fmla="*/ 592067 w 668267"/>
              <a:gd name="connsiteY26" fmla="*/ 95250 h 562318"/>
              <a:gd name="connsiteX27" fmla="*/ 534917 w 668267"/>
              <a:gd name="connsiteY27" fmla="*/ 66675 h 562318"/>
              <a:gd name="connsiteX28" fmla="*/ 506342 w 668267"/>
              <a:gd name="connsiteY28" fmla="*/ 38100 h 562318"/>
              <a:gd name="connsiteX29" fmla="*/ 468242 w 668267"/>
              <a:gd name="connsiteY29" fmla="*/ 28575 h 562318"/>
              <a:gd name="connsiteX30" fmla="*/ 411092 w 668267"/>
              <a:gd name="connsiteY30" fmla="*/ 9525 h 562318"/>
              <a:gd name="connsiteX31" fmla="*/ 382517 w 668267"/>
              <a:gd name="connsiteY31" fmla="*/ 0 h 562318"/>
              <a:gd name="connsiteX32" fmla="*/ 153917 w 668267"/>
              <a:gd name="connsiteY32" fmla="*/ 19050 h 562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68267" h="562318">
                <a:moveTo>
                  <a:pt x="277742" y="28575"/>
                </a:moveTo>
                <a:cubicBezTo>
                  <a:pt x="268217" y="25400"/>
                  <a:pt x="259207" y="19050"/>
                  <a:pt x="249167" y="19050"/>
                </a:cubicBezTo>
                <a:cubicBezTo>
                  <a:pt x="223569" y="19050"/>
                  <a:pt x="198152" y="23996"/>
                  <a:pt x="172967" y="28575"/>
                </a:cubicBezTo>
                <a:cubicBezTo>
                  <a:pt x="163089" y="30371"/>
                  <a:pt x="154046" y="35342"/>
                  <a:pt x="144392" y="38100"/>
                </a:cubicBezTo>
                <a:cubicBezTo>
                  <a:pt x="131805" y="41696"/>
                  <a:pt x="118992" y="44450"/>
                  <a:pt x="106292" y="47625"/>
                </a:cubicBezTo>
                <a:cubicBezTo>
                  <a:pt x="96767" y="53975"/>
                  <a:pt x="85812" y="58580"/>
                  <a:pt x="77717" y="66675"/>
                </a:cubicBezTo>
                <a:cubicBezTo>
                  <a:pt x="50420" y="93972"/>
                  <a:pt x="64636" y="92837"/>
                  <a:pt x="49142" y="123825"/>
                </a:cubicBezTo>
                <a:cubicBezTo>
                  <a:pt x="23132" y="175845"/>
                  <a:pt x="34932" y="128304"/>
                  <a:pt x="20567" y="180975"/>
                </a:cubicBezTo>
                <a:cubicBezTo>
                  <a:pt x="13678" y="206234"/>
                  <a:pt x="1517" y="257175"/>
                  <a:pt x="1517" y="257175"/>
                </a:cubicBezTo>
                <a:cubicBezTo>
                  <a:pt x="4692" y="307975"/>
                  <a:pt x="0" y="359888"/>
                  <a:pt x="11042" y="409575"/>
                </a:cubicBezTo>
                <a:cubicBezTo>
                  <a:pt x="13525" y="420750"/>
                  <a:pt x="31522" y="420530"/>
                  <a:pt x="39617" y="428625"/>
                </a:cubicBezTo>
                <a:cubicBezTo>
                  <a:pt x="47712" y="436720"/>
                  <a:pt x="52987" y="447261"/>
                  <a:pt x="58667" y="457200"/>
                </a:cubicBezTo>
                <a:cubicBezTo>
                  <a:pt x="65712" y="469528"/>
                  <a:pt x="67677" y="485260"/>
                  <a:pt x="77717" y="495300"/>
                </a:cubicBezTo>
                <a:cubicBezTo>
                  <a:pt x="90808" y="508391"/>
                  <a:pt x="109938" y="513606"/>
                  <a:pt x="125342" y="523875"/>
                </a:cubicBezTo>
                <a:cubicBezTo>
                  <a:pt x="183007" y="562318"/>
                  <a:pt x="141088" y="544999"/>
                  <a:pt x="192017" y="561975"/>
                </a:cubicBezTo>
                <a:cubicBezTo>
                  <a:pt x="290442" y="558800"/>
                  <a:pt x="388986" y="558233"/>
                  <a:pt x="487292" y="552450"/>
                </a:cubicBezTo>
                <a:cubicBezTo>
                  <a:pt x="497315" y="551860"/>
                  <a:pt x="507513" y="548494"/>
                  <a:pt x="515867" y="542925"/>
                </a:cubicBezTo>
                <a:cubicBezTo>
                  <a:pt x="527075" y="535453"/>
                  <a:pt x="534094" y="522974"/>
                  <a:pt x="544442" y="514350"/>
                </a:cubicBezTo>
                <a:cubicBezTo>
                  <a:pt x="553236" y="507021"/>
                  <a:pt x="563492" y="501650"/>
                  <a:pt x="573017" y="495300"/>
                </a:cubicBezTo>
                <a:cubicBezTo>
                  <a:pt x="589782" y="445005"/>
                  <a:pt x="576973" y="475079"/>
                  <a:pt x="620642" y="409575"/>
                </a:cubicBezTo>
                <a:cubicBezTo>
                  <a:pt x="626992" y="400050"/>
                  <a:pt x="636072" y="391860"/>
                  <a:pt x="639692" y="381000"/>
                </a:cubicBezTo>
                <a:lnTo>
                  <a:pt x="658742" y="323850"/>
                </a:lnTo>
                <a:lnTo>
                  <a:pt x="668267" y="295275"/>
                </a:lnTo>
                <a:cubicBezTo>
                  <a:pt x="665092" y="254000"/>
                  <a:pt x="663877" y="212527"/>
                  <a:pt x="658742" y="171450"/>
                </a:cubicBezTo>
                <a:cubicBezTo>
                  <a:pt x="657497" y="161487"/>
                  <a:pt x="655489" y="150715"/>
                  <a:pt x="649217" y="142875"/>
                </a:cubicBezTo>
                <a:cubicBezTo>
                  <a:pt x="642066" y="133936"/>
                  <a:pt x="629436" y="131154"/>
                  <a:pt x="620642" y="123825"/>
                </a:cubicBezTo>
                <a:cubicBezTo>
                  <a:pt x="610294" y="115201"/>
                  <a:pt x="602415" y="103874"/>
                  <a:pt x="592067" y="95250"/>
                </a:cubicBezTo>
                <a:cubicBezTo>
                  <a:pt x="567448" y="74734"/>
                  <a:pt x="563556" y="76221"/>
                  <a:pt x="534917" y="66675"/>
                </a:cubicBezTo>
                <a:cubicBezTo>
                  <a:pt x="525392" y="57150"/>
                  <a:pt x="518038" y="44783"/>
                  <a:pt x="506342" y="38100"/>
                </a:cubicBezTo>
                <a:cubicBezTo>
                  <a:pt x="494976" y="31605"/>
                  <a:pt x="480781" y="32337"/>
                  <a:pt x="468242" y="28575"/>
                </a:cubicBezTo>
                <a:cubicBezTo>
                  <a:pt x="449008" y="22805"/>
                  <a:pt x="430142" y="15875"/>
                  <a:pt x="411092" y="9525"/>
                </a:cubicBezTo>
                <a:lnTo>
                  <a:pt x="382517" y="0"/>
                </a:lnTo>
                <a:cubicBezTo>
                  <a:pt x="173010" y="19953"/>
                  <a:pt x="249469" y="19050"/>
                  <a:pt x="153917" y="1905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567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b="1" dirty="0" smtClean="0">
                <a:latin typeface="Georgia" panose="02040502050405020303" pitchFamily="18" charset="0"/>
              </a:rPr>
              <a:t>Современные технические средства</a:t>
            </a:r>
            <a:endParaRPr lang="ru-RU" sz="3000" b="1" dirty="0">
              <a:latin typeface="Georgia" panose="02040502050405020303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13803" t="4360" r="14605" b="6767"/>
          <a:stretch/>
        </p:blipFill>
        <p:spPr bwMode="auto">
          <a:xfrm>
            <a:off x="1763688" y="980728"/>
            <a:ext cx="5841940" cy="5544000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" name="Полилиния 3"/>
          <p:cNvSpPr/>
          <p:nvPr/>
        </p:nvSpPr>
        <p:spPr>
          <a:xfrm>
            <a:off x="3824024" y="1532965"/>
            <a:ext cx="1124494" cy="546847"/>
          </a:xfrm>
          <a:custGeom>
            <a:avLst/>
            <a:gdLst>
              <a:gd name="connsiteX0" fmla="*/ 568682 w 1124494"/>
              <a:gd name="connsiteY0" fmla="*/ 26894 h 546847"/>
              <a:gd name="connsiteX1" fmla="*/ 523858 w 1124494"/>
              <a:gd name="connsiteY1" fmla="*/ 17929 h 546847"/>
              <a:gd name="connsiteX2" fmla="*/ 496964 w 1124494"/>
              <a:gd name="connsiteY2" fmla="*/ 8964 h 546847"/>
              <a:gd name="connsiteX3" fmla="*/ 443176 w 1124494"/>
              <a:gd name="connsiteY3" fmla="*/ 0 h 546847"/>
              <a:gd name="connsiteX4" fmla="*/ 129411 w 1124494"/>
              <a:gd name="connsiteY4" fmla="*/ 26894 h 546847"/>
              <a:gd name="connsiteX5" fmla="*/ 102517 w 1124494"/>
              <a:gd name="connsiteY5" fmla="*/ 35859 h 546847"/>
              <a:gd name="connsiteX6" fmla="*/ 75623 w 1124494"/>
              <a:gd name="connsiteY6" fmla="*/ 53788 h 546847"/>
              <a:gd name="connsiteX7" fmla="*/ 57694 w 1124494"/>
              <a:gd name="connsiteY7" fmla="*/ 80682 h 546847"/>
              <a:gd name="connsiteX8" fmla="*/ 39764 w 1124494"/>
              <a:gd name="connsiteY8" fmla="*/ 98611 h 546847"/>
              <a:gd name="connsiteX9" fmla="*/ 12870 w 1124494"/>
              <a:gd name="connsiteY9" fmla="*/ 143435 h 546847"/>
              <a:gd name="connsiteX10" fmla="*/ 12870 w 1124494"/>
              <a:gd name="connsiteY10" fmla="*/ 367553 h 546847"/>
              <a:gd name="connsiteX11" fmla="*/ 21835 w 1124494"/>
              <a:gd name="connsiteY11" fmla="*/ 394447 h 546847"/>
              <a:gd name="connsiteX12" fmla="*/ 75623 w 1124494"/>
              <a:gd name="connsiteY12" fmla="*/ 430306 h 546847"/>
              <a:gd name="connsiteX13" fmla="*/ 102517 w 1124494"/>
              <a:gd name="connsiteY13" fmla="*/ 457200 h 546847"/>
              <a:gd name="connsiteX14" fmla="*/ 129411 w 1124494"/>
              <a:gd name="connsiteY14" fmla="*/ 466164 h 546847"/>
              <a:gd name="connsiteX15" fmla="*/ 210094 w 1124494"/>
              <a:gd name="connsiteY15" fmla="*/ 502023 h 546847"/>
              <a:gd name="connsiteX16" fmla="*/ 263882 w 1124494"/>
              <a:gd name="connsiteY16" fmla="*/ 519953 h 546847"/>
              <a:gd name="connsiteX17" fmla="*/ 290776 w 1124494"/>
              <a:gd name="connsiteY17" fmla="*/ 528917 h 546847"/>
              <a:gd name="connsiteX18" fmla="*/ 389388 w 1124494"/>
              <a:gd name="connsiteY18" fmla="*/ 546847 h 546847"/>
              <a:gd name="connsiteX19" fmla="*/ 604541 w 1124494"/>
              <a:gd name="connsiteY19" fmla="*/ 537882 h 546847"/>
              <a:gd name="connsiteX20" fmla="*/ 676258 w 1124494"/>
              <a:gd name="connsiteY20" fmla="*/ 528917 h 546847"/>
              <a:gd name="connsiteX21" fmla="*/ 783835 w 1124494"/>
              <a:gd name="connsiteY21" fmla="*/ 519953 h 546847"/>
              <a:gd name="connsiteX22" fmla="*/ 837623 w 1124494"/>
              <a:gd name="connsiteY22" fmla="*/ 510988 h 546847"/>
              <a:gd name="connsiteX23" fmla="*/ 981058 w 1124494"/>
              <a:gd name="connsiteY23" fmla="*/ 493059 h 546847"/>
              <a:gd name="connsiteX24" fmla="*/ 1034847 w 1124494"/>
              <a:gd name="connsiteY24" fmla="*/ 475129 h 546847"/>
              <a:gd name="connsiteX25" fmla="*/ 1079670 w 1124494"/>
              <a:gd name="connsiteY25" fmla="*/ 430306 h 546847"/>
              <a:gd name="connsiteX26" fmla="*/ 1106564 w 1124494"/>
              <a:gd name="connsiteY26" fmla="*/ 349623 h 546847"/>
              <a:gd name="connsiteX27" fmla="*/ 1115529 w 1124494"/>
              <a:gd name="connsiteY27" fmla="*/ 322729 h 546847"/>
              <a:gd name="connsiteX28" fmla="*/ 1124494 w 1124494"/>
              <a:gd name="connsiteY28" fmla="*/ 295835 h 546847"/>
              <a:gd name="connsiteX29" fmla="*/ 1097600 w 1124494"/>
              <a:gd name="connsiteY29" fmla="*/ 125506 h 546847"/>
              <a:gd name="connsiteX30" fmla="*/ 1052776 w 1124494"/>
              <a:gd name="connsiteY30" fmla="*/ 89647 h 546847"/>
              <a:gd name="connsiteX31" fmla="*/ 1034847 w 1124494"/>
              <a:gd name="connsiteY31" fmla="*/ 71717 h 546847"/>
              <a:gd name="connsiteX32" fmla="*/ 981058 w 1124494"/>
              <a:gd name="connsiteY32" fmla="*/ 53788 h 546847"/>
              <a:gd name="connsiteX33" fmla="*/ 954164 w 1124494"/>
              <a:gd name="connsiteY33" fmla="*/ 35859 h 546847"/>
              <a:gd name="connsiteX34" fmla="*/ 819694 w 1124494"/>
              <a:gd name="connsiteY34" fmla="*/ 8964 h 546847"/>
              <a:gd name="connsiteX35" fmla="*/ 514894 w 1124494"/>
              <a:gd name="connsiteY35" fmla="*/ 8964 h 546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24494" h="546847">
                <a:moveTo>
                  <a:pt x="568682" y="26894"/>
                </a:moveTo>
                <a:cubicBezTo>
                  <a:pt x="553741" y="23906"/>
                  <a:pt x="538640" y="21625"/>
                  <a:pt x="523858" y="17929"/>
                </a:cubicBezTo>
                <a:cubicBezTo>
                  <a:pt x="514691" y="15637"/>
                  <a:pt x="506189" y="11014"/>
                  <a:pt x="496964" y="8964"/>
                </a:cubicBezTo>
                <a:cubicBezTo>
                  <a:pt x="479220" y="5021"/>
                  <a:pt x="461105" y="2988"/>
                  <a:pt x="443176" y="0"/>
                </a:cubicBezTo>
                <a:cubicBezTo>
                  <a:pt x="164316" y="9615"/>
                  <a:pt x="265459" y="-18457"/>
                  <a:pt x="129411" y="26894"/>
                </a:cubicBezTo>
                <a:cubicBezTo>
                  <a:pt x="120446" y="29882"/>
                  <a:pt x="110380" y="30617"/>
                  <a:pt x="102517" y="35859"/>
                </a:cubicBezTo>
                <a:lnTo>
                  <a:pt x="75623" y="53788"/>
                </a:lnTo>
                <a:cubicBezTo>
                  <a:pt x="69647" y="62753"/>
                  <a:pt x="64425" y="72269"/>
                  <a:pt x="57694" y="80682"/>
                </a:cubicBezTo>
                <a:cubicBezTo>
                  <a:pt x="52414" y="87282"/>
                  <a:pt x="44112" y="91363"/>
                  <a:pt x="39764" y="98611"/>
                </a:cubicBezTo>
                <a:cubicBezTo>
                  <a:pt x="4852" y="156799"/>
                  <a:pt x="58300" y="98007"/>
                  <a:pt x="12870" y="143435"/>
                </a:cubicBezTo>
                <a:cubicBezTo>
                  <a:pt x="-6555" y="240557"/>
                  <a:pt x="-1866" y="198092"/>
                  <a:pt x="12870" y="367553"/>
                </a:cubicBezTo>
                <a:cubicBezTo>
                  <a:pt x="13689" y="376967"/>
                  <a:pt x="15153" y="387765"/>
                  <a:pt x="21835" y="394447"/>
                </a:cubicBezTo>
                <a:cubicBezTo>
                  <a:pt x="37072" y="409684"/>
                  <a:pt x="60386" y="415069"/>
                  <a:pt x="75623" y="430306"/>
                </a:cubicBezTo>
                <a:cubicBezTo>
                  <a:pt x="84588" y="439271"/>
                  <a:pt x="91968" y="450168"/>
                  <a:pt x="102517" y="457200"/>
                </a:cubicBezTo>
                <a:cubicBezTo>
                  <a:pt x="110380" y="462442"/>
                  <a:pt x="120446" y="463176"/>
                  <a:pt x="129411" y="466164"/>
                </a:cubicBezTo>
                <a:cubicBezTo>
                  <a:pt x="172031" y="494578"/>
                  <a:pt x="146082" y="480686"/>
                  <a:pt x="210094" y="502023"/>
                </a:cubicBezTo>
                <a:lnTo>
                  <a:pt x="263882" y="519953"/>
                </a:lnTo>
                <a:cubicBezTo>
                  <a:pt x="272847" y="522941"/>
                  <a:pt x="281510" y="527064"/>
                  <a:pt x="290776" y="528917"/>
                </a:cubicBezTo>
                <a:cubicBezTo>
                  <a:pt x="353424" y="541447"/>
                  <a:pt x="320570" y="535377"/>
                  <a:pt x="389388" y="546847"/>
                </a:cubicBezTo>
                <a:cubicBezTo>
                  <a:pt x="461106" y="543859"/>
                  <a:pt x="532901" y="542360"/>
                  <a:pt x="604541" y="537882"/>
                </a:cubicBezTo>
                <a:cubicBezTo>
                  <a:pt x="628586" y="536379"/>
                  <a:pt x="652286" y="531314"/>
                  <a:pt x="676258" y="528917"/>
                </a:cubicBezTo>
                <a:cubicBezTo>
                  <a:pt x="712063" y="525337"/>
                  <a:pt x="747976" y="522941"/>
                  <a:pt x="783835" y="519953"/>
                </a:cubicBezTo>
                <a:cubicBezTo>
                  <a:pt x="801764" y="516965"/>
                  <a:pt x="819587" y="513243"/>
                  <a:pt x="837623" y="510988"/>
                </a:cubicBezTo>
                <a:lnTo>
                  <a:pt x="981058" y="493059"/>
                </a:lnTo>
                <a:cubicBezTo>
                  <a:pt x="998988" y="487082"/>
                  <a:pt x="1024364" y="490854"/>
                  <a:pt x="1034847" y="475129"/>
                </a:cubicBezTo>
                <a:cubicBezTo>
                  <a:pt x="1058752" y="439270"/>
                  <a:pt x="1043811" y="454211"/>
                  <a:pt x="1079670" y="430306"/>
                </a:cubicBezTo>
                <a:lnTo>
                  <a:pt x="1106564" y="349623"/>
                </a:lnTo>
                <a:lnTo>
                  <a:pt x="1115529" y="322729"/>
                </a:lnTo>
                <a:lnTo>
                  <a:pt x="1124494" y="295835"/>
                </a:lnTo>
                <a:cubicBezTo>
                  <a:pt x="1124474" y="295571"/>
                  <a:pt x="1122808" y="150714"/>
                  <a:pt x="1097600" y="125506"/>
                </a:cubicBezTo>
                <a:cubicBezTo>
                  <a:pt x="1054303" y="82209"/>
                  <a:pt x="1109326" y="134888"/>
                  <a:pt x="1052776" y="89647"/>
                </a:cubicBezTo>
                <a:cubicBezTo>
                  <a:pt x="1046176" y="84367"/>
                  <a:pt x="1042407" y="75497"/>
                  <a:pt x="1034847" y="71717"/>
                </a:cubicBezTo>
                <a:cubicBezTo>
                  <a:pt x="1017943" y="63265"/>
                  <a:pt x="996783" y="64271"/>
                  <a:pt x="981058" y="53788"/>
                </a:cubicBezTo>
                <a:cubicBezTo>
                  <a:pt x="972093" y="47812"/>
                  <a:pt x="964010" y="40235"/>
                  <a:pt x="954164" y="35859"/>
                </a:cubicBezTo>
                <a:cubicBezTo>
                  <a:pt x="910156" y="16300"/>
                  <a:pt x="868402" y="10097"/>
                  <a:pt x="819694" y="8964"/>
                </a:cubicBezTo>
                <a:cubicBezTo>
                  <a:pt x="718121" y="6602"/>
                  <a:pt x="616494" y="8964"/>
                  <a:pt x="514894" y="896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3153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01960"/>
          </a:xfrm>
        </p:spPr>
        <p:txBody>
          <a:bodyPr/>
          <a:lstStyle/>
          <a:p>
            <a:r>
              <a:rPr lang="ru-RU" sz="3000" b="1" dirty="0">
                <a:latin typeface="Georgia" panose="02040502050405020303" pitchFamily="18" charset="0"/>
              </a:rPr>
              <a:t>Э</a:t>
            </a:r>
            <a:r>
              <a:rPr lang="ru-RU" sz="3000" b="1" dirty="0" smtClean="0">
                <a:latin typeface="Georgia" panose="02040502050405020303" pitchFamily="18" charset="0"/>
              </a:rPr>
              <a:t>лектронные </a:t>
            </a:r>
            <a:br>
              <a:rPr lang="ru-RU" sz="3000" b="1" dirty="0" smtClean="0">
                <a:latin typeface="Georgia" panose="02040502050405020303" pitchFamily="18" charset="0"/>
              </a:rPr>
            </a:br>
            <a:r>
              <a:rPr lang="ru-RU" sz="3000" b="1" dirty="0" smtClean="0">
                <a:latin typeface="Georgia" panose="02040502050405020303" pitchFamily="18" charset="0"/>
              </a:rPr>
              <a:t>учебно-методические комплексы</a:t>
            </a:r>
            <a:endParaRPr lang="ru-RU" sz="3000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93825"/>
            <a:ext cx="8928992" cy="5131519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Коммуникативное </a:t>
            </a:r>
            <a:r>
              <a:rPr lang="ru-RU" sz="2300" dirty="0">
                <a:solidFill>
                  <a:srgbClr val="002060"/>
                </a:solidFill>
                <a:latin typeface="Georgia" panose="02040502050405020303" pitchFamily="18" charset="0"/>
              </a:rPr>
              <a:t>развитие</a:t>
            </a:r>
            <a:r>
              <a:rPr lang="ru-RU" sz="2300" b="0" dirty="0">
                <a:solidFill>
                  <a:srgbClr val="002060"/>
                </a:solidFill>
                <a:latin typeface="Georgia" panose="02040502050405020303" pitchFamily="18" charset="0"/>
              </a:rPr>
              <a:t>: </a:t>
            </a:r>
            <a:endParaRPr lang="ru-RU" sz="2300" b="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r>
              <a:rPr lang="ru-RU" sz="23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«</a:t>
            </a:r>
            <a:r>
              <a:rPr lang="ru-RU" sz="2300" b="0" dirty="0">
                <a:solidFill>
                  <a:srgbClr val="002060"/>
                </a:solidFill>
                <a:latin typeface="Georgia" panose="02040502050405020303" pitchFamily="18" charset="0"/>
              </a:rPr>
              <a:t>Элементы грамоты и развитие речи», «</a:t>
            </a:r>
            <a:r>
              <a:rPr lang="ru-RU" sz="23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Русский язык</a:t>
            </a:r>
            <a:r>
              <a:rPr lang="ru-RU" sz="2300" b="0" dirty="0">
                <a:solidFill>
                  <a:srgbClr val="002060"/>
                </a:solidFill>
                <a:latin typeface="Georgia" panose="02040502050405020303" pitchFamily="18" charset="0"/>
              </a:rPr>
              <a:t>», «Литературное чтение»;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Социальное </a:t>
            </a:r>
            <a:r>
              <a:rPr lang="ru-RU" sz="2300" dirty="0">
                <a:solidFill>
                  <a:srgbClr val="002060"/>
                </a:solidFill>
                <a:latin typeface="Georgia" panose="02040502050405020303" pitchFamily="18" charset="0"/>
              </a:rPr>
              <a:t>развитие: </a:t>
            </a:r>
            <a:endParaRPr lang="ru-RU" sz="230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r>
              <a:rPr lang="ru-RU" sz="23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«</a:t>
            </a:r>
            <a:r>
              <a:rPr lang="ru-RU" sz="2300" b="0" dirty="0">
                <a:solidFill>
                  <a:srgbClr val="002060"/>
                </a:solidFill>
                <a:latin typeface="Georgia" panose="02040502050405020303" pitchFamily="18" charset="0"/>
              </a:rPr>
              <a:t>Ориентировка в окружающем мире», «Человек и мир», «Социально-бытовая ориентировка», «Социальная адаптация</a:t>
            </a:r>
            <a:r>
              <a:rPr lang="ru-RU" sz="23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»;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Эстетическое </a:t>
            </a:r>
            <a:r>
              <a:rPr lang="ru-RU" sz="2300" dirty="0">
                <a:solidFill>
                  <a:srgbClr val="002060"/>
                </a:solidFill>
                <a:latin typeface="Georgia" panose="02040502050405020303" pitchFamily="18" charset="0"/>
              </a:rPr>
              <a:t>развитие</a:t>
            </a:r>
            <a:r>
              <a:rPr lang="ru-RU" sz="2300" b="0" dirty="0">
                <a:solidFill>
                  <a:srgbClr val="002060"/>
                </a:solidFill>
                <a:latin typeface="Georgia" panose="02040502050405020303" pitchFamily="18" charset="0"/>
              </a:rPr>
              <a:t>: </a:t>
            </a:r>
            <a:endParaRPr lang="ru-RU" sz="2300" b="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r>
              <a:rPr lang="ru-RU" sz="23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«</a:t>
            </a:r>
            <a:r>
              <a:rPr lang="ru-RU" sz="2300" b="0" dirty="0">
                <a:solidFill>
                  <a:srgbClr val="002060"/>
                </a:solidFill>
                <a:latin typeface="Georgia" panose="02040502050405020303" pitchFamily="18" charset="0"/>
              </a:rPr>
              <a:t>Изобразительное искусство</a:t>
            </a:r>
            <a:r>
              <a:rPr lang="ru-RU" sz="23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», «</a:t>
            </a:r>
            <a:r>
              <a:rPr lang="ru-RU" sz="2300" b="0" dirty="0">
                <a:solidFill>
                  <a:srgbClr val="002060"/>
                </a:solidFill>
                <a:latin typeface="Georgia" panose="02040502050405020303" pitchFamily="18" charset="0"/>
              </a:rPr>
              <a:t>Изобразительная деятельность», «Музыка», «Музыкально-ритмические занятия»;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Математическое </a:t>
            </a:r>
            <a:r>
              <a:rPr lang="ru-RU" sz="2300" dirty="0">
                <a:solidFill>
                  <a:srgbClr val="002060"/>
                </a:solidFill>
                <a:latin typeface="Georgia" panose="02040502050405020303" pitchFamily="18" charset="0"/>
              </a:rPr>
              <a:t>развитие</a:t>
            </a:r>
            <a:r>
              <a:rPr lang="ru-RU" sz="23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23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300" b="0" dirty="0">
                <a:solidFill>
                  <a:srgbClr val="002060"/>
                </a:solidFill>
                <a:latin typeface="Georgia" panose="02040502050405020303" pitchFamily="18" charset="0"/>
              </a:rPr>
              <a:t>«Элементы арифметики», «Математика</a:t>
            </a:r>
            <a:r>
              <a:rPr lang="ru-RU" sz="23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».</a:t>
            </a:r>
            <a:endParaRPr lang="ru-RU" sz="2300" b="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1961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b="1" dirty="0" smtClean="0">
                <a:latin typeface="Georgia" panose="02040502050405020303" pitchFamily="18" charset="0"/>
              </a:rPr>
              <a:t>Контрольно-диагностические модули</a:t>
            </a:r>
            <a:endParaRPr lang="ru-RU" sz="3000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60851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25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Повышают </a:t>
            </a:r>
            <a:r>
              <a:rPr lang="ru-RU" sz="2500" dirty="0">
                <a:solidFill>
                  <a:srgbClr val="002060"/>
                </a:solidFill>
                <a:latin typeface="Georgia" panose="02040502050405020303" pitchFamily="18" charset="0"/>
              </a:rPr>
              <a:t>уровень мотивации </a:t>
            </a:r>
            <a:r>
              <a:rPr lang="ru-RU" sz="25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учащихся</a:t>
            </a:r>
            <a:endParaRPr lang="ru-RU" sz="250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ru-RU" sz="250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5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Позволяют задать </a:t>
            </a:r>
            <a:r>
              <a:rPr lang="ru-RU" sz="2500" dirty="0">
                <a:solidFill>
                  <a:srgbClr val="002060"/>
                </a:solidFill>
                <a:latin typeface="Georgia" panose="02040502050405020303" pitchFamily="18" charset="0"/>
              </a:rPr>
              <a:t>индивидуальный темп и объем выполнения задания, т.е. персонифицировать процесс коррекционно-развивающего </a:t>
            </a:r>
            <a:r>
              <a:rPr lang="ru-RU" sz="25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обучения</a:t>
            </a:r>
            <a:endParaRPr lang="ru-RU" sz="250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ru-RU" sz="250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5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Оперативно показывают результат </a:t>
            </a:r>
            <a:r>
              <a:rPr lang="ru-RU" sz="2500" dirty="0">
                <a:solidFill>
                  <a:srgbClr val="002060"/>
                </a:solidFill>
                <a:latin typeface="Georgia" panose="02040502050405020303" pitchFamily="18" charset="0"/>
              </a:rPr>
              <a:t>выполнения задания и оценку его </a:t>
            </a:r>
            <a:r>
              <a:rPr lang="ru-RU" sz="25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выполнения</a:t>
            </a:r>
            <a:endParaRPr lang="ru-RU" sz="25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6403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b="311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лилиния 5"/>
          <p:cNvSpPr/>
          <p:nvPr/>
        </p:nvSpPr>
        <p:spPr>
          <a:xfrm>
            <a:off x="470263" y="0"/>
            <a:ext cx="953588" cy="470263"/>
          </a:xfrm>
          <a:custGeom>
            <a:avLst/>
            <a:gdLst>
              <a:gd name="connsiteX0" fmla="*/ 248194 w 953588"/>
              <a:gd name="connsiteY0" fmla="*/ 39189 h 470263"/>
              <a:gd name="connsiteX1" fmla="*/ 156754 w 953588"/>
              <a:gd name="connsiteY1" fmla="*/ 52251 h 470263"/>
              <a:gd name="connsiteX2" fmla="*/ 117566 w 953588"/>
              <a:gd name="connsiteY2" fmla="*/ 65314 h 470263"/>
              <a:gd name="connsiteX3" fmla="*/ 91440 w 953588"/>
              <a:gd name="connsiteY3" fmla="*/ 104503 h 470263"/>
              <a:gd name="connsiteX4" fmla="*/ 52251 w 953588"/>
              <a:gd name="connsiteY4" fmla="*/ 143691 h 470263"/>
              <a:gd name="connsiteX5" fmla="*/ 26126 w 953588"/>
              <a:gd name="connsiteY5" fmla="*/ 182880 h 470263"/>
              <a:gd name="connsiteX6" fmla="*/ 0 w 953588"/>
              <a:gd name="connsiteY6" fmla="*/ 261257 h 470263"/>
              <a:gd name="connsiteX7" fmla="*/ 13063 w 953588"/>
              <a:gd name="connsiteY7" fmla="*/ 326571 h 470263"/>
              <a:gd name="connsiteX8" fmla="*/ 117566 w 953588"/>
              <a:gd name="connsiteY8" fmla="*/ 418011 h 470263"/>
              <a:gd name="connsiteX9" fmla="*/ 156754 w 953588"/>
              <a:gd name="connsiteY9" fmla="*/ 431074 h 470263"/>
              <a:gd name="connsiteX10" fmla="*/ 209006 w 953588"/>
              <a:gd name="connsiteY10" fmla="*/ 457200 h 470263"/>
              <a:gd name="connsiteX11" fmla="*/ 274320 w 953588"/>
              <a:gd name="connsiteY11" fmla="*/ 470263 h 470263"/>
              <a:gd name="connsiteX12" fmla="*/ 809897 w 953588"/>
              <a:gd name="connsiteY12" fmla="*/ 457200 h 470263"/>
              <a:gd name="connsiteX13" fmla="*/ 888274 w 953588"/>
              <a:gd name="connsiteY13" fmla="*/ 391886 h 470263"/>
              <a:gd name="connsiteX14" fmla="*/ 940526 w 953588"/>
              <a:gd name="connsiteY14" fmla="*/ 313509 h 470263"/>
              <a:gd name="connsiteX15" fmla="*/ 953588 w 953588"/>
              <a:gd name="connsiteY15" fmla="*/ 274320 h 470263"/>
              <a:gd name="connsiteX16" fmla="*/ 940526 w 953588"/>
              <a:gd name="connsiteY16" fmla="*/ 182880 h 470263"/>
              <a:gd name="connsiteX17" fmla="*/ 901337 w 953588"/>
              <a:gd name="connsiteY17" fmla="*/ 104503 h 470263"/>
              <a:gd name="connsiteX18" fmla="*/ 822960 w 953588"/>
              <a:gd name="connsiteY18" fmla="*/ 65314 h 470263"/>
              <a:gd name="connsiteX19" fmla="*/ 783771 w 953588"/>
              <a:gd name="connsiteY19" fmla="*/ 39189 h 470263"/>
              <a:gd name="connsiteX20" fmla="*/ 561703 w 953588"/>
              <a:gd name="connsiteY20" fmla="*/ 0 h 470263"/>
              <a:gd name="connsiteX21" fmla="*/ 274320 w 953588"/>
              <a:gd name="connsiteY21" fmla="*/ 13063 h 470263"/>
              <a:gd name="connsiteX22" fmla="*/ 222068 w 953588"/>
              <a:gd name="connsiteY22" fmla="*/ 26126 h 470263"/>
              <a:gd name="connsiteX23" fmla="*/ 143691 w 953588"/>
              <a:gd name="connsiteY23" fmla="*/ 52251 h 470263"/>
              <a:gd name="connsiteX24" fmla="*/ 78377 w 953588"/>
              <a:gd name="connsiteY24" fmla="*/ 78377 h 47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588" h="470263">
                <a:moveTo>
                  <a:pt x="248194" y="39189"/>
                </a:moveTo>
                <a:cubicBezTo>
                  <a:pt x="217714" y="43543"/>
                  <a:pt x="186946" y="46213"/>
                  <a:pt x="156754" y="52251"/>
                </a:cubicBezTo>
                <a:cubicBezTo>
                  <a:pt x="143252" y="54951"/>
                  <a:pt x="128318" y="56712"/>
                  <a:pt x="117566" y="65314"/>
                </a:cubicBezTo>
                <a:cubicBezTo>
                  <a:pt x="105307" y="75122"/>
                  <a:pt x="101491" y="92442"/>
                  <a:pt x="91440" y="104503"/>
                </a:cubicBezTo>
                <a:cubicBezTo>
                  <a:pt x="79613" y="118695"/>
                  <a:pt x="64078" y="129499"/>
                  <a:pt x="52251" y="143691"/>
                </a:cubicBezTo>
                <a:cubicBezTo>
                  <a:pt x="42200" y="155752"/>
                  <a:pt x="32502" y="168534"/>
                  <a:pt x="26126" y="182880"/>
                </a:cubicBezTo>
                <a:cubicBezTo>
                  <a:pt x="14941" y="208045"/>
                  <a:pt x="0" y="261257"/>
                  <a:pt x="0" y="261257"/>
                </a:cubicBezTo>
                <a:cubicBezTo>
                  <a:pt x="4354" y="283028"/>
                  <a:pt x="5267" y="305782"/>
                  <a:pt x="13063" y="326571"/>
                </a:cubicBezTo>
                <a:cubicBezTo>
                  <a:pt x="28304" y="367213"/>
                  <a:pt x="82728" y="406398"/>
                  <a:pt x="117566" y="418011"/>
                </a:cubicBezTo>
                <a:cubicBezTo>
                  <a:pt x="130629" y="422365"/>
                  <a:pt x="144098" y="425650"/>
                  <a:pt x="156754" y="431074"/>
                </a:cubicBezTo>
                <a:cubicBezTo>
                  <a:pt x="174653" y="438745"/>
                  <a:pt x="190532" y="451042"/>
                  <a:pt x="209006" y="457200"/>
                </a:cubicBezTo>
                <a:cubicBezTo>
                  <a:pt x="230069" y="464221"/>
                  <a:pt x="252549" y="465909"/>
                  <a:pt x="274320" y="470263"/>
                </a:cubicBezTo>
                <a:cubicBezTo>
                  <a:pt x="452846" y="465909"/>
                  <a:pt x="631732" y="469348"/>
                  <a:pt x="809897" y="457200"/>
                </a:cubicBezTo>
                <a:cubicBezTo>
                  <a:pt x="827608" y="455992"/>
                  <a:pt x="881343" y="400797"/>
                  <a:pt x="888274" y="391886"/>
                </a:cubicBezTo>
                <a:cubicBezTo>
                  <a:pt x="907551" y="367101"/>
                  <a:pt x="940526" y="313509"/>
                  <a:pt x="940526" y="313509"/>
                </a:cubicBezTo>
                <a:cubicBezTo>
                  <a:pt x="944880" y="300446"/>
                  <a:pt x="953588" y="288090"/>
                  <a:pt x="953588" y="274320"/>
                </a:cubicBezTo>
                <a:cubicBezTo>
                  <a:pt x="953588" y="243531"/>
                  <a:pt x="946564" y="213072"/>
                  <a:pt x="940526" y="182880"/>
                </a:cubicBezTo>
                <a:cubicBezTo>
                  <a:pt x="935214" y="156319"/>
                  <a:pt x="920603" y="123769"/>
                  <a:pt x="901337" y="104503"/>
                </a:cubicBezTo>
                <a:cubicBezTo>
                  <a:pt x="863901" y="67067"/>
                  <a:pt x="865457" y="86562"/>
                  <a:pt x="822960" y="65314"/>
                </a:cubicBezTo>
                <a:cubicBezTo>
                  <a:pt x="808918" y="58293"/>
                  <a:pt x="798117" y="45565"/>
                  <a:pt x="783771" y="39189"/>
                </a:cubicBezTo>
                <a:cubicBezTo>
                  <a:pt x="698738" y="1397"/>
                  <a:pt x="664762" y="9369"/>
                  <a:pt x="561703" y="0"/>
                </a:cubicBezTo>
                <a:cubicBezTo>
                  <a:pt x="465909" y="4354"/>
                  <a:pt x="369931" y="5708"/>
                  <a:pt x="274320" y="13063"/>
                </a:cubicBezTo>
                <a:cubicBezTo>
                  <a:pt x="256420" y="14440"/>
                  <a:pt x="239264" y="20967"/>
                  <a:pt x="222068" y="26126"/>
                </a:cubicBezTo>
                <a:cubicBezTo>
                  <a:pt x="195691" y="34039"/>
                  <a:pt x="169817" y="43543"/>
                  <a:pt x="143691" y="52251"/>
                </a:cubicBezTo>
                <a:cubicBezTo>
                  <a:pt x="95269" y="68391"/>
                  <a:pt x="116816" y="59157"/>
                  <a:pt x="78377" y="7837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339635" y="4153989"/>
            <a:ext cx="130628" cy="80477"/>
          </a:xfrm>
          <a:custGeom>
            <a:avLst/>
            <a:gdLst>
              <a:gd name="connsiteX0" fmla="*/ 0 w 130628"/>
              <a:gd name="connsiteY0" fmla="*/ 13062 h 80477"/>
              <a:gd name="connsiteX1" fmla="*/ 52251 w 130628"/>
              <a:gd name="connsiteY1" fmla="*/ 78377 h 80477"/>
              <a:gd name="connsiteX2" fmla="*/ 91440 w 130628"/>
              <a:gd name="connsiteY2" fmla="*/ 65314 h 80477"/>
              <a:gd name="connsiteX3" fmla="*/ 130628 w 130628"/>
              <a:gd name="connsiteY3" fmla="*/ 0 h 80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628" h="80477">
                <a:moveTo>
                  <a:pt x="0" y="13062"/>
                </a:moveTo>
                <a:cubicBezTo>
                  <a:pt x="17417" y="34834"/>
                  <a:pt x="28043" y="64544"/>
                  <a:pt x="52251" y="78377"/>
                </a:cubicBezTo>
                <a:cubicBezTo>
                  <a:pt x="64206" y="85209"/>
                  <a:pt x="80688" y="73916"/>
                  <a:pt x="91440" y="65314"/>
                </a:cubicBezTo>
                <a:cubicBezTo>
                  <a:pt x="104577" y="54804"/>
                  <a:pt x="121949" y="17358"/>
                  <a:pt x="130628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0200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173" y="5373216"/>
            <a:ext cx="9036496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i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Усова Татьяна Михайловна,</a:t>
            </a:r>
          </a:p>
          <a:p>
            <a:pPr algn="r"/>
            <a:r>
              <a:rPr lang="ru-RU" sz="2000" b="1" i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директор ГУО «Гомельский областной центр </a:t>
            </a:r>
          </a:p>
          <a:p>
            <a:pPr algn="r"/>
            <a:r>
              <a:rPr lang="ru-RU" sz="2000" b="1" i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коррекционно-развивающего обучения и реабилитации»</a:t>
            </a:r>
          </a:p>
          <a:p>
            <a:pPr algn="ctr"/>
            <a:endParaRPr lang="ru-RU" sz="2600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6936" y="116632"/>
            <a:ext cx="87658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Использование </a:t>
            </a:r>
            <a:endParaRPr lang="ru-RU" sz="3000" b="1" cap="smal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электронных средств обучения </a:t>
            </a:r>
          </a:p>
          <a:p>
            <a:pPr algn="ctr"/>
            <a:r>
              <a:rPr lang="ru-RU" sz="30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в </a:t>
            </a:r>
            <a:r>
              <a:rPr lang="ru-RU" sz="30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работе с детьми </a:t>
            </a:r>
            <a:r>
              <a:rPr lang="ru-RU" sz="30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с </a:t>
            </a:r>
            <a:r>
              <a:rPr lang="ru-RU" sz="30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особенностями </a:t>
            </a:r>
            <a:endParaRPr lang="ru-RU" sz="3000" b="1" cap="smal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психофизического развития</a:t>
            </a:r>
            <a:endParaRPr lang="ru-RU" sz="30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4342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412776"/>
            <a:ext cx="88569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Государственная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программа развития специального образования на 2012–2016 годы;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Концепция информатизации системы образования Республики Беларусь на период до 2020 года, утверждённая Министром образования Республики Беларусь 24 июня 2013 года;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И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нструктивно-методическое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письмо «Об использовании информационных коммуникационных технологий в образовательном процессе с детьми с особенностями психофизического развития» к 2012/2013 учебном году;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Рекомендации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по итогам республиканского совещания «Использование информационных коммуникационных технологий при реализации образовательных программ специального образования» от 14.09.2012 года;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Инструктивно-методические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письма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Министерства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образования Республики Беларусь к новому учебному году.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60648"/>
            <a:ext cx="7488832" cy="58477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fontAlgn="auto">
              <a:spcAft>
                <a:spcPts val="0"/>
              </a:spcAft>
            </a:pPr>
            <a:r>
              <a:rPr lang="ru-RU" sz="3000" b="1" cap="small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Calibri" pitchFamily="34" charset="0"/>
              </a:rPr>
              <a:t>Нормативно-правовые  акты</a:t>
            </a:r>
            <a:endParaRPr lang="ru-RU" sz="3000" b="1" cap="small" dirty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9933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036496" cy="671512"/>
          </a:xfrm>
        </p:spPr>
        <p:txBody>
          <a:bodyPr/>
          <a:lstStyle/>
          <a:p>
            <a:r>
              <a:rPr lang="ru-RU" sz="3000" b="1" dirty="0" smtClean="0">
                <a:latin typeface="Georgia" panose="02040502050405020303" pitchFamily="18" charset="0"/>
              </a:rPr>
              <a:t>Возможности </a:t>
            </a:r>
            <a:br>
              <a:rPr lang="ru-RU" sz="3000" b="1" dirty="0" smtClean="0">
                <a:latin typeface="Georgia" panose="02040502050405020303" pitchFamily="18" charset="0"/>
              </a:rPr>
            </a:br>
            <a:r>
              <a:rPr lang="ru-RU" sz="3000" b="1" dirty="0" smtClean="0">
                <a:latin typeface="Georgia" panose="02040502050405020303" pitchFamily="18" charset="0"/>
              </a:rPr>
              <a:t>электронных средств обучения </a:t>
            </a:r>
            <a:endParaRPr lang="ru-RU" sz="3000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8784976" cy="4699471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Повышение степени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  <a:t>наглядности, эмоциональной насыщенности образовательной деятельности, мотивации </a:t>
            </a: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обучающихся</a:t>
            </a:r>
            <a:endParaRPr lang="ru-RU" sz="2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Повышение эффективности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  <a:t>обучения за счет его </a:t>
            </a: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большей индивидуализации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  <a:t>и </a:t>
            </a: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дифференциации.</a:t>
            </a:r>
            <a:endParaRPr lang="ru-RU" sz="2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Изменение содержания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  <a:t>и </a:t>
            </a: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характера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  <a:t>деятельности обучающего и </a:t>
            </a: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обучаемого</a:t>
            </a:r>
            <a:endParaRPr lang="ru-RU" sz="2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Расширение сферы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  <a:t>самостоятельной деятельности </a:t>
            </a: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обучающихся</a:t>
            </a:r>
            <a:endParaRPr lang="ru-RU" sz="2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Доступность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  <a:t>в восприятии учебного материала и </a:t>
            </a: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др.</a:t>
            </a:r>
            <a:endParaRPr lang="ru-RU" sz="24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5190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Основные преимущества использования ЭСО в обучении детей с ОПФР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8155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Системность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структурированность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   представления информации</a:t>
            </a:r>
          </a:p>
          <a:p>
            <a:pPr>
              <a:buFont typeface="Wingdings" pitchFamily="2" charset="2"/>
              <a:buChar char="ü"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Интерактивность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 работе с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учебными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   заданиями</a:t>
            </a:r>
          </a:p>
          <a:p>
            <a:pPr>
              <a:buFont typeface="Wingdings" pitchFamily="2" charset="2"/>
              <a:buChar char="ü"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Использование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значков и других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   специальных символов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и др.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ru-RU" sz="2000" b="1" dirty="0" smtClean="0">
                <a:latin typeface="Georgia" pitchFamily="18" charset="0"/>
              </a:rPr>
              <a:t>Перечень ИКТ, рекомендуемых к использованию при реализации образовательных программ специального образования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5"/>
            <a:ext cx="8229600" cy="5181616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Специальные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обучающие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компьютерные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     программы</a:t>
            </a:r>
          </a:p>
          <a:p>
            <a:pPr algn="just">
              <a:buNone/>
            </a:pPr>
            <a:endParaRPr lang="ru-RU" sz="2400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Программные средства для педагогов</a:t>
            </a:r>
          </a:p>
          <a:p>
            <a:pPr algn="just"/>
            <a:endParaRPr lang="ru-RU" sz="2400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Специальные программы-тренажёры для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    развития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зрительного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восприятия </a:t>
            </a:r>
          </a:p>
          <a:p>
            <a:pPr algn="just"/>
            <a:endParaRPr lang="ru-RU" sz="2400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Общеобразовательные обучающие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    компьютерные программы</a:t>
            </a:r>
          </a:p>
          <a:p>
            <a:pPr algn="just">
              <a:buNone/>
            </a:pPr>
            <a:endParaRPr lang="ru-RU" sz="2400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Развивающие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компьютерные программы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873968"/>
          </a:xfrm>
        </p:spPr>
        <p:txBody>
          <a:bodyPr/>
          <a:lstStyle/>
          <a:p>
            <a:r>
              <a:rPr lang="ru-RU" sz="3000" b="1" dirty="0" smtClean="0">
                <a:latin typeface="Georgia" panose="02040502050405020303" pitchFamily="18" charset="0"/>
              </a:rPr>
              <a:t>Учебная лаборатория</a:t>
            </a:r>
            <a:br>
              <a:rPr lang="ru-RU" sz="3000" b="1" dirty="0" smtClean="0">
                <a:latin typeface="Georgia" panose="02040502050405020303" pitchFamily="18" charset="0"/>
              </a:rPr>
            </a:br>
            <a:r>
              <a:rPr lang="ru-RU" sz="3000" b="1" dirty="0" smtClean="0">
                <a:latin typeface="Georgia" panose="02040502050405020303" pitchFamily="18" charset="0"/>
              </a:rPr>
              <a:t> «Образование без границ»</a:t>
            </a:r>
            <a:endParaRPr lang="ru-RU" sz="3000" b="1" dirty="0">
              <a:latin typeface="Georgia" panose="02040502050405020303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09" r="10305" b="13673"/>
          <a:stretch/>
        </p:blipFill>
        <p:spPr bwMode="auto">
          <a:xfrm>
            <a:off x="467544" y="1412776"/>
            <a:ext cx="8202706" cy="4912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олилиния 7"/>
          <p:cNvSpPr/>
          <p:nvPr/>
        </p:nvSpPr>
        <p:spPr>
          <a:xfrm>
            <a:off x="954323" y="1340768"/>
            <a:ext cx="1018781" cy="566734"/>
          </a:xfrm>
          <a:custGeom>
            <a:avLst/>
            <a:gdLst>
              <a:gd name="connsiteX0" fmla="*/ 222069 w 734704"/>
              <a:gd name="connsiteY0" fmla="*/ 53 h 431128"/>
              <a:gd name="connsiteX1" fmla="*/ 143692 w 734704"/>
              <a:gd name="connsiteY1" fmla="*/ 13116 h 431128"/>
              <a:gd name="connsiteX2" fmla="*/ 91440 w 734704"/>
              <a:gd name="connsiteY2" fmla="*/ 26179 h 431128"/>
              <a:gd name="connsiteX3" fmla="*/ 39189 w 734704"/>
              <a:gd name="connsiteY3" fmla="*/ 104556 h 431128"/>
              <a:gd name="connsiteX4" fmla="*/ 0 w 734704"/>
              <a:gd name="connsiteY4" fmla="*/ 130682 h 431128"/>
              <a:gd name="connsiteX5" fmla="*/ 13063 w 734704"/>
              <a:gd name="connsiteY5" fmla="*/ 300499 h 431128"/>
              <a:gd name="connsiteX6" fmla="*/ 130629 w 734704"/>
              <a:gd name="connsiteY6" fmla="*/ 365813 h 431128"/>
              <a:gd name="connsiteX7" fmla="*/ 169818 w 734704"/>
              <a:gd name="connsiteY7" fmla="*/ 391939 h 431128"/>
              <a:gd name="connsiteX8" fmla="*/ 300446 w 734704"/>
              <a:gd name="connsiteY8" fmla="*/ 418065 h 431128"/>
              <a:gd name="connsiteX9" fmla="*/ 404949 w 734704"/>
              <a:gd name="connsiteY9" fmla="*/ 431128 h 431128"/>
              <a:gd name="connsiteX10" fmla="*/ 613955 w 734704"/>
              <a:gd name="connsiteY10" fmla="*/ 418065 h 431128"/>
              <a:gd name="connsiteX11" fmla="*/ 666206 w 734704"/>
              <a:gd name="connsiteY11" fmla="*/ 405002 h 431128"/>
              <a:gd name="connsiteX12" fmla="*/ 705395 w 734704"/>
              <a:gd name="connsiteY12" fmla="*/ 378876 h 431128"/>
              <a:gd name="connsiteX13" fmla="*/ 718458 w 734704"/>
              <a:gd name="connsiteY13" fmla="*/ 274373 h 431128"/>
              <a:gd name="connsiteX14" fmla="*/ 718458 w 734704"/>
              <a:gd name="connsiteY14" fmla="*/ 169871 h 431128"/>
              <a:gd name="connsiteX15" fmla="*/ 613955 w 734704"/>
              <a:gd name="connsiteY15" fmla="*/ 78431 h 431128"/>
              <a:gd name="connsiteX16" fmla="*/ 574766 w 734704"/>
              <a:gd name="connsiteY16" fmla="*/ 52305 h 431128"/>
              <a:gd name="connsiteX17" fmla="*/ 496389 w 734704"/>
              <a:gd name="connsiteY17" fmla="*/ 26179 h 431128"/>
              <a:gd name="connsiteX18" fmla="*/ 457200 w 734704"/>
              <a:gd name="connsiteY18" fmla="*/ 13116 h 431128"/>
              <a:gd name="connsiteX19" fmla="*/ 169818 w 734704"/>
              <a:gd name="connsiteY19" fmla="*/ 53 h 43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34704" h="431128">
                <a:moveTo>
                  <a:pt x="222069" y="53"/>
                </a:moveTo>
                <a:cubicBezTo>
                  <a:pt x="195943" y="4407"/>
                  <a:pt x="169664" y="7922"/>
                  <a:pt x="143692" y="13116"/>
                </a:cubicBezTo>
                <a:cubicBezTo>
                  <a:pt x="126087" y="16637"/>
                  <a:pt x="104951" y="14357"/>
                  <a:pt x="91440" y="26179"/>
                </a:cubicBezTo>
                <a:cubicBezTo>
                  <a:pt x="67810" y="46855"/>
                  <a:pt x="65315" y="87139"/>
                  <a:pt x="39189" y="104556"/>
                </a:cubicBezTo>
                <a:lnTo>
                  <a:pt x="0" y="130682"/>
                </a:lnTo>
                <a:cubicBezTo>
                  <a:pt x="4354" y="187288"/>
                  <a:pt x="-8553" y="248002"/>
                  <a:pt x="13063" y="300499"/>
                </a:cubicBezTo>
                <a:cubicBezTo>
                  <a:pt x="27356" y="335211"/>
                  <a:pt x="94779" y="353864"/>
                  <a:pt x="130629" y="365813"/>
                </a:cubicBezTo>
                <a:cubicBezTo>
                  <a:pt x="143692" y="374522"/>
                  <a:pt x="155776" y="384918"/>
                  <a:pt x="169818" y="391939"/>
                </a:cubicBezTo>
                <a:cubicBezTo>
                  <a:pt x="205906" y="409983"/>
                  <a:pt x="267622" y="413688"/>
                  <a:pt x="300446" y="418065"/>
                </a:cubicBezTo>
                <a:lnTo>
                  <a:pt x="404949" y="431128"/>
                </a:lnTo>
                <a:cubicBezTo>
                  <a:pt x="474618" y="426774"/>
                  <a:pt x="544497" y="425011"/>
                  <a:pt x="613955" y="418065"/>
                </a:cubicBezTo>
                <a:cubicBezTo>
                  <a:pt x="631819" y="416279"/>
                  <a:pt x="649705" y="412074"/>
                  <a:pt x="666206" y="405002"/>
                </a:cubicBezTo>
                <a:cubicBezTo>
                  <a:pt x="680636" y="398817"/>
                  <a:pt x="692332" y="387585"/>
                  <a:pt x="705395" y="378876"/>
                </a:cubicBezTo>
                <a:cubicBezTo>
                  <a:pt x="709749" y="344042"/>
                  <a:pt x="712178" y="308912"/>
                  <a:pt x="718458" y="274373"/>
                </a:cubicBezTo>
                <a:cubicBezTo>
                  <a:pt x="729600" y="213091"/>
                  <a:pt x="748637" y="250349"/>
                  <a:pt x="718458" y="169871"/>
                </a:cubicBezTo>
                <a:cubicBezTo>
                  <a:pt x="700315" y="121490"/>
                  <a:pt x="654595" y="105524"/>
                  <a:pt x="613955" y="78431"/>
                </a:cubicBezTo>
                <a:cubicBezTo>
                  <a:pt x="600892" y="69722"/>
                  <a:pt x="589660" y="57270"/>
                  <a:pt x="574766" y="52305"/>
                </a:cubicBezTo>
                <a:lnTo>
                  <a:pt x="496389" y="26179"/>
                </a:lnTo>
                <a:cubicBezTo>
                  <a:pt x="483326" y="21825"/>
                  <a:pt x="470943" y="13975"/>
                  <a:pt x="457200" y="13116"/>
                </a:cubicBezTo>
                <a:cubicBezTo>
                  <a:pt x="222120" y="-1577"/>
                  <a:pt x="317999" y="53"/>
                  <a:pt x="169818" y="53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9390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b="1" dirty="0" smtClean="0">
                <a:latin typeface="Georgia" panose="02040502050405020303" pitchFamily="18" charset="0"/>
              </a:rPr>
              <a:t>Методические </a:t>
            </a:r>
            <a:r>
              <a:rPr lang="ru-RU" sz="3000" b="1" dirty="0">
                <a:latin typeface="Georgia" panose="02040502050405020303" pitchFamily="18" charset="0"/>
              </a:rPr>
              <a:t>материалы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1944" y="1393825"/>
            <a:ext cx="3411112" cy="4930775"/>
          </a:xfrm>
          <a:ln w="28575">
            <a:solidFill>
              <a:schemeClr val="tx1">
                <a:lumMod val="75000"/>
              </a:schemeClr>
            </a:solidFill>
          </a:ln>
        </p:spPr>
      </p:pic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482" y="1393825"/>
            <a:ext cx="3648035" cy="4930775"/>
          </a:xfrm>
          <a:ln w="28575">
            <a:solidFill>
              <a:schemeClr val="tx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2308288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b="1" dirty="0" smtClean="0">
                <a:latin typeface="Georgia" panose="02040502050405020303" pitchFamily="18" charset="0"/>
              </a:rPr>
              <a:t>Методические </a:t>
            </a:r>
            <a:r>
              <a:rPr lang="ru-RU" sz="3000" b="1" dirty="0">
                <a:latin typeface="Georgia" panose="02040502050405020303" pitchFamily="18" charset="0"/>
              </a:rPr>
              <a:t>материалы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6478" y="1393825"/>
            <a:ext cx="3362044" cy="4930775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774" y="1393825"/>
            <a:ext cx="3399451" cy="4930775"/>
          </a:xfrm>
        </p:spPr>
      </p:pic>
    </p:spTree>
    <p:extLst>
      <p:ext uri="{BB962C8B-B14F-4D97-AF65-F5344CB8AC3E}">
        <p14:creationId xmlns:p14="http://schemas.microsoft.com/office/powerpoint/2010/main" xmlns="" val="3487726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b="1" dirty="0" smtClean="0">
                <a:latin typeface="Georgia" panose="02040502050405020303" pitchFamily="18" charset="0"/>
              </a:rPr>
              <a:t>Методические </a:t>
            </a:r>
            <a:r>
              <a:rPr lang="ru-RU" sz="3000" b="1" dirty="0">
                <a:latin typeface="Georgia" panose="02040502050405020303" pitchFamily="18" charset="0"/>
              </a:rPr>
              <a:t>материалы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13838" t="4957" r="14798" b="9466"/>
          <a:stretch/>
        </p:blipFill>
        <p:spPr bwMode="auto">
          <a:xfrm>
            <a:off x="467544" y="1124744"/>
            <a:ext cx="8100496" cy="5364000"/>
          </a:xfrm>
          <a:prstGeom prst="rect">
            <a:avLst/>
          </a:prstGeom>
          <a:noFill/>
          <a:ln w="1905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" name="Полилиния 2"/>
          <p:cNvSpPr/>
          <p:nvPr/>
        </p:nvSpPr>
        <p:spPr>
          <a:xfrm>
            <a:off x="6264613" y="1741222"/>
            <a:ext cx="671208" cy="389135"/>
          </a:xfrm>
          <a:custGeom>
            <a:avLst/>
            <a:gdLst>
              <a:gd name="connsiteX0" fmla="*/ 369651 w 671208"/>
              <a:gd name="connsiteY0" fmla="*/ 9757 h 389135"/>
              <a:gd name="connsiteX1" fmla="*/ 97276 w 671208"/>
              <a:gd name="connsiteY1" fmla="*/ 38940 h 389135"/>
              <a:gd name="connsiteX2" fmla="*/ 29183 w 671208"/>
              <a:gd name="connsiteY2" fmla="*/ 126489 h 389135"/>
              <a:gd name="connsiteX3" fmla="*/ 9727 w 671208"/>
              <a:gd name="connsiteY3" fmla="*/ 184855 h 389135"/>
              <a:gd name="connsiteX4" fmla="*/ 0 w 671208"/>
              <a:gd name="connsiteY4" fmla="*/ 214038 h 389135"/>
              <a:gd name="connsiteX5" fmla="*/ 9727 w 671208"/>
              <a:gd name="connsiteY5" fmla="*/ 311314 h 389135"/>
              <a:gd name="connsiteX6" fmla="*/ 48638 w 671208"/>
              <a:gd name="connsiteY6" fmla="*/ 350225 h 389135"/>
              <a:gd name="connsiteX7" fmla="*/ 107004 w 671208"/>
              <a:gd name="connsiteY7" fmla="*/ 369680 h 389135"/>
              <a:gd name="connsiteX8" fmla="*/ 136187 w 671208"/>
              <a:gd name="connsiteY8" fmla="*/ 379408 h 389135"/>
              <a:gd name="connsiteX9" fmla="*/ 214008 w 671208"/>
              <a:gd name="connsiteY9" fmla="*/ 389135 h 389135"/>
              <a:gd name="connsiteX10" fmla="*/ 554476 w 671208"/>
              <a:gd name="connsiteY10" fmla="*/ 379408 h 389135"/>
              <a:gd name="connsiteX11" fmla="*/ 612842 w 671208"/>
              <a:gd name="connsiteY11" fmla="*/ 359952 h 389135"/>
              <a:gd name="connsiteX12" fmla="*/ 671208 w 671208"/>
              <a:gd name="connsiteY12" fmla="*/ 282131 h 389135"/>
              <a:gd name="connsiteX13" fmla="*/ 661481 w 671208"/>
              <a:gd name="connsiteY13" fmla="*/ 145944 h 389135"/>
              <a:gd name="connsiteX14" fmla="*/ 651753 w 671208"/>
              <a:gd name="connsiteY14" fmla="*/ 116761 h 389135"/>
              <a:gd name="connsiteX15" fmla="*/ 593387 w 671208"/>
              <a:gd name="connsiteY15" fmla="*/ 87578 h 389135"/>
              <a:gd name="connsiteX16" fmla="*/ 564204 w 671208"/>
              <a:gd name="connsiteY16" fmla="*/ 58395 h 389135"/>
              <a:gd name="connsiteX17" fmla="*/ 505838 w 671208"/>
              <a:gd name="connsiteY17" fmla="*/ 38940 h 389135"/>
              <a:gd name="connsiteX18" fmla="*/ 437744 w 671208"/>
              <a:gd name="connsiteY18" fmla="*/ 19484 h 389135"/>
              <a:gd name="connsiteX19" fmla="*/ 350196 w 671208"/>
              <a:gd name="connsiteY19" fmla="*/ 9757 h 389135"/>
              <a:gd name="connsiteX20" fmla="*/ 272374 w 671208"/>
              <a:gd name="connsiteY20" fmla="*/ 29 h 389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71208" h="389135">
                <a:moveTo>
                  <a:pt x="369651" y="9757"/>
                </a:moveTo>
                <a:cubicBezTo>
                  <a:pt x="255715" y="14314"/>
                  <a:pt x="173651" y="-24707"/>
                  <a:pt x="97276" y="38940"/>
                </a:cubicBezTo>
                <a:cubicBezTo>
                  <a:pt x="74032" y="58310"/>
                  <a:pt x="37527" y="101457"/>
                  <a:pt x="29183" y="126489"/>
                </a:cubicBezTo>
                <a:lnTo>
                  <a:pt x="9727" y="184855"/>
                </a:lnTo>
                <a:lnTo>
                  <a:pt x="0" y="214038"/>
                </a:lnTo>
                <a:cubicBezTo>
                  <a:pt x="3242" y="246463"/>
                  <a:pt x="-1233" y="280625"/>
                  <a:pt x="9727" y="311314"/>
                </a:cubicBezTo>
                <a:cubicBezTo>
                  <a:pt x="15896" y="328588"/>
                  <a:pt x="31236" y="344425"/>
                  <a:pt x="48638" y="350225"/>
                </a:cubicBezTo>
                <a:lnTo>
                  <a:pt x="107004" y="369680"/>
                </a:lnTo>
                <a:cubicBezTo>
                  <a:pt x="116732" y="372923"/>
                  <a:pt x="126012" y="378136"/>
                  <a:pt x="136187" y="379408"/>
                </a:cubicBezTo>
                <a:lnTo>
                  <a:pt x="214008" y="389135"/>
                </a:lnTo>
                <a:cubicBezTo>
                  <a:pt x="327497" y="385893"/>
                  <a:pt x="441243" y="387693"/>
                  <a:pt x="554476" y="379408"/>
                </a:cubicBezTo>
                <a:cubicBezTo>
                  <a:pt x="574929" y="377911"/>
                  <a:pt x="612842" y="359952"/>
                  <a:pt x="612842" y="359952"/>
                </a:cubicBezTo>
                <a:cubicBezTo>
                  <a:pt x="668732" y="304064"/>
                  <a:pt x="654231" y="333066"/>
                  <a:pt x="671208" y="282131"/>
                </a:cubicBezTo>
                <a:cubicBezTo>
                  <a:pt x="667966" y="236735"/>
                  <a:pt x="666799" y="191144"/>
                  <a:pt x="661481" y="145944"/>
                </a:cubicBezTo>
                <a:cubicBezTo>
                  <a:pt x="660283" y="135760"/>
                  <a:pt x="658159" y="124768"/>
                  <a:pt x="651753" y="116761"/>
                </a:cubicBezTo>
                <a:cubicBezTo>
                  <a:pt x="638039" y="99619"/>
                  <a:pt x="612611" y="93986"/>
                  <a:pt x="593387" y="87578"/>
                </a:cubicBezTo>
                <a:cubicBezTo>
                  <a:pt x="583659" y="77850"/>
                  <a:pt x="576230" y="65076"/>
                  <a:pt x="564204" y="58395"/>
                </a:cubicBezTo>
                <a:cubicBezTo>
                  <a:pt x="546277" y="48436"/>
                  <a:pt x="525293" y="45425"/>
                  <a:pt x="505838" y="38940"/>
                </a:cubicBezTo>
                <a:cubicBezTo>
                  <a:pt x="484045" y="31676"/>
                  <a:pt x="460430" y="22974"/>
                  <a:pt x="437744" y="19484"/>
                </a:cubicBezTo>
                <a:cubicBezTo>
                  <a:pt x="408723" y="15019"/>
                  <a:pt x="379301" y="13638"/>
                  <a:pt x="350196" y="9757"/>
                </a:cubicBezTo>
                <a:cubicBezTo>
                  <a:pt x="269239" y="-1037"/>
                  <a:pt x="316879" y="29"/>
                  <a:pt x="272374" y="2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707904" y="2276872"/>
            <a:ext cx="4320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68438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db2004108l">
  <a:themeElements>
    <a:clrScheme name="sample 3">
      <a:dk1>
        <a:srgbClr val="1F5281"/>
      </a:dk1>
      <a:lt1>
        <a:srgbClr val="FFFFFF"/>
      </a:lt1>
      <a:dk2>
        <a:srgbClr val="003399"/>
      </a:dk2>
      <a:lt2>
        <a:srgbClr val="D6E1E2"/>
      </a:lt2>
      <a:accent1>
        <a:srgbClr val="30A483"/>
      </a:accent1>
      <a:accent2>
        <a:srgbClr val="CC9900"/>
      </a:accent2>
      <a:accent3>
        <a:srgbClr val="FFFFFF"/>
      </a:accent3>
      <a:accent4>
        <a:srgbClr val="19456D"/>
      </a:accent4>
      <a:accent5>
        <a:srgbClr val="ADCFC1"/>
      </a:accent5>
      <a:accent6>
        <a:srgbClr val="B98A00"/>
      </a:accent6>
      <a:hlink>
        <a:srgbClr val="1481B8"/>
      </a:hlink>
      <a:folHlink>
        <a:srgbClr val="83A6A7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666699"/>
        </a:dk1>
        <a:lt1>
          <a:srgbClr val="FFFFFF"/>
        </a:lt1>
        <a:dk2>
          <a:srgbClr val="000000"/>
        </a:dk2>
        <a:lt2>
          <a:srgbClr val="F7F4D5"/>
        </a:lt2>
        <a:accent1>
          <a:srgbClr val="72B88E"/>
        </a:accent1>
        <a:accent2>
          <a:srgbClr val="C78DD7"/>
        </a:accent2>
        <a:accent3>
          <a:srgbClr val="FFFFFF"/>
        </a:accent3>
        <a:accent4>
          <a:srgbClr val="565682"/>
        </a:accent4>
        <a:accent5>
          <a:srgbClr val="BCD8C6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CA3C8"/>
        </a:accent1>
        <a:accent2>
          <a:srgbClr val="00CC99"/>
        </a:accent2>
        <a:accent3>
          <a:srgbClr val="FFFFFF"/>
        </a:accent3>
        <a:accent4>
          <a:srgbClr val="174578"/>
        </a:accent4>
        <a:accent5>
          <a:srgbClr val="ACCEE0"/>
        </a:accent5>
        <a:accent6>
          <a:srgbClr val="00B98A"/>
        </a:accent6>
        <a:hlink>
          <a:srgbClr val="9999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F5281"/>
        </a:dk1>
        <a:lt1>
          <a:srgbClr val="FFFFFF"/>
        </a:lt1>
        <a:dk2>
          <a:srgbClr val="003399"/>
        </a:dk2>
        <a:lt2>
          <a:srgbClr val="D6E1E2"/>
        </a:lt2>
        <a:accent1>
          <a:srgbClr val="30A483"/>
        </a:accent1>
        <a:accent2>
          <a:srgbClr val="CC9900"/>
        </a:accent2>
        <a:accent3>
          <a:srgbClr val="FFFFFF"/>
        </a:accent3>
        <a:accent4>
          <a:srgbClr val="19456D"/>
        </a:accent4>
        <a:accent5>
          <a:srgbClr val="ADCFC1"/>
        </a:accent5>
        <a:accent6>
          <a:srgbClr val="B98A00"/>
        </a:accent6>
        <a:hlink>
          <a:srgbClr val="1481B8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cdb2004108l</Template>
  <TotalTime>1001</TotalTime>
  <Words>369</Words>
  <Application>Microsoft Office PowerPoint</Application>
  <PresentationFormat>Экран (4:3)</PresentationFormat>
  <Paragraphs>71</Paragraphs>
  <Slides>15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cdb2004108l</vt:lpstr>
      <vt:lpstr>Image</vt:lpstr>
      <vt:lpstr>Слайд 1</vt:lpstr>
      <vt:lpstr>Слайд 2</vt:lpstr>
      <vt:lpstr>Возможности  электронных средств обучения </vt:lpstr>
      <vt:lpstr>Основные преимущества использования ЭСО в обучении детей с ОПФР</vt:lpstr>
      <vt:lpstr>Перечень ИКТ, рекомендуемых к использованию при реализации образовательных программ специального образования</vt:lpstr>
      <vt:lpstr>Учебная лаборатория  «Образование без границ»</vt:lpstr>
      <vt:lpstr>Методические материалы</vt:lpstr>
      <vt:lpstr>Методические материалы</vt:lpstr>
      <vt:lpstr>Методические материалы</vt:lpstr>
      <vt:lpstr>Информационные ресурсы</vt:lpstr>
      <vt:lpstr>Современные технические средства</vt:lpstr>
      <vt:lpstr>Электронные  учебно-методические комплексы</vt:lpstr>
      <vt:lpstr>Контрольно-диагностические модули</vt:lpstr>
      <vt:lpstr>Слайд 14</vt:lpstr>
      <vt:lpstr>Слайд 15</vt:lpstr>
    </vt:vector>
  </TitlesOfParts>
  <Company>СШ №13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MASTER</dc:creator>
  <cp:lastModifiedBy>111</cp:lastModifiedBy>
  <cp:revision>167</cp:revision>
  <dcterms:created xsi:type="dcterms:W3CDTF">2012-01-01T14:42:54Z</dcterms:created>
  <dcterms:modified xsi:type="dcterms:W3CDTF">2016-02-01T07:12:44Z</dcterms:modified>
</cp:coreProperties>
</file>