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65100" y="1295400"/>
            <a:ext cx="8813800" cy="2501900"/>
            <a:chOff x="104" y="816"/>
            <a:chExt cx="5552" cy="1576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04" y="920"/>
              <a:ext cx="5552" cy="147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6" name="AutoShape 4"/>
            <p:cNvSpPr>
              <a:spLocks noChangeArrowheads="1"/>
            </p:cNvSpPr>
            <p:nvPr/>
          </p:nvSpPr>
          <p:spPr bwMode="auto">
            <a:xfrm rot="10800000" flipH="1">
              <a:off x="575" y="816"/>
              <a:ext cx="493" cy="432"/>
            </a:xfrm>
            <a:prstGeom prst="triangle">
              <a:avLst>
                <a:gd name="adj" fmla="val 49995"/>
              </a:avLst>
            </a:prstGeom>
            <a:solidFill>
              <a:schemeClr val="hlink"/>
            </a:solidFill>
            <a:ln>
              <a:noFill/>
            </a:ln>
            <a:effectLst>
              <a:outerShdw dist="155023" dir="2099521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>
                <a:solidFill>
                  <a:srgbClr val="FF9966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CC99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CC99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CC99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CC99"/>
                </a:solidFill>
              </a:defRPr>
            </a:lvl1pPr>
          </a:lstStyle>
          <a:p>
            <a:fld id="{3FF1F949-ACBC-47BC-A06F-3CA8418622B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3BC14-1C5C-46E6-8608-17530B29071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953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4CD91-9C60-494F-A019-BFFBF7870A2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034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2E93C-DC01-4271-9FEE-00AE928537F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129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3599B-E32D-4201-8E06-7CB70A5B6FE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090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7A006-2A85-49B8-ACD0-B80EDD7C325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3387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5EB96-EF65-4C9A-BE1D-BCA2261C556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922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EC7F5-FE0E-4138-9299-745B746E744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2471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2B811-9C1C-4B51-8441-CC1787E3DD8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279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75B0B-B130-4A3B-8719-204BB0B3F5C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356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5F2AC-D372-4B5D-8FBC-4D08D51B10E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889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65100" y="76200"/>
            <a:ext cx="8813800" cy="6629400"/>
            <a:chOff x="104" y="48"/>
            <a:chExt cx="5552" cy="4176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104" y="152"/>
              <a:ext cx="5552" cy="37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 rot="10800000" flipH="1">
              <a:off x="4031" y="48"/>
              <a:ext cx="493" cy="432"/>
            </a:xfrm>
            <a:prstGeom prst="triangle">
              <a:avLst>
                <a:gd name="adj" fmla="val 49995"/>
              </a:avLst>
            </a:prstGeom>
            <a:solidFill>
              <a:schemeClr val="hlink"/>
            </a:solidFill>
            <a:ln>
              <a:noFill/>
            </a:ln>
            <a:effectLst>
              <a:outerShdw dist="155023" dir="2099521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1357" y="3792"/>
              <a:ext cx="493" cy="432"/>
            </a:xfrm>
            <a:prstGeom prst="triangle">
              <a:avLst>
                <a:gd name="adj" fmla="val 49995"/>
              </a:avLst>
            </a:prstGeom>
            <a:solidFill>
              <a:schemeClr val="hlink"/>
            </a:solidFill>
            <a:ln>
              <a:noFill/>
            </a:ln>
            <a:effectLst>
              <a:outerShdw dist="227185" dir="1593903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24D2096-CC93-442F-B1B7-9B1C6AF9784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107504" y="1484784"/>
            <a:ext cx="8856984" cy="2376264"/>
          </a:xfrm>
        </p:spPr>
        <p:txBody>
          <a:bodyPr/>
          <a:lstStyle/>
          <a:p>
            <a:r>
              <a:rPr lang="ru-RU" sz="5000" dirty="0" smtClean="0"/>
              <a:t>ТЕХНОЛОГИЯ ПЛАНИРОВАНИЯ КОРРЕКЦИОННОЙ РАБОТЫ</a:t>
            </a:r>
            <a:endParaRPr lang="ru-RU" sz="5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115616" y="4581128"/>
            <a:ext cx="8028384" cy="1944216"/>
          </a:xfrm>
        </p:spPr>
        <p:txBody>
          <a:bodyPr/>
          <a:lstStyle/>
          <a:p>
            <a:pPr algn="r"/>
            <a:r>
              <a:rPr lang="ru-RU" sz="2500" dirty="0" smtClean="0"/>
              <a:t>Подготовила:</a:t>
            </a:r>
          </a:p>
          <a:p>
            <a:pPr algn="r"/>
            <a:r>
              <a:rPr lang="ru-RU" sz="2500" dirty="0" err="1" smtClean="0"/>
              <a:t>Летошко</a:t>
            </a:r>
            <a:r>
              <a:rPr lang="ru-RU" sz="2500" dirty="0" smtClean="0"/>
              <a:t> </a:t>
            </a:r>
            <a:r>
              <a:rPr lang="ru-RU" sz="2500" dirty="0" smtClean="0"/>
              <a:t>Марина В</a:t>
            </a:r>
            <a:r>
              <a:rPr lang="ru-RU" sz="2500" dirty="0" smtClean="0"/>
              <a:t>асильевна</a:t>
            </a:r>
            <a:r>
              <a:rPr lang="ru-RU" sz="2500" dirty="0" smtClean="0"/>
              <a:t>, </a:t>
            </a:r>
          </a:p>
          <a:p>
            <a:pPr algn="r"/>
            <a:r>
              <a:rPr lang="ru-RU" sz="2500" dirty="0" smtClean="0"/>
              <a:t>методист ГУО </a:t>
            </a:r>
            <a:r>
              <a:rPr lang="ru-RU" sz="2500" dirty="0" smtClean="0"/>
              <a:t>«Гомельский областной </a:t>
            </a:r>
            <a:r>
              <a:rPr lang="ru-RU" sz="2500" dirty="0" smtClean="0"/>
              <a:t>центр </a:t>
            </a:r>
          </a:p>
          <a:p>
            <a:pPr algn="r"/>
            <a:r>
              <a:rPr lang="ru-RU" sz="2500" dirty="0" smtClean="0"/>
              <a:t>коррекционно-развивающего обучения и реабилитации»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72053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52928" cy="1143000"/>
          </a:xfrm>
        </p:spPr>
        <p:txBody>
          <a:bodyPr/>
          <a:lstStyle/>
          <a:p>
            <a:r>
              <a:rPr lang="ru-RU" b="1" i="1" dirty="0"/>
              <a:t>Ч</a:t>
            </a:r>
            <a:r>
              <a:rPr lang="ru-RU" b="1" i="1" dirty="0" smtClean="0"/>
              <a:t>ерез деятельность педагога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1200"/>
            <a:ext cx="8064896" cy="41148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НАПРИМЕР: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i="1" dirty="0" smtClean="0"/>
              <a:t>Рассказать</a:t>
            </a:r>
            <a:r>
              <a:rPr lang="ru-RU" dirty="0" smtClean="0"/>
              <a:t> о …»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i="1" dirty="0" smtClean="0"/>
              <a:t>Познакомить с …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i="1" dirty="0" smtClean="0"/>
              <a:t>Представить</a:t>
            </a:r>
            <a:r>
              <a:rPr lang="ru-RU" dirty="0" smtClean="0"/>
              <a:t> …»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13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09600"/>
            <a:ext cx="8568952" cy="1143000"/>
          </a:xfrm>
        </p:spPr>
        <p:txBody>
          <a:bodyPr/>
          <a:lstStyle/>
          <a:p>
            <a:r>
              <a:rPr lang="ru-RU" sz="4000" b="1" i="1" dirty="0"/>
              <a:t>Ч</a:t>
            </a:r>
            <a:r>
              <a:rPr lang="ru-RU" sz="4000" b="1" i="1" dirty="0" smtClean="0"/>
              <a:t>ерез внутренние процессы развития воспитанников</a:t>
            </a:r>
            <a:endParaRPr lang="ru-RU" sz="40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1200"/>
            <a:ext cx="8352928" cy="41148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НАПРИМЕР: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i="1" dirty="0" smtClean="0"/>
              <a:t>Развивать</a:t>
            </a:r>
            <a:r>
              <a:rPr lang="ru-RU" dirty="0" smtClean="0"/>
              <a:t> мышление»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i="1" dirty="0" smtClean="0"/>
              <a:t>Развивать</a:t>
            </a:r>
            <a:r>
              <a:rPr lang="ru-RU" dirty="0" smtClean="0"/>
              <a:t> речь»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i="1" dirty="0" smtClean="0"/>
              <a:t>Совершенствовать</a:t>
            </a:r>
            <a:r>
              <a:rPr lang="ru-RU" dirty="0" smtClean="0"/>
              <a:t> пространственную ориентировку»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64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09600"/>
            <a:ext cx="8424936" cy="1143000"/>
          </a:xfrm>
        </p:spPr>
        <p:txBody>
          <a:bodyPr/>
          <a:lstStyle/>
          <a:p>
            <a:r>
              <a:rPr lang="ru-RU" sz="3300" b="1" i="1" dirty="0"/>
              <a:t>Ч</a:t>
            </a:r>
            <a:r>
              <a:rPr lang="ru-RU" sz="3300" b="1" i="1" dirty="0" smtClean="0"/>
              <a:t>ерез указание на объекты </a:t>
            </a:r>
            <a:br>
              <a:rPr lang="ru-RU" sz="3300" b="1" i="1" dirty="0" smtClean="0"/>
            </a:br>
            <a:r>
              <a:rPr lang="ru-RU" sz="3300" b="1" i="1" dirty="0" smtClean="0"/>
              <a:t>коррекционного воздействия</a:t>
            </a:r>
            <a:endParaRPr lang="ru-RU" sz="33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1200"/>
            <a:ext cx="8352928" cy="41148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НАПРИМЕР:</a:t>
            </a:r>
          </a:p>
          <a:p>
            <a:pPr marL="0" indent="0" algn="just">
              <a:buNone/>
            </a:pPr>
            <a:r>
              <a:rPr lang="ru-RU" dirty="0" smtClean="0"/>
              <a:t>«</a:t>
            </a:r>
            <a:r>
              <a:rPr lang="ru-RU" i="1" dirty="0" smtClean="0"/>
              <a:t>Формировать умение </a:t>
            </a:r>
            <a:r>
              <a:rPr lang="ru-RU" dirty="0" smtClean="0"/>
              <a:t>…»</a:t>
            </a:r>
          </a:p>
          <a:p>
            <a:pPr marL="0" indent="0" algn="just">
              <a:buNone/>
            </a:pPr>
            <a:r>
              <a:rPr lang="ru-RU" dirty="0" smtClean="0"/>
              <a:t>«</a:t>
            </a:r>
            <a:r>
              <a:rPr lang="ru-RU" i="1" dirty="0" smtClean="0"/>
              <a:t>Развивать умение </a:t>
            </a:r>
            <a:r>
              <a:rPr lang="ru-RU" dirty="0" smtClean="0"/>
              <a:t>…»</a:t>
            </a:r>
          </a:p>
          <a:p>
            <a:pPr marL="0" indent="0" algn="just">
              <a:buNone/>
            </a:pPr>
            <a:r>
              <a:rPr lang="ru-RU" dirty="0" smtClean="0"/>
              <a:t>«</a:t>
            </a:r>
            <a:r>
              <a:rPr lang="ru-RU" i="1" dirty="0" smtClean="0"/>
              <a:t>Совершенствовать умение </a:t>
            </a:r>
            <a:r>
              <a:rPr lang="ru-RU" dirty="0" smtClean="0"/>
              <a:t>ориентироваться на листе бумаги, определяя верх-низ»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7019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7990656" cy="3312368"/>
          </a:xfrm>
        </p:spPr>
        <p:txBody>
          <a:bodyPr/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ru-RU" b="1" i="1" dirty="0" smtClean="0"/>
              <a:t> </a:t>
            </a:r>
            <a:r>
              <a:rPr lang="ru-RU" sz="4000" b="1" i="1" dirty="0" smtClean="0"/>
              <a:t>К одному коррекционному занятию ставится </a:t>
            </a:r>
            <a:r>
              <a:rPr lang="ru-RU" sz="4000" b="1" i="1" dirty="0" smtClean="0">
                <a:solidFill>
                  <a:srgbClr val="FF3300"/>
                </a:solidFill>
              </a:rPr>
              <a:t>2-3</a:t>
            </a:r>
            <a:r>
              <a:rPr lang="ru-RU" sz="4000" b="1" i="1" dirty="0" smtClean="0"/>
              <a:t>, максимум </a:t>
            </a:r>
            <a:r>
              <a:rPr lang="ru-RU" sz="4000" b="1" i="1" dirty="0" smtClean="0">
                <a:solidFill>
                  <a:srgbClr val="FF0000"/>
                </a:solidFill>
              </a:rPr>
              <a:t>4</a:t>
            </a:r>
            <a:r>
              <a:rPr lang="ru-RU" sz="4000" b="1" i="1" dirty="0" smtClean="0"/>
              <a:t> коррекционно-развивающие задачи</a:t>
            </a:r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val="131790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465576"/>
            <a:ext cx="7772400" cy="1146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1484784"/>
            <a:ext cx="748883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eaLnBrk="1" hangingPunct="1">
              <a:spcBef>
                <a:spcPct val="20000"/>
              </a:spcBef>
              <a:buClr>
                <a:srgbClr val="669900"/>
              </a:buClr>
              <a:buFont typeface="Wingdings" panose="05000000000000000000" pitchFamily="2" charset="2"/>
              <a:buChar char="Ø"/>
            </a:pPr>
            <a:r>
              <a:rPr lang="ru-RU" sz="4000" b="1" i="1" kern="0" dirty="0" smtClean="0">
                <a:solidFill>
                  <a:srgbClr val="FFCC99"/>
                </a:solidFill>
                <a:latin typeface="Times New Roman"/>
              </a:rPr>
              <a:t> Тема </a:t>
            </a:r>
            <a:endParaRPr lang="ru-RU" sz="4000" b="1" i="1" kern="0" dirty="0" smtClean="0">
              <a:solidFill>
                <a:srgbClr val="FFCC99"/>
              </a:solidFill>
              <a:latin typeface="Times New Roman"/>
            </a:endParaRPr>
          </a:p>
          <a:p>
            <a:pPr lvl="0" algn="ctr" eaLnBrk="1" hangingPunct="1">
              <a:spcBef>
                <a:spcPct val="20000"/>
              </a:spcBef>
              <a:buClr>
                <a:srgbClr val="669900"/>
              </a:buClr>
            </a:pPr>
            <a:r>
              <a:rPr lang="ru-RU" sz="4000" b="1" i="1" kern="0" dirty="0" smtClean="0">
                <a:solidFill>
                  <a:srgbClr val="FFCC99"/>
                </a:solidFill>
                <a:latin typeface="Times New Roman"/>
              </a:rPr>
              <a:t>коррекционного </a:t>
            </a:r>
            <a:r>
              <a:rPr lang="ru-RU" sz="4000" b="1" i="1" kern="0" dirty="0">
                <a:solidFill>
                  <a:srgbClr val="FFCC99"/>
                </a:solidFill>
                <a:latin typeface="Times New Roman"/>
              </a:rPr>
              <a:t>занятия формулируется на основе ведущей, из поставленных на это занятие, задачи</a:t>
            </a:r>
          </a:p>
        </p:txBody>
      </p:sp>
    </p:spTree>
    <p:extLst>
      <p:ext uri="{BB962C8B-B14F-4D97-AF65-F5344CB8AC3E}">
        <p14:creationId xmlns:p14="http://schemas.microsoft.com/office/powerpoint/2010/main" val="298143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107504" y="1484784"/>
            <a:ext cx="8856984" cy="2376264"/>
          </a:xfrm>
        </p:spPr>
        <p:txBody>
          <a:bodyPr/>
          <a:lstStyle/>
          <a:p>
            <a:r>
              <a:rPr lang="ru-RU" sz="5000" dirty="0" smtClean="0"/>
              <a:t>ТЕХНОЛОГИЯ ПЛАНИРОВАНИЯ КОРРЕКЦИОННОЙ РАБОТЫ</a:t>
            </a:r>
            <a:endParaRPr lang="ru-RU" sz="5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115616" y="4581128"/>
            <a:ext cx="8028384" cy="1944216"/>
          </a:xfrm>
        </p:spPr>
        <p:txBody>
          <a:bodyPr/>
          <a:lstStyle/>
          <a:p>
            <a:pPr algn="r"/>
            <a:r>
              <a:rPr lang="ru-RU" sz="2500" dirty="0" smtClean="0"/>
              <a:t>Подготовила:</a:t>
            </a:r>
          </a:p>
          <a:p>
            <a:pPr algn="r"/>
            <a:r>
              <a:rPr lang="ru-RU" sz="2500" dirty="0" err="1" smtClean="0"/>
              <a:t>Летошко</a:t>
            </a:r>
            <a:r>
              <a:rPr lang="ru-RU" sz="2500" dirty="0" smtClean="0"/>
              <a:t> </a:t>
            </a:r>
            <a:r>
              <a:rPr lang="ru-RU" sz="2500" dirty="0" smtClean="0"/>
              <a:t>Марина В</a:t>
            </a:r>
            <a:r>
              <a:rPr lang="ru-RU" sz="2500" dirty="0" smtClean="0"/>
              <a:t>асильевна</a:t>
            </a:r>
            <a:r>
              <a:rPr lang="ru-RU" sz="2500" dirty="0" smtClean="0"/>
              <a:t>, </a:t>
            </a:r>
          </a:p>
          <a:p>
            <a:pPr algn="r"/>
            <a:r>
              <a:rPr lang="ru-RU" sz="2500" dirty="0" smtClean="0"/>
              <a:t>методист ГУО </a:t>
            </a:r>
            <a:r>
              <a:rPr lang="ru-RU" sz="2500" dirty="0" smtClean="0"/>
              <a:t>«Гомельский областной </a:t>
            </a:r>
            <a:r>
              <a:rPr lang="ru-RU" sz="2500" dirty="0" smtClean="0"/>
              <a:t>центр </a:t>
            </a:r>
          </a:p>
          <a:p>
            <a:pPr algn="r"/>
            <a:r>
              <a:rPr lang="ru-RU" sz="2500" dirty="0" smtClean="0"/>
              <a:t>коррекционно-развивающего обучения и реабилитации»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583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784976" cy="720080"/>
          </a:xfrm>
        </p:spPr>
        <p:txBody>
          <a:bodyPr/>
          <a:lstStyle/>
          <a:p>
            <a:r>
              <a:rPr lang="ru-RU" b="1" dirty="0" smtClean="0"/>
              <a:t>Специфика: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11256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500" dirty="0" smtClean="0"/>
              <a:t>1. Коррекционная работа отличается от </a:t>
            </a:r>
            <a:r>
              <a:rPr lang="ru-RU" sz="2500" dirty="0" smtClean="0"/>
              <a:t>педагогической:</a:t>
            </a:r>
          </a:p>
          <a:p>
            <a:pPr marL="0" indent="0" algn="just">
              <a:buNone/>
            </a:pPr>
            <a:r>
              <a:rPr lang="ru-RU" sz="2500" dirty="0" smtClean="0"/>
              <a:t> -</a:t>
            </a:r>
            <a:r>
              <a:rPr lang="ru-RU" sz="2500" dirty="0" smtClean="0"/>
              <a:t>     целью</a:t>
            </a:r>
            <a:r>
              <a:rPr lang="ru-RU" sz="2500" dirty="0" smtClean="0"/>
              <a:t>, содержанием и результатами;</a:t>
            </a:r>
          </a:p>
          <a:p>
            <a:pPr marL="0" indent="0" algn="just">
              <a:buNone/>
            </a:pPr>
            <a:r>
              <a:rPr lang="ru-RU" sz="2500" dirty="0" smtClean="0"/>
              <a:t> - наличием </a:t>
            </a:r>
            <a:r>
              <a:rPr lang="ru-RU" sz="2500" dirty="0" smtClean="0"/>
              <a:t>конкретной «мишени» коррекционного </a:t>
            </a:r>
            <a:r>
              <a:rPr lang="ru-RU" sz="2500" dirty="0" smtClean="0"/>
              <a:t>воздействия.</a:t>
            </a:r>
          </a:p>
          <a:p>
            <a:pPr marL="0" indent="0" algn="just">
              <a:buNone/>
            </a:pPr>
            <a:endParaRPr lang="ru-RU" sz="2500" dirty="0" smtClean="0"/>
          </a:p>
          <a:p>
            <a:pPr marL="0" indent="0" algn="just">
              <a:buNone/>
            </a:pPr>
            <a:r>
              <a:rPr lang="ru-RU" sz="2500" dirty="0" smtClean="0"/>
              <a:t>2. </a:t>
            </a:r>
            <a:r>
              <a:rPr lang="ru-RU" sz="2500" dirty="0" smtClean="0"/>
              <a:t>Планирование </a:t>
            </a:r>
            <a:r>
              <a:rPr lang="ru-RU" sz="2500" dirty="0" smtClean="0"/>
              <a:t>коррекционной </a:t>
            </a:r>
            <a:r>
              <a:rPr lang="ru-RU" sz="2500" dirty="0" smtClean="0"/>
              <a:t>работы:</a:t>
            </a:r>
          </a:p>
          <a:p>
            <a:pPr marL="0" indent="0" algn="just">
              <a:buNone/>
            </a:pPr>
            <a:r>
              <a:rPr lang="ru-RU" sz="2500" dirty="0"/>
              <a:t>-</a:t>
            </a:r>
            <a:r>
              <a:rPr lang="ru-RU" sz="2500" dirty="0" smtClean="0"/>
              <a:t>     основывается </a:t>
            </a:r>
            <a:r>
              <a:rPr lang="ru-RU" sz="2500" dirty="0" smtClean="0"/>
              <a:t>на </a:t>
            </a:r>
            <a:r>
              <a:rPr lang="ru-RU" sz="2500" b="1" i="1" dirty="0" smtClean="0">
                <a:solidFill>
                  <a:srgbClr val="FF0000"/>
                </a:solidFill>
              </a:rPr>
              <a:t>диагностической основе</a:t>
            </a:r>
            <a:r>
              <a:rPr lang="ru-RU" sz="2500" dirty="0" smtClean="0"/>
              <a:t>;</a:t>
            </a:r>
          </a:p>
          <a:p>
            <a:pPr marL="0" indent="0" algn="just">
              <a:buNone/>
            </a:pPr>
            <a:r>
              <a:rPr lang="ru-RU" sz="2500" dirty="0" smtClean="0"/>
              <a:t>-     является </a:t>
            </a:r>
            <a:r>
              <a:rPr lang="ru-RU" sz="2500" dirty="0" smtClean="0"/>
              <a:t>индивидуально ориентированным;</a:t>
            </a:r>
          </a:p>
          <a:p>
            <a:pPr marL="0" indent="0" algn="just">
              <a:buNone/>
            </a:pPr>
            <a:r>
              <a:rPr lang="ru-RU" sz="2500" dirty="0" smtClean="0"/>
              <a:t>- является </a:t>
            </a:r>
            <a:r>
              <a:rPr lang="ru-RU" sz="2500" dirty="0" smtClean="0"/>
              <a:t>гибким и не может быть жёстко регламентированным.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38757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854968"/>
          </a:xfrm>
        </p:spPr>
        <p:txBody>
          <a:bodyPr/>
          <a:lstStyle/>
          <a:p>
            <a:r>
              <a:rPr lang="ru-RU" b="1" dirty="0" smtClean="0"/>
              <a:t>Этапы: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184576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 smtClean="0"/>
              <a:t>1 этап – диагностический</a:t>
            </a:r>
          </a:p>
          <a:p>
            <a:pPr marL="0" indent="0" algn="just">
              <a:buNone/>
            </a:pPr>
            <a:r>
              <a:rPr lang="ru-RU" i="1" dirty="0" smtClean="0"/>
              <a:t>Цель</a:t>
            </a:r>
            <a:r>
              <a:rPr lang="ru-RU" dirty="0" smtClean="0"/>
              <a:t> - выявить причины трудностей детей или предпосылки их возникновения. </a:t>
            </a:r>
          </a:p>
          <a:p>
            <a:pPr marL="0" indent="0" algn="just">
              <a:buNone/>
            </a:pPr>
            <a:r>
              <a:rPr lang="ru-RU" i="1" dirty="0" smtClean="0"/>
              <a:t>Задачи</a:t>
            </a:r>
            <a:r>
              <a:rPr lang="ru-RU" dirty="0" smtClean="0"/>
              <a:t>:</a:t>
            </a:r>
          </a:p>
          <a:p>
            <a:pPr marL="0" indent="0" algn="just">
              <a:buNone/>
            </a:pPr>
            <a:r>
              <a:rPr lang="ru-RU" dirty="0" smtClean="0"/>
              <a:t>- выявить проявления трудностей детей;</a:t>
            </a:r>
          </a:p>
          <a:p>
            <a:pPr marL="0" indent="0" algn="just">
              <a:buNone/>
            </a:pPr>
            <a:r>
              <a:rPr lang="ru-RU" dirty="0" smtClean="0"/>
              <a:t>- выявить проблемные области развития. </a:t>
            </a:r>
          </a:p>
          <a:p>
            <a:pPr marL="0" indent="0" algn="just">
              <a:buNone/>
            </a:pPr>
            <a:r>
              <a:rPr lang="ru-RU" dirty="0" smtClean="0"/>
              <a:t>- выявить «слабые звенья» проблемных областей развития. </a:t>
            </a:r>
          </a:p>
          <a:p>
            <a:pPr marL="0" indent="0"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459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192688"/>
          </a:xfrm>
        </p:spPr>
        <p:txBody>
          <a:bodyPr/>
          <a:lstStyle/>
          <a:p>
            <a:pPr marL="0" indent="0" algn="just">
              <a:buNone/>
            </a:pPr>
            <a:endParaRPr lang="ru-RU" sz="2900" i="1" dirty="0" smtClean="0"/>
          </a:p>
          <a:p>
            <a:pPr marL="0" indent="0" algn="just">
              <a:buNone/>
            </a:pPr>
            <a:r>
              <a:rPr lang="ru-RU" sz="2900" i="1" dirty="0" smtClean="0"/>
              <a:t>Средства достижения цели: </a:t>
            </a:r>
          </a:p>
          <a:p>
            <a:pPr marL="0" indent="0" algn="just">
              <a:buNone/>
            </a:pPr>
            <a:r>
              <a:rPr lang="ru-RU" sz="2900" dirty="0" smtClean="0"/>
              <a:t>- специальные задания диагностического характера; </a:t>
            </a:r>
          </a:p>
          <a:p>
            <a:pPr marL="0" indent="0" algn="just">
              <a:buNone/>
            </a:pPr>
            <a:r>
              <a:rPr lang="ru-RU" sz="2900" dirty="0" smtClean="0"/>
              <a:t>- анализ различных продуктов деятельности; </a:t>
            </a:r>
          </a:p>
          <a:p>
            <a:pPr marL="0" indent="0" algn="just">
              <a:buNone/>
            </a:pPr>
            <a:r>
              <a:rPr lang="ru-RU" sz="2900" dirty="0" smtClean="0"/>
              <a:t>- наблюдение за деятельностью воспитанников в различных моментах; </a:t>
            </a:r>
          </a:p>
          <a:p>
            <a:pPr marL="0" indent="0" algn="just">
              <a:buNone/>
            </a:pPr>
            <a:r>
              <a:rPr lang="ru-RU" sz="2900" dirty="0" smtClean="0"/>
              <a:t>- беседа с ребенком, с членами его семьи, с воспитателем.</a:t>
            </a:r>
          </a:p>
          <a:p>
            <a:pPr marL="0" indent="0" algn="just">
              <a:buNone/>
            </a:pPr>
            <a:endParaRPr lang="ru-RU" sz="2900" dirty="0" smtClean="0"/>
          </a:p>
          <a:p>
            <a:pPr marL="0" indent="0" algn="just">
              <a:buNone/>
            </a:pPr>
            <a:r>
              <a:rPr lang="ru-RU" sz="2900" i="1" dirty="0" smtClean="0"/>
              <a:t>Результат </a:t>
            </a:r>
            <a:r>
              <a:rPr lang="ru-RU" sz="2900" dirty="0" smtClean="0"/>
              <a:t>–заполненные диагностические карты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240809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772400" cy="792088"/>
          </a:xfrm>
        </p:spPr>
        <p:txBody>
          <a:bodyPr/>
          <a:lstStyle/>
          <a:p>
            <a:r>
              <a:rPr lang="ru-RU" sz="3200" b="1" i="1" dirty="0" smtClean="0"/>
              <a:t>2 этап – аналитический</a:t>
            </a:r>
            <a:endParaRPr lang="ru-RU" sz="32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4824536"/>
          </a:xfrm>
        </p:spPr>
        <p:txBody>
          <a:bodyPr/>
          <a:lstStyle/>
          <a:p>
            <a:pPr marL="0" indent="0" algn="just">
              <a:buNone/>
            </a:pPr>
            <a:r>
              <a:rPr lang="ru-RU" i="1" dirty="0" smtClean="0"/>
              <a:t>Цель</a:t>
            </a:r>
            <a:r>
              <a:rPr lang="ru-RU" dirty="0" smtClean="0"/>
              <a:t> – определить направления и задачи коррекционной   работы с воспитанниками. </a:t>
            </a:r>
            <a:endParaRPr lang="ru-RU" sz="2000" dirty="0" smtClean="0"/>
          </a:p>
          <a:p>
            <a:pPr marL="0" indent="0" algn="just">
              <a:buNone/>
            </a:pPr>
            <a:r>
              <a:rPr lang="ru-RU" dirty="0" smtClean="0"/>
              <a:t> </a:t>
            </a:r>
          </a:p>
          <a:p>
            <a:pPr marL="0" indent="0" algn="just">
              <a:buNone/>
            </a:pPr>
            <a:r>
              <a:rPr lang="ru-RU" i="1" dirty="0" smtClean="0"/>
              <a:t>Средства достижения цели </a:t>
            </a:r>
            <a:r>
              <a:rPr lang="ru-RU" dirty="0" smtClean="0"/>
              <a:t>– анализ диагностических карт </a:t>
            </a:r>
            <a:endParaRPr lang="ru-RU" sz="2000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i="1" dirty="0" smtClean="0"/>
              <a:t>Результат</a:t>
            </a:r>
            <a:r>
              <a:rPr lang="ru-RU" dirty="0" smtClean="0"/>
              <a:t> – перспективный план коррекционной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722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784976" cy="699864"/>
          </a:xfrm>
        </p:spPr>
        <p:txBody>
          <a:bodyPr/>
          <a:lstStyle/>
          <a:p>
            <a:r>
              <a:rPr lang="ru-RU" sz="3200" b="1" i="1" dirty="0" smtClean="0"/>
              <a:t>3 этап – стратегический (прогностический)</a:t>
            </a:r>
            <a:endParaRPr lang="ru-RU" sz="32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690864"/>
          </a:xfrm>
        </p:spPr>
        <p:txBody>
          <a:bodyPr/>
          <a:lstStyle/>
          <a:p>
            <a:pPr marL="0" indent="0" algn="just">
              <a:buNone/>
            </a:pPr>
            <a:r>
              <a:rPr lang="ru-RU" i="1" dirty="0" smtClean="0"/>
              <a:t>Цель</a:t>
            </a:r>
            <a:r>
              <a:rPr lang="ru-RU" dirty="0" smtClean="0"/>
              <a:t> – выделить комплекс задач, над которым учитель-дефектолог планирует работать в течение определенного периода</a:t>
            </a:r>
            <a:endParaRPr lang="ru-RU" sz="1400" dirty="0" smtClean="0"/>
          </a:p>
          <a:p>
            <a:pPr marL="0" indent="0" algn="just">
              <a:buNone/>
            </a:pPr>
            <a:endParaRPr lang="ru-RU" sz="1400" dirty="0" smtClean="0"/>
          </a:p>
          <a:p>
            <a:pPr marL="0" indent="0" algn="just">
              <a:buNone/>
            </a:pPr>
            <a:r>
              <a:rPr lang="ru-RU" i="1" dirty="0" smtClean="0"/>
              <a:t>Средства достижения цели </a:t>
            </a:r>
            <a:r>
              <a:rPr lang="ru-RU" dirty="0" smtClean="0"/>
              <a:t>– анализ перспективного плана коррекционной работы</a:t>
            </a:r>
          </a:p>
          <a:p>
            <a:pPr marL="0" indent="0" algn="just">
              <a:buNone/>
            </a:pPr>
            <a:endParaRPr lang="ru-RU" sz="1400" dirty="0" smtClean="0"/>
          </a:p>
          <a:p>
            <a:pPr marL="0" indent="0" algn="just">
              <a:buNone/>
            </a:pPr>
            <a:r>
              <a:rPr lang="ru-RU" i="1" dirty="0" smtClean="0"/>
              <a:t>Результат</a:t>
            </a:r>
            <a:r>
              <a:rPr lang="ru-RU" dirty="0" smtClean="0"/>
              <a:t> – план коррекционной работы на определённый период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548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09600"/>
            <a:ext cx="8640960" cy="1143000"/>
          </a:xfrm>
        </p:spPr>
        <p:txBody>
          <a:bodyPr/>
          <a:lstStyle/>
          <a:p>
            <a:r>
              <a:rPr lang="ru-RU" sz="3200" b="1" i="1" dirty="0" smtClean="0"/>
              <a:t>Цели и задачи </a:t>
            </a:r>
            <a:br>
              <a:rPr lang="ru-RU" sz="3200" b="1" i="1" dirty="0" smtClean="0"/>
            </a:br>
            <a:r>
              <a:rPr lang="ru-RU" sz="3200" b="1" i="1" dirty="0" smtClean="0"/>
              <a:t>в </a:t>
            </a:r>
            <a:r>
              <a:rPr lang="ru-RU" sz="3200" b="1" i="1" dirty="0" smtClean="0"/>
              <a:t>коррекционной работы</a:t>
            </a:r>
            <a:endParaRPr lang="ru-RU" sz="32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81200"/>
            <a:ext cx="8568952" cy="4114800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/>
              <a:t>Цель</a:t>
            </a:r>
            <a:r>
              <a:rPr lang="ru-RU" dirty="0" smtClean="0"/>
              <a:t> – «Какие результаты я хочу получить?»</a:t>
            </a:r>
          </a:p>
          <a:p>
            <a:pPr marL="0" indent="0">
              <a:buNone/>
            </a:pPr>
            <a:endParaRPr lang="ru-RU" sz="1500" dirty="0" smtClean="0"/>
          </a:p>
          <a:p>
            <a:pPr marL="0" indent="0">
              <a:buNone/>
            </a:pPr>
            <a:r>
              <a:rPr lang="ru-RU" b="1" i="1" dirty="0" smtClean="0"/>
              <a:t>Задача</a:t>
            </a:r>
            <a:r>
              <a:rPr lang="ru-RU" dirty="0" smtClean="0"/>
              <a:t> – «Над чем я буду работать на данном занятии?»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 smtClean="0"/>
              <a:t>К отдельному коррекционному занятию следует формулировать не цели, а задачи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1434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40960" cy="1143000"/>
          </a:xfrm>
        </p:spPr>
        <p:txBody>
          <a:bodyPr/>
          <a:lstStyle/>
          <a:p>
            <a:r>
              <a:rPr lang="ru-RU" sz="3200" b="1" i="1" dirty="0" smtClean="0"/>
              <a:t>Способы </a:t>
            </a:r>
            <a:br>
              <a:rPr lang="ru-RU" sz="3200" b="1" i="1" dirty="0" smtClean="0"/>
            </a:br>
            <a:r>
              <a:rPr lang="ru-RU" sz="3200" b="1" i="1" dirty="0" smtClean="0"/>
              <a:t>выражения задач коррекционного занятия</a:t>
            </a:r>
            <a:endParaRPr lang="ru-RU" sz="32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424936" cy="338437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- через изучаемое содержание</a:t>
            </a:r>
          </a:p>
          <a:p>
            <a:pPr marL="0" indent="0">
              <a:buNone/>
            </a:pPr>
            <a:r>
              <a:rPr lang="ru-RU" dirty="0" smtClean="0"/>
              <a:t>- через деятельность педагога</a:t>
            </a:r>
          </a:p>
          <a:p>
            <a:pPr marL="0" indent="0">
              <a:buNone/>
            </a:pPr>
            <a:r>
              <a:rPr lang="ru-RU" dirty="0" smtClean="0"/>
              <a:t>- через внутренние процессы развития воспитанников</a:t>
            </a:r>
          </a:p>
          <a:p>
            <a:pPr marL="0" indent="0">
              <a:buNone/>
            </a:pPr>
            <a:r>
              <a:rPr lang="ru-RU" dirty="0" smtClean="0"/>
              <a:t>- через указание на объекты </a:t>
            </a:r>
            <a:r>
              <a:rPr lang="ru-RU" dirty="0" smtClean="0"/>
              <a:t>воздействия.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22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Через изучаемое содержание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81200"/>
            <a:ext cx="8496944" cy="41148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НАПРИМЕР: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i="1" dirty="0"/>
              <a:t>И</a:t>
            </a:r>
            <a:r>
              <a:rPr lang="ru-RU" i="1" dirty="0" smtClean="0"/>
              <a:t>зучить способы </a:t>
            </a:r>
            <a:r>
              <a:rPr lang="ru-RU" dirty="0" smtClean="0"/>
              <a:t>сравнения предметов по величине»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i="1" dirty="0" smtClean="0"/>
              <a:t>Познакомить со словами</a:t>
            </a:r>
            <a:r>
              <a:rPr lang="ru-RU" dirty="0" smtClean="0"/>
              <a:t>, обозначающими качество предметов» и др.</a:t>
            </a:r>
          </a:p>
        </p:txBody>
      </p:sp>
    </p:spTree>
    <p:extLst>
      <p:ext uri="{BB962C8B-B14F-4D97-AF65-F5344CB8AC3E}">
        <p14:creationId xmlns:p14="http://schemas.microsoft.com/office/powerpoint/2010/main" val="56808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TRIDOTS">
  <a:themeElements>
    <a:clrScheme name="Тема Office 1">
      <a:dk1>
        <a:srgbClr val="868686"/>
      </a:dk1>
      <a:lt1>
        <a:srgbClr val="FFCC99"/>
      </a:lt1>
      <a:dk2>
        <a:srgbClr val="000000"/>
      </a:dk2>
      <a:lt2>
        <a:srgbClr val="FF9966"/>
      </a:lt2>
      <a:accent1>
        <a:srgbClr val="669900"/>
      </a:accent1>
      <a:accent2>
        <a:srgbClr val="99CCFF"/>
      </a:accent2>
      <a:accent3>
        <a:srgbClr val="AAAAAA"/>
      </a:accent3>
      <a:accent4>
        <a:srgbClr val="DAAE82"/>
      </a:accent4>
      <a:accent5>
        <a:srgbClr val="B8CAAA"/>
      </a:accent5>
      <a:accent6>
        <a:srgbClr val="8AB9E7"/>
      </a:accent6>
      <a:hlink>
        <a:srgbClr val="FF6633"/>
      </a:hlink>
      <a:folHlink>
        <a:srgbClr val="CC3300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ма Office 1">
        <a:dk1>
          <a:srgbClr val="868686"/>
        </a:dk1>
        <a:lt1>
          <a:srgbClr val="FFCC99"/>
        </a:lt1>
        <a:dk2>
          <a:srgbClr val="000000"/>
        </a:dk2>
        <a:lt2>
          <a:srgbClr val="FF9966"/>
        </a:lt2>
        <a:accent1>
          <a:srgbClr val="669900"/>
        </a:accent1>
        <a:accent2>
          <a:srgbClr val="99CCFF"/>
        </a:accent2>
        <a:accent3>
          <a:srgbClr val="AAAAAA"/>
        </a:accent3>
        <a:accent4>
          <a:srgbClr val="DAAE82"/>
        </a:accent4>
        <a:accent5>
          <a:srgbClr val="B8CAAA"/>
        </a:accent5>
        <a:accent6>
          <a:srgbClr val="8AB9E7"/>
        </a:accent6>
        <a:hlink>
          <a:srgbClr val="FF66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DE3BA"/>
        </a:lt1>
        <a:dk2>
          <a:srgbClr val="000000"/>
        </a:dk2>
        <a:lt2>
          <a:srgbClr val="FF9933"/>
        </a:lt2>
        <a:accent1>
          <a:srgbClr val="FF3300"/>
        </a:accent1>
        <a:accent2>
          <a:srgbClr val="99CCFF"/>
        </a:accent2>
        <a:accent3>
          <a:srgbClr val="FEEFD9"/>
        </a:accent3>
        <a:accent4>
          <a:srgbClr val="000000"/>
        </a:accent4>
        <a:accent5>
          <a:srgbClr val="FFADAA"/>
        </a:accent5>
        <a:accent6>
          <a:srgbClr val="8AB9E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TRIDOTS</Template>
  <TotalTime>353</TotalTime>
  <Words>427</Words>
  <Application>Microsoft Office PowerPoint</Application>
  <PresentationFormat>Экран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TRIDOTS</vt:lpstr>
      <vt:lpstr>ТЕХНОЛОГИЯ ПЛАНИРОВАНИЯ КОРРЕКЦИОННОЙ РАБОТЫ</vt:lpstr>
      <vt:lpstr>Специфика:</vt:lpstr>
      <vt:lpstr>Этапы:</vt:lpstr>
      <vt:lpstr>Презентация PowerPoint</vt:lpstr>
      <vt:lpstr>2 этап – аналитический</vt:lpstr>
      <vt:lpstr>3 этап – стратегический (прогностический)</vt:lpstr>
      <vt:lpstr>Цели и задачи  в коррекционной работы</vt:lpstr>
      <vt:lpstr>Способы  выражения задач коррекционного занятия</vt:lpstr>
      <vt:lpstr>Через изучаемое содержание</vt:lpstr>
      <vt:lpstr>Через деятельность педагога</vt:lpstr>
      <vt:lpstr>Через внутренние процессы развития воспитанников</vt:lpstr>
      <vt:lpstr>Через указание на объекты  коррекционного воздействия</vt:lpstr>
      <vt:lpstr>Презентация PowerPoint</vt:lpstr>
      <vt:lpstr>Презентация PowerPoint</vt:lpstr>
      <vt:lpstr>ТЕХНОЛОГИЯ ПЛАНИРОВАНИЯ КОРРЕКЦИОННОЙ РАБОТЫ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ПЛАНИРОВАНИЯ КОРРЕКЦИОННОЙ РАБОТЫ</dc:title>
  <dc:creator>ГОЦКРОиР</dc:creator>
  <cp:lastModifiedBy>z</cp:lastModifiedBy>
  <cp:revision>8</cp:revision>
  <cp:lastPrinted>1601-01-01T00:00:00Z</cp:lastPrinted>
  <dcterms:created xsi:type="dcterms:W3CDTF">2013-10-09T09:10:35Z</dcterms:created>
  <dcterms:modified xsi:type="dcterms:W3CDTF">2016-11-09T20:45:57Z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