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5" r:id="rId1"/>
  </p:sldMasterIdLst>
  <p:notesMasterIdLst>
    <p:notesMasterId r:id="rId14"/>
  </p:notes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F3CC5A-3436-4713-AAFA-4EA30148A68D}" type="doc">
      <dgm:prSet loTypeId="urn:microsoft.com/office/officeart/2005/8/layout/process3" loCatId="process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88C8A40-95C9-4DF6-807C-F475266C4EFC}">
      <dgm:prSet phldrT="[Текст]" custT="1"/>
      <dgm:spPr/>
      <dgm:t>
        <a:bodyPr/>
        <a:lstStyle/>
        <a:p>
          <a:pPr algn="ctr"/>
          <a:r>
            <a:rPr lang="en-US" sz="2000" b="1" dirty="0" smtClean="0">
              <a:solidFill>
                <a:srgbClr val="002060"/>
              </a:solidFill>
            </a:rPr>
            <a:t>2013/</a:t>
          </a:r>
          <a:r>
            <a:rPr lang="ru-RU" sz="2000" b="1" dirty="0" smtClean="0">
              <a:solidFill>
                <a:srgbClr val="002060"/>
              </a:solidFill>
            </a:rPr>
            <a:t>2014</a:t>
          </a:r>
          <a:endParaRPr lang="ru-RU" sz="2000" b="1" dirty="0">
            <a:solidFill>
              <a:srgbClr val="002060"/>
            </a:solidFill>
          </a:endParaRPr>
        </a:p>
      </dgm:t>
    </dgm:pt>
    <dgm:pt modelId="{EA2A0467-5DA7-4F86-AFD6-B9D3121CE0B0}" type="parTrans" cxnId="{94EB8D3A-DD1A-4C02-971B-289D75C7ECC6}">
      <dgm:prSet/>
      <dgm:spPr/>
      <dgm:t>
        <a:bodyPr/>
        <a:lstStyle/>
        <a:p>
          <a:endParaRPr lang="ru-RU"/>
        </a:p>
      </dgm:t>
    </dgm:pt>
    <dgm:pt modelId="{B7919947-74C6-4836-B26C-FD599742685F}" type="sibTrans" cxnId="{94EB8D3A-DD1A-4C02-971B-289D75C7ECC6}">
      <dgm:prSet/>
      <dgm:spPr/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214A0A26-6F29-477B-B97D-80A91F9C8848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70C0"/>
              </a:solidFill>
            </a:rPr>
            <a:t>2</a:t>
          </a:r>
          <a:r>
            <a:rPr lang="en-US" sz="2400" b="1" dirty="0" smtClean="0">
              <a:solidFill>
                <a:srgbClr val="0070C0"/>
              </a:solidFill>
            </a:rPr>
            <a:t>0744</a:t>
          </a:r>
          <a:r>
            <a:rPr lang="ru-RU" sz="2400" b="1" dirty="0" smtClean="0">
              <a:solidFill>
                <a:srgbClr val="0070C0"/>
              </a:solidFill>
            </a:rPr>
            <a:t>  </a:t>
          </a:r>
          <a:endParaRPr lang="ru-RU" sz="2400" b="1" dirty="0">
            <a:solidFill>
              <a:srgbClr val="0070C0"/>
            </a:solidFill>
          </a:endParaRPr>
        </a:p>
      </dgm:t>
    </dgm:pt>
    <dgm:pt modelId="{A540BA69-7352-4471-90EA-EC17BC7D0147}" type="parTrans" cxnId="{35858E55-CE62-476B-824D-ECA780054D8D}">
      <dgm:prSet/>
      <dgm:spPr/>
      <dgm:t>
        <a:bodyPr/>
        <a:lstStyle/>
        <a:p>
          <a:endParaRPr lang="ru-RU"/>
        </a:p>
      </dgm:t>
    </dgm:pt>
    <dgm:pt modelId="{691607E6-D7EF-48BE-8BEF-A75C75B2C069}" type="sibTrans" cxnId="{35858E55-CE62-476B-824D-ECA780054D8D}">
      <dgm:prSet/>
      <dgm:spPr/>
      <dgm:t>
        <a:bodyPr/>
        <a:lstStyle/>
        <a:p>
          <a:endParaRPr lang="ru-RU"/>
        </a:p>
      </dgm:t>
    </dgm:pt>
    <dgm:pt modelId="{C4669E10-32DC-4506-A546-64EC2B747AD6}">
      <dgm:prSet phldrT="[Текст]" custT="1"/>
      <dgm:spPr/>
      <dgm:t>
        <a:bodyPr/>
        <a:lstStyle/>
        <a:p>
          <a:r>
            <a:rPr lang="en-US" sz="2000" b="1" dirty="0" smtClean="0">
              <a:solidFill>
                <a:srgbClr val="002060"/>
              </a:solidFill>
            </a:rPr>
            <a:t>2014/</a:t>
          </a:r>
          <a:r>
            <a:rPr lang="ru-RU" sz="2000" b="1" dirty="0" smtClean="0">
              <a:solidFill>
                <a:srgbClr val="002060"/>
              </a:solidFill>
            </a:rPr>
            <a:t>2015</a:t>
          </a:r>
          <a:endParaRPr lang="ru-RU" sz="2000" b="1" dirty="0">
            <a:solidFill>
              <a:srgbClr val="002060"/>
            </a:solidFill>
          </a:endParaRPr>
        </a:p>
      </dgm:t>
    </dgm:pt>
    <dgm:pt modelId="{8C819799-F700-434B-830B-06294ACBF953}" type="parTrans" cxnId="{562A275C-BA5D-4D67-9C82-B0772806E931}">
      <dgm:prSet/>
      <dgm:spPr/>
      <dgm:t>
        <a:bodyPr/>
        <a:lstStyle/>
        <a:p>
          <a:endParaRPr lang="ru-RU"/>
        </a:p>
      </dgm:t>
    </dgm:pt>
    <dgm:pt modelId="{30C5D7E6-3FCE-4050-8D14-8B009832C54D}" type="sibTrans" cxnId="{562A275C-BA5D-4D67-9C82-B0772806E931}">
      <dgm:prSet/>
      <dgm:spPr/>
      <dgm:t>
        <a:bodyPr/>
        <a:lstStyle/>
        <a:p>
          <a:endParaRPr lang="ru-RU" dirty="0"/>
        </a:p>
      </dgm:t>
    </dgm:pt>
    <dgm:pt modelId="{365C7C52-58EB-48E0-89F2-CA08E9D34C9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70C0"/>
              </a:solidFill>
            </a:rPr>
            <a:t> </a:t>
          </a:r>
          <a:r>
            <a:rPr lang="ru-RU" sz="2400" b="1" u="none" dirty="0" smtClean="0">
              <a:solidFill>
                <a:schemeClr val="accent1">
                  <a:lumMod val="75000"/>
                </a:schemeClr>
              </a:solidFill>
            </a:rPr>
            <a:t>21</a:t>
          </a:r>
          <a:r>
            <a:rPr lang="en-US" sz="2400" b="1" u="none" dirty="0" smtClean="0">
              <a:solidFill>
                <a:schemeClr val="accent1">
                  <a:lumMod val="75000"/>
                </a:schemeClr>
              </a:solidFill>
            </a:rPr>
            <a:t>2</a:t>
          </a:r>
          <a:r>
            <a:rPr lang="ru-RU" sz="2400" b="1" u="none" dirty="0" smtClean="0">
              <a:solidFill>
                <a:schemeClr val="accent1">
                  <a:lumMod val="75000"/>
                </a:schemeClr>
              </a:solidFill>
            </a:rPr>
            <a:t>97</a:t>
          </a:r>
          <a:r>
            <a:rPr lang="ru-RU" sz="2400" b="1" dirty="0" smtClean="0">
              <a:solidFill>
                <a:schemeClr val="accent1">
                  <a:lumMod val="75000"/>
                </a:schemeClr>
              </a:solidFill>
            </a:rPr>
            <a:t>(+</a:t>
          </a:r>
          <a:r>
            <a:rPr lang="en-US" sz="2400" b="1" dirty="0" smtClean="0">
              <a:solidFill>
                <a:schemeClr val="accent1">
                  <a:lumMod val="75000"/>
                </a:schemeClr>
              </a:solidFill>
            </a:rPr>
            <a:t>553</a:t>
          </a:r>
          <a:r>
            <a:rPr lang="ru-RU" sz="2400" b="1" dirty="0" smtClean="0">
              <a:solidFill>
                <a:schemeClr val="accent1">
                  <a:lumMod val="75000"/>
                </a:schemeClr>
              </a:solidFill>
            </a:rPr>
            <a:t>)</a:t>
          </a:r>
          <a:endParaRPr lang="ru-RU" sz="1900" dirty="0">
            <a:solidFill>
              <a:schemeClr val="accent1">
                <a:lumMod val="75000"/>
              </a:schemeClr>
            </a:solidFill>
          </a:endParaRPr>
        </a:p>
      </dgm:t>
    </dgm:pt>
    <dgm:pt modelId="{27865840-271B-4843-9D61-3E441D8B8924}" type="parTrans" cxnId="{10A4CDC7-41AC-4B5B-8A85-4DE505848119}">
      <dgm:prSet/>
      <dgm:spPr/>
      <dgm:t>
        <a:bodyPr/>
        <a:lstStyle/>
        <a:p>
          <a:endParaRPr lang="ru-RU"/>
        </a:p>
      </dgm:t>
    </dgm:pt>
    <dgm:pt modelId="{1EE73EF0-6647-40A6-B951-0A1FB9282926}" type="sibTrans" cxnId="{10A4CDC7-41AC-4B5B-8A85-4DE505848119}">
      <dgm:prSet/>
      <dgm:spPr/>
      <dgm:t>
        <a:bodyPr/>
        <a:lstStyle/>
        <a:p>
          <a:endParaRPr lang="ru-RU"/>
        </a:p>
      </dgm:t>
    </dgm:pt>
    <dgm:pt modelId="{3177491C-B53C-47F9-9F9C-5782D562E81B}">
      <dgm:prSet phldrT="[Текст]" custT="1"/>
      <dgm:spPr/>
      <dgm:t>
        <a:bodyPr/>
        <a:lstStyle/>
        <a:p>
          <a:r>
            <a:rPr lang="en-US" sz="2000" b="1" dirty="0" smtClean="0">
              <a:solidFill>
                <a:srgbClr val="800000"/>
              </a:solidFill>
            </a:rPr>
            <a:t>2015/</a:t>
          </a:r>
          <a:r>
            <a:rPr lang="ru-RU" sz="2000" b="1" dirty="0" smtClean="0">
              <a:solidFill>
                <a:srgbClr val="800000"/>
              </a:solidFill>
            </a:rPr>
            <a:t>2016</a:t>
          </a:r>
          <a:endParaRPr lang="ru-RU" sz="2000" b="1" dirty="0">
            <a:solidFill>
              <a:srgbClr val="800000"/>
            </a:solidFill>
          </a:endParaRPr>
        </a:p>
      </dgm:t>
    </dgm:pt>
    <dgm:pt modelId="{6165B25D-D38D-4B5E-B156-85E74CDE0259}" type="parTrans" cxnId="{9C953A14-7093-41D5-99E3-EC779EC725A5}">
      <dgm:prSet/>
      <dgm:spPr/>
      <dgm:t>
        <a:bodyPr/>
        <a:lstStyle/>
        <a:p>
          <a:endParaRPr lang="ru-RU"/>
        </a:p>
      </dgm:t>
    </dgm:pt>
    <dgm:pt modelId="{5EB046E7-99DA-44B8-B028-832D152EE8E9}" type="sibTrans" cxnId="{9C953A14-7093-41D5-99E3-EC779EC725A5}">
      <dgm:prSet/>
      <dgm:spPr/>
      <dgm:t>
        <a:bodyPr/>
        <a:lstStyle/>
        <a:p>
          <a:endParaRPr lang="ru-RU"/>
        </a:p>
      </dgm:t>
    </dgm:pt>
    <dgm:pt modelId="{E0B40DE9-B378-423F-9E55-8CB1ECEB106C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</a:rPr>
            <a:t>22050 (+ </a:t>
          </a:r>
          <a:r>
            <a:rPr lang="en-US" sz="2400" b="1" dirty="0" smtClean="0">
              <a:solidFill>
                <a:srgbClr val="C00000"/>
              </a:solidFill>
            </a:rPr>
            <a:t>753</a:t>
          </a:r>
          <a:r>
            <a:rPr lang="ru-RU" sz="2400" b="1" dirty="0" smtClean="0">
              <a:solidFill>
                <a:srgbClr val="C00000"/>
              </a:solidFill>
            </a:rPr>
            <a:t>)</a:t>
          </a:r>
          <a:endParaRPr lang="ru-RU" sz="2400" b="1" dirty="0">
            <a:solidFill>
              <a:srgbClr val="C00000"/>
            </a:solidFill>
          </a:endParaRPr>
        </a:p>
      </dgm:t>
    </dgm:pt>
    <dgm:pt modelId="{75EB72C8-E6CA-4D8F-9FD6-D9C567749C77}" type="parTrans" cxnId="{9948048A-859C-4E85-A5D1-BD93CA7478EC}">
      <dgm:prSet/>
      <dgm:spPr/>
      <dgm:t>
        <a:bodyPr/>
        <a:lstStyle/>
        <a:p>
          <a:endParaRPr lang="ru-RU"/>
        </a:p>
      </dgm:t>
    </dgm:pt>
    <dgm:pt modelId="{048BAD3B-ACC4-487D-9EF5-DCE49292FC15}" type="sibTrans" cxnId="{9948048A-859C-4E85-A5D1-BD93CA7478EC}">
      <dgm:prSet/>
      <dgm:spPr/>
      <dgm:t>
        <a:bodyPr/>
        <a:lstStyle/>
        <a:p>
          <a:endParaRPr lang="ru-RU"/>
        </a:p>
      </dgm:t>
    </dgm:pt>
    <dgm:pt modelId="{5BC80512-1CD0-4322-B6F0-75372391447F}">
      <dgm:prSet phldrT="[Текст]" custT="1"/>
      <dgm:spPr/>
      <dgm:t>
        <a:bodyPr/>
        <a:lstStyle/>
        <a:p>
          <a:endParaRPr lang="ru-RU" sz="1900" dirty="0"/>
        </a:p>
      </dgm:t>
    </dgm:pt>
    <dgm:pt modelId="{3D5428AB-B570-422A-9B54-51AFF7A9BF93}" type="parTrans" cxnId="{61933AC1-FEB0-4B3F-ADD7-7293D2352843}">
      <dgm:prSet/>
      <dgm:spPr/>
      <dgm:t>
        <a:bodyPr/>
        <a:lstStyle/>
        <a:p>
          <a:endParaRPr lang="ru-RU"/>
        </a:p>
      </dgm:t>
    </dgm:pt>
    <dgm:pt modelId="{CA23FCB0-D16D-43D5-A9E3-95DA15FCB60C}" type="sibTrans" cxnId="{61933AC1-FEB0-4B3F-ADD7-7293D2352843}">
      <dgm:prSet/>
      <dgm:spPr/>
      <dgm:t>
        <a:bodyPr/>
        <a:lstStyle/>
        <a:p>
          <a:endParaRPr lang="ru-RU"/>
        </a:p>
      </dgm:t>
    </dgm:pt>
    <dgm:pt modelId="{4D5D6243-485F-4F4B-B570-531D20D71960}">
      <dgm:prSet phldrT="[Текст]" custT="1"/>
      <dgm:spPr/>
      <dgm:t>
        <a:bodyPr/>
        <a:lstStyle/>
        <a:p>
          <a:endParaRPr lang="ru-RU" sz="2000" b="1" dirty="0">
            <a:solidFill>
              <a:srgbClr val="C00000"/>
            </a:solidFill>
          </a:endParaRPr>
        </a:p>
      </dgm:t>
    </dgm:pt>
    <dgm:pt modelId="{698250BE-273F-44B3-AFAF-BDAFDFD13DC8}" type="parTrans" cxnId="{9304E733-39D4-4E60-8853-E59F49E0197A}">
      <dgm:prSet/>
      <dgm:spPr/>
      <dgm:t>
        <a:bodyPr/>
        <a:lstStyle/>
        <a:p>
          <a:endParaRPr lang="ru-RU"/>
        </a:p>
      </dgm:t>
    </dgm:pt>
    <dgm:pt modelId="{0576B8DD-4E6A-458A-A66A-843747A14BA0}" type="sibTrans" cxnId="{9304E733-39D4-4E60-8853-E59F49E0197A}">
      <dgm:prSet/>
      <dgm:spPr/>
      <dgm:t>
        <a:bodyPr/>
        <a:lstStyle/>
        <a:p>
          <a:endParaRPr lang="ru-RU"/>
        </a:p>
      </dgm:t>
    </dgm:pt>
    <dgm:pt modelId="{A9342FA2-6F18-490F-9593-5132E3421731}" type="pres">
      <dgm:prSet presAssocID="{20F3CC5A-3436-4713-AAFA-4EA30148A68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8AEE23-64BB-455E-8AB7-EB497055ECAA}" type="pres">
      <dgm:prSet presAssocID="{588C8A40-95C9-4DF6-807C-F475266C4EFC}" presName="composite" presStyleCnt="0"/>
      <dgm:spPr/>
    </dgm:pt>
    <dgm:pt modelId="{C3936952-7203-424B-B2E6-9F5675EA4318}" type="pres">
      <dgm:prSet presAssocID="{588C8A40-95C9-4DF6-807C-F475266C4EFC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1F016-A23F-4AC1-94C3-24A052E5B780}" type="pres">
      <dgm:prSet presAssocID="{588C8A40-95C9-4DF6-807C-F475266C4EFC}" presName="parSh" presStyleLbl="node1" presStyleIdx="0" presStyleCnt="3" custLinFactNeighborX="12935" custLinFactNeighborY="-49778"/>
      <dgm:spPr/>
      <dgm:t>
        <a:bodyPr/>
        <a:lstStyle/>
        <a:p>
          <a:endParaRPr lang="ru-RU"/>
        </a:p>
      </dgm:t>
    </dgm:pt>
    <dgm:pt modelId="{2A0C9985-7389-4E83-99DB-C4E56CCBD456}" type="pres">
      <dgm:prSet presAssocID="{588C8A40-95C9-4DF6-807C-F475266C4EFC}" presName="desTx" presStyleLbl="fgAcc1" presStyleIdx="0" presStyleCnt="3" custScaleX="111927" custScaleY="80289" custLinFactNeighborX="7239" custLinFactNeighborY="-21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9EE6E-253E-4AEB-9E2D-A0A1EC7BD711}" type="pres">
      <dgm:prSet presAssocID="{B7919947-74C6-4836-B26C-FD599742685F}" presName="sibTrans" presStyleLbl="sibTrans2D1" presStyleIdx="0" presStyleCnt="2" custFlipVert="0" custFlipHor="0" custScaleX="10629" custScaleY="13520" custLinFactX="-28150" custLinFactNeighborX="-100000" custLinFactNeighborY="55962"/>
      <dgm:spPr/>
      <dgm:t>
        <a:bodyPr/>
        <a:lstStyle/>
        <a:p>
          <a:endParaRPr lang="ru-RU"/>
        </a:p>
      </dgm:t>
    </dgm:pt>
    <dgm:pt modelId="{73EA4D10-C0DF-438E-BC90-A9EE9CCEF443}" type="pres">
      <dgm:prSet presAssocID="{B7919947-74C6-4836-B26C-FD599742685F}" presName="connTx" presStyleLbl="sibTrans2D1" presStyleIdx="0" presStyleCnt="2"/>
      <dgm:spPr/>
      <dgm:t>
        <a:bodyPr/>
        <a:lstStyle/>
        <a:p>
          <a:endParaRPr lang="ru-RU"/>
        </a:p>
      </dgm:t>
    </dgm:pt>
    <dgm:pt modelId="{F238A13E-E0A8-4A56-A07C-E2A8248421A2}" type="pres">
      <dgm:prSet presAssocID="{C4669E10-32DC-4506-A546-64EC2B747AD6}" presName="composite" presStyleCnt="0"/>
      <dgm:spPr/>
    </dgm:pt>
    <dgm:pt modelId="{088BA9D9-D06B-4E78-89C5-93CDF6557FE9}" type="pres">
      <dgm:prSet presAssocID="{C4669E10-32DC-4506-A546-64EC2B747AD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97D09E-E903-4C14-B1BD-0B8A4CB89EC5}" type="pres">
      <dgm:prSet presAssocID="{C4669E10-32DC-4506-A546-64EC2B747AD6}" presName="parSh" presStyleLbl="node1" presStyleIdx="1" presStyleCnt="3" custLinFactNeighborX="175" custLinFactNeighborY="-48082"/>
      <dgm:spPr/>
      <dgm:t>
        <a:bodyPr/>
        <a:lstStyle/>
        <a:p>
          <a:endParaRPr lang="ru-RU"/>
        </a:p>
      </dgm:t>
    </dgm:pt>
    <dgm:pt modelId="{6978B078-6400-47DF-8718-92049B0E412A}" type="pres">
      <dgm:prSet presAssocID="{C4669E10-32DC-4506-A546-64EC2B747AD6}" presName="desTx" presStyleLbl="fgAcc1" presStyleIdx="1" presStyleCnt="3" custScaleX="156964" custScaleY="77160" custLinFactNeighborX="17361" custLinFactNeighborY="-21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E85B1-1DD9-4F0C-BB49-F5279A0DF59D}" type="pres">
      <dgm:prSet presAssocID="{30C5D7E6-3FCE-4050-8D14-8B009832C54D}" presName="sibTrans" presStyleLbl="sibTrans2D1" presStyleIdx="1" presStyleCnt="2" custFlipVert="1" custFlipHor="1" custScaleX="6663" custScaleY="23497" custLinFactX="-12012" custLinFactNeighborX="-100000" custLinFactNeighborY="50923"/>
      <dgm:spPr/>
      <dgm:t>
        <a:bodyPr/>
        <a:lstStyle/>
        <a:p>
          <a:endParaRPr lang="ru-RU"/>
        </a:p>
      </dgm:t>
    </dgm:pt>
    <dgm:pt modelId="{396FA10C-8AC3-4034-8DDF-90EF45052AE4}" type="pres">
      <dgm:prSet presAssocID="{30C5D7E6-3FCE-4050-8D14-8B009832C54D}" presName="connTx" presStyleLbl="sibTrans2D1" presStyleIdx="1" presStyleCnt="2"/>
      <dgm:spPr/>
      <dgm:t>
        <a:bodyPr/>
        <a:lstStyle/>
        <a:p>
          <a:endParaRPr lang="ru-RU"/>
        </a:p>
      </dgm:t>
    </dgm:pt>
    <dgm:pt modelId="{3D3B3EA6-C5D7-4340-9188-9D0BB10D0027}" type="pres">
      <dgm:prSet presAssocID="{3177491C-B53C-47F9-9F9C-5782D562E81B}" presName="composite" presStyleCnt="0"/>
      <dgm:spPr/>
    </dgm:pt>
    <dgm:pt modelId="{C7FB08E4-C3F7-455A-9273-71A9C8A68668}" type="pres">
      <dgm:prSet presAssocID="{3177491C-B53C-47F9-9F9C-5782D562E81B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14E571-F9BB-4F69-8379-3E00374D5385}" type="pres">
      <dgm:prSet presAssocID="{3177491C-B53C-47F9-9F9C-5782D562E81B}" presName="parSh" presStyleLbl="node1" presStyleIdx="2" presStyleCnt="3" custLinFactNeighborX="21558" custLinFactNeighborY="-38976"/>
      <dgm:spPr/>
      <dgm:t>
        <a:bodyPr/>
        <a:lstStyle/>
        <a:p>
          <a:endParaRPr lang="ru-RU"/>
        </a:p>
      </dgm:t>
    </dgm:pt>
    <dgm:pt modelId="{EC8FA175-152E-4BE3-8ADB-DAED88E248EC}" type="pres">
      <dgm:prSet presAssocID="{3177491C-B53C-47F9-9F9C-5782D562E81B}" presName="desTx" presStyleLbl="fgAcc1" presStyleIdx="2" presStyleCnt="3" custScaleX="163359" custScaleY="74780" custLinFactNeighborX="43413" custLinFactNeighborY="-18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6021C7-B255-4195-A25E-0B77A0DB4A7C}" type="presOf" srcId="{C4669E10-32DC-4506-A546-64EC2B747AD6}" destId="{2097D09E-E903-4C14-B1BD-0B8A4CB89EC5}" srcOrd="1" destOrd="0" presId="urn:microsoft.com/office/officeart/2005/8/layout/process3"/>
    <dgm:cxn modelId="{8362D330-70A5-4656-A311-1049EE20A5A6}" type="presOf" srcId="{30C5D7E6-3FCE-4050-8D14-8B009832C54D}" destId="{EDAE85B1-1DD9-4F0C-BB49-F5279A0DF59D}" srcOrd="0" destOrd="0" presId="urn:microsoft.com/office/officeart/2005/8/layout/process3"/>
    <dgm:cxn modelId="{0710B1DC-6359-4063-901F-39A53E0E583D}" type="presOf" srcId="{588C8A40-95C9-4DF6-807C-F475266C4EFC}" destId="{4971F016-A23F-4AC1-94C3-24A052E5B780}" srcOrd="1" destOrd="0" presId="urn:microsoft.com/office/officeart/2005/8/layout/process3"/>
    <dgm:cxn modelId="{7A8E9EFF-7D4F-438F-ACDF-39DB7C2370E5}" type="presOf" srcId="{B7919947-74C6-4836-B26C-FD599742685F}" destId="{73EA4D10-C0DF-438E-BC90-A9EE9CCEF443}" srcOrd="1" destOrd="0" presId="urn:microsoft.com/office/officeart/2005/8/layout/process3"/>
    <dgm:cxn modelId="{94EB8D3A-DD1A-4C02-971B-289D75C7ECC6}" srcId="{20F3CC5A-3436-4713-AAFA-4EA30148A68D}" destId="{588C8A40-95C9-4DF6-807C-F475266C4EFC}" srcOrd="0" destOrd="0" parTransId="{EA2A0467-5DA7-4F86-AFD6-B9D3121CE0B0}" sibTransId="{B7919947-74C6-4836-B26C-FD599742685F}"/>
    <dgm:cxn modelId="{FED4732D-8FEC-4FB7-89B7-534A0E586C4D}" type="presOf" srcId="{365C7C52-58EB-48E0-89F2-CA08E9D34C91}" destId="{6978B078-6400-47DF-8718-92049B0E412A}" srcOrd="0" destOrd="0" presId="urn:microsoft.com/office/officeart/2005/8/layout/process3"/>
    <dgm:cxn modelId="{F13FA423-1501-4AB8-BA42-A284A3C2E8B0}" type="presOf" srcId="{588C8A40-95C9-4DF6-807C-F475266C4EFC}" destId="{C3936952-7203-424B-B2E6-9F5675EA4318}" srcOrd="0" destOrd="0" presId="urn:microsoft.com/office/officeart/2005/8/layout/process3"/>
    <dgm:cxn modelId="{562A275C-BA5D-4D67-9C82-B0772806E931}" srcId="{20F3CC5A-3436-4713-AAFA-4EA30148A68D}" destId="{C4669E10-32DC-4506-A546-64EC2B747AD6}" srcOrd="1" destOrd="0" parTransId="{8C819799-F700-434B-830B-06294ACBF953}" sibTransId="{30C5D7E6-3FCE-4050-8D14-8B009832C54D}"/>
    <dgm:cxn modelId="{5CE1ECBE-48E3-4710-994A-BBE04CE7CA49}" type="presOf" srcId="{B7919947-74C6-4836-B26C-FD599742685F}" destId="{C4F9EE6E-253E-4AEB-9E2D-A0A1EC7BD711}" srcOrd="0" destOrd="0" presId="urn:microsoft.com/office/officeart/2005/8/layout/process3"/>
    <dgm:cxn modelId="{9948048A-859C-4E85-A5D1-BD93CA7478EC}" srcId="{3177491C-B53C-47F9-9F9C-5782D562E81B}" destId="{E0B40DE9-B378-423F-9E55-8CB1ECEB106C}" srcOrd="1" destOrd="0" parTransId="{75EB72C8-E6CA-4D8F-9FD6-D9C567749C77}" sibTransId="{048BAD3B-ACC4-487D-9EF5-DCE49292FC15}"/>
    <dgm:cxn modelId="{5028E760-5217-4C59-B1B0-EA054B4BB986}" type="presOf" srcId="{C4669E10-32DC-4506-A546-64EC2B747AD6}" destId="{088BA9D9-D06B-4E78-89C5-93CDF6557FE9}" srcOrd="0" destOrd="0" presId="urn:microsoft.com/office/officeart/2005/8/layout/process3"/>
    <dgm:cxn modelId="{FF406DA9-8C1D-47CC-A7F5-F04633931F80}" type="presOf" srcId="{3177491C-B53C-47F9-9F9C-5782D562E81B}" destId="{D614E571-F9BB-4F69-8379-3E00374D5385}" srcOrd="1" destOrd="0" presId="urn:microsoft.com/office/officeart/2005/8/layout/process3"/>
    <dgm:cxn modelId="{10A4CDC7-41AC-4B5B-8A85-4DE505848119}" srcId="{C4669E10-32DC-4506-A546-64EC2B747AD6}" destId="{365C7C52-58EB-48E0-89F2-CA08E9D34C91}" srcOrd="0" destOrd="0" parTransId="{27865840-271B-4843-9D61-3E441D8B8924}" sibTransId="{1EE73EF0-6647-40A6-B951-0A1FB9282926}"/>
    <dgm:cxn modelId="{61933AC1-FEB0-4B3F-ADD7-7293D2352843}" srcId="{C4669E10-32DC-4506-A546-64EC2B747AD6}" destId="{5BC80512-1CD0-4322-B6F0-75372391447F}" srcOrd="1" destOrd="0" parTransId="{3D5428AB-B570-422A-9B54-51AFF7A9BF93}" sibTransId="{CA23FCB0-D16D-43D5-A9E3-95DA15FCB60C}"/>
    <dgm:cxn modelId="{9DDB19BE-9BBB-4E08-9102-6E7CCD919B2D}" type="presOf" srcId="{5BC80512-1CD0-4322-B6F0-75372391447F}" destId="{6978B078-6400-47DF-8718-92049B0E412A}" srcOrd="0" destOrd="1" presId="urn:microsoft.com/office/officeart/2005/8/layout/process3"/>
    <dgm:cxn modelId="{72DD700E-F9C7-4C6F-90CF-33C7B8003846}" type="presOf" srcId="{30C5D7E6-3FCE-4050-8D14-8B009832C54D}" destId="{396FA10C-8AC3-4034-8DDF-90EF45052AE4}" srcOrd="1" destOrd="0" presId="urn:microsoft.com/office/officeart/2005/8/layout/process3"/>
    <dgm:cxn modelId="{9304E733-39D4-4E60-8853-E59F49E0197A}" srcId="{3177491C-B53C-47F9-9F9C-5782D562E81B}" destId="{4D5D6243-485F-4F4B-B570-531D20D71960}" srcOrd="0" destOrd="0" parTransId="{698250BE-273F-44B3-AFAF-BDAFDFD13DC8}" sibTransId="{0576B8DD-4E6A-458A-A66A-843747A14BA0}"/>
    <dgm:cxn modelId="{82269356-9825-452F-9B9D-331274040F51}" type="presOf" srcId="{E0B40DE9-B378-423F-9E55-8CB1ECEB106C}" destId="{EC8FA175-152E-4BE3-8ADB-DAED88E248EC}" srcOrd="0" destOrd="1" presId="urn:microsoft.com/office/officeart/2005/8/layout/process3"/>
    <dgm:cxn modelId="{9C953A14-7093-41D5-99E3-EC779EC725A5}" srcId="{20F3CC5A-3436-4713-AAFA-4EA30148A68D}" destId="{3177491C-B53C-47F9-9F9C-5782D562E81B}" srcOrd="2" destOrd="0" parTransId="{6165B25D-D38D-4B5E-B156-85E74CDE0259}" sibTransId="{5EB046E7-99DA-44B8-B028-832D152EE8E9}"/>
    <dgm:cxn modelId="{6C7D0614-1AE5-4990-A9D9-279650E85149}" type="presOf" srcId="{4D5D6243-485F-4F4B-B570-531D20D71960}" destId="{EC8FA175-152E-4BE3-8ADB-DAED88E248EC}" srcOrd="0" destOrd="0" presId="urn:microsoft.com/office/officeart/2005/8/layout/process3"/>
    <dgm:cxn modelId="{D2351BDF-820C-47A5-909A-5535F7AFCD37}" type="presOf" srcId="{20F3CC5A-3436-4713-AAFA-4EA30148A68D}" destId="{A9342FA2-6F18-490F-9593-5132E3421731}" srcOrd="0" destOrd="0" presId="urn:microsoft.com/office/officeart/2005/8/layout/process3"/>
    <dgm:cxn modelId="{A2C9A1F8-AF73-4320-A0FD-04FDD534F60E}" type="presOf" srcId="{214A0A26-6F29-477B-B97D-80A91F9C8848}" destId="{2A0C9985-7389-4E83-99DB-C4E56CCBD456}" srcOrd="0" destOrd="0" presId="urn:microsoft.com/office/officeart/2005/8/layout/process3"/>
    <dgm:cxn modelId="{35858E55-CE62-476B-824D-ECA780054D8D}" srcId="{588C8A40-95C9-4DF6-807C-F475266C4EFC}" destId="{214A0A26-6F29-477B-B97D-80A91F9C8848}" srcOrd="0" destOrd="0" parTransId="{A540BA69-7352-4471-90EA-EC17BC7D0147}" sibTransId="{691607E6-D7EF-48BE-8BEF-A75C75B2C069}"/>
    <dgm:cxn modelId="{B959B493-3564-42F5-99BB-252EFA9068B5}" type="presOf" srcId="{3177491C-B53C-47F9-9F9C-5782D562E81B}" destId="{C7FB08E4-C3F7-455A-9273-71A9C8A68668}" srcOrd="0" destOrd="0" presId="urn:microsoft.com/office/officeart/2005/8/layout/process3"/>
    <dgm:cxn modelId="{8AC0787C-CED9-496A-943D-FE2B7A0B8695}" type="presParOf" srcId="{A9342FA2-6F18-490F-9593-5132E3421731}" destId="{628AEE23-64BB-455E-8AB7-EB497055ECAA}" srcOrd="0" destOrd="0" presId="urn:microsoft.com/office/officeart/2005/8/layout/process3"/>
    <dgm:cxn modelId="{55E2A05D-1451-4672-8FD7-76CAE47E7D89}" type="presParOf" srcId="{628AEE23-64BB-455E-8AB7-EB497055ECAA}" destId="{C3936952-7203-424B-B2E6-9F5675EA4318}" srcOrd="0" destOrd="0" presId="urn:microsoft.com/office/officeart/2005/8/layout/process3"/>
    <dgm:cxn modelId="{F0371BFF-31E9-42AA-97C4-5F928645E349}" type="presParOf" srcId="{628AEE23-64BB-455E-8AB7-EB497055ECAA}" destId="{4971F016-A23F-4AC1-94C3-24A052E5B780}" srcOrd="1" destOrd="0" presId="urn:microsoft.com/office/officeart/2005/8/layout/process3"/>
    <dgm:cxn modelId="{AEA5B661-F46E-4967-9A56-8B941C773005}" type="presParOf" srcId="{628AEE23-64BB-455E-8AB7-EB497055ECAA}" destId="{2A0C9985-7389-4E83-99DB-C4E56CCBD456}" srcOrd="2" destOrd="0" presId="urn:microsoft.com/office/officeart/2005/8/layout/process3"/>
    <dgm:cxn modelId="{22416EB7-1A09-4784-8CDE-C00F05F311B4}" type="presParOf" srcId="{A9342FA2-6F18-490F-9593-5132E3421731}" destId="{C4F9EE6E-253E-4AEB-9E2D-A0A1EC7BD711}" srcOrd="1" destOrd="0" presId="urn:microsoft.com/office/officeart/2005/8/layout/process3"/>
    <dgm:cxn modelId="{783D5164-781F-4DB0-8DE8-4F6BFEF99ECE}" type="presParOf" srcId="{C4F9EE6E-253E-4AEB-9E2D-A0A1EC7BD711}" destId="{73EA4D10-C0DF-438E-BC90-A9EE9CCEF443}" srcOrd="0" destOrd="0" presId="urn:microsoft.com/office/officeart/2005/8/layout/process3"/>
    <dgm:cxn modelId="{6A2D5811-3E8D-48FD-9794-716E32A1B794}" type="presParOf" srcId="{A9342FA2-6F18-490F-9593-5132E3421731}" destId="{F238A13E-E0A8-4A56-A07C-E2A8248421A2}" srcOrd="2" destOrd="0" presId="urn:microsoft.com/office/officeart/2005/8/layout/process3"/>
    <dgm:cxn modelId="{CD1C4736-457A-4092-A4D2-3237FCADB4EC}" type="presParOf" srcId="{F238A13E-E0A8-4A56-A07C-E2A8248421A2}" destId="{088BA9D9-D06B-4E78-89C5-93CDF6557FE9}" srcOrd="0" destOrd="0" presId="urn:microsoft.com/office/officeart/2005/8/layout/process3"/>
    <dgm:cxn modelId="{0D2DF96C-B984-421D-B01D-A5F92C18725C}" type="presParOf" srcId="{F238A13E-E0A8-4A56-A07C-E2A8248421A2}" destId="{2097D09E-E903-4C14-B1BD-0B8A4CB89EC5}" srcOrd="1" destOrd="0" presId="urn:microsoft.com/office/officeart/2005/8/layout/process3"/>
    <dgm:cxn modelId="{1B6FF695-6A85-40BF-B246-0A0D372D2704}" type="presParOf" srcId="{F238A13E-E0A8-4A56-A07C-E2A8248421A2}" destId="{6978B078-6400-47DF-8718-92049B0E412A}" srcOrd="2" destOrd="0" presId="urn:microsoft.com/office/officeart/2005/8/layout/process3"/>
    <dgm:cxn modelId="{A2B226F4-413B-4697-9F18-277E56A8E4D8}" type="presParOf" srcId="{A9342FA2-6F18-490F-9593-5132E3421731}" destId="{EDAE85B1-1DD9-4F0C-BB49-F5279A0DF59D}" srcOrd="3" destOrd="0" presId="urn:microsoft.com/office/officeart/2005/8/layout/process3"/>
    <dgm:cxn modelId="{2B6EEB70-EF74-4DB7-B71E-37B83C687C71}" type="presParOf" srcId="{EDAE85B1-1DD9-4F0C-BB49-F5279A0DF59D}" destId="{396FA10C-8AC3-4034-8DDF-90EF45052AE4}" srcOrd="0" destOrd="0" presId="urn:microsoft.com/office/officeart/2005/8/layout/process3"/>
    <dgm:cxn modelId="{D1CC7146-05C1-4706-AA43-2A7F352BDF2B}" type="presParOf" srcId="{A9342FA2-6F18-490F-9593-5132E3421731}" destId="{3D3B3EA6-C5D7-4340-9188-9D0BB10D0027}" srcOrd="4" destOrd="0" presId="urn:microsoft.com/office/officeart/2005/8/layout/process3"/>
    <dgm:cxn modelId="{15250E05-E6A7-47E0-B136-FEF943644DF7}" type="presParOf" srcId="{3D3B3EA6-C5D7-4340-9188-9D0BB10D0027}" destId="{C7FB08E4-C3F7-455A-9273-71A9C8A68668}" srcOrd="0" destOrd="0" presId="urn:microsoft.com/office/officeart/2005/8/layout/process3"/>
    <dgm:cxn modelId="{46C4DC35-3558-495E-9C26-B7A42EAB7760}" type="presParOf" srcId="{3D3B3EA6-C5D7-4340-9188-9D0BB10D0027}" destId="{D614E571-F9BB-4F69-8379-3E00374D5385}" srcOrd="1" destOrd="0" presId="urn:microsoft.com/office/officeart/2005/8/layout/process3"/>
    <dgm:cxn modelId="{25218267-14E1-40C0-B752-A9A65FCADD73}" type="presParOf" srcId="{3D3B3EA6-C5D7-4340-9188-9D0BB10D0027}" destId="{EC8FA175-152E-4BE3-8ADB-DAED88E248E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D684B3-DFDA-4FA5-8874-6156E7D6A8E3}" type="doc">
      <dgm:prSet loTypeId="urn:microsoft.com/office/officeart/2005/8/layout/funnel1" loCatId="process" qsTypeId="urn:microsoft.com/office/officeart/2005/8/quickstyle/3d2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F08FD448-9F00-4B5E-A341-3422EF0892AD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rgbClr val="800000"/>
              </a:solidFill>
            </a:rPr>
            <a:t>Впервые 67,3%</a:t>
          </a:r>
          <a:endParaRPr lang="ru-RU" b="1" dirty="0">
            <a:solidFill>
              <a:srgbClr val="800000"/>
            </a:solidFill>
          </a:endParaRPr>
        </a:p>
      </dgm:t>
    </dgm:pt>
    <dgm:pt modelId="{CB98BDF7-BCDA-459A-9FDC-7C381845270C}" type="parTrans" cxnId="{FD0CF553-EC98-43ED-B990-DC3800DF7944}">
      <dgm:prSet/>
      <dgm:spPr/>
      <dgm:t>
        <a:bodyPr/>
        <a:lstStyle/>
        <a:p>
          <a:endParaRPr lang="ru-RU"/>
        </a:p>
      </dgm:t>
    </dgm:pt>
    <dgm:pt modelId="{FBAE47AD-5723-465E-AB97-E230E3FA188D}" type="sibTrans" cxnId="{FD0CF553-EC98-43ED-B990-DC3800DF7944}">
      <dgm:prSet/>
      <dgm:spPr/>
      <dgm:t>
        <a:bodyPr/>
        <a:lstStyle/>
        <a:p>
          <a:endParaRPr lang="ru-RU"/>
        </a:p>
      </dgm:t>
    </dgm:pt>
    <dgm:pt modelId="{07D99CE0-EEEB-41E2-AA72-4369E2E170B5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700" b="1" dirty="0" smtClean="0">
              <a:solidFill>
                <a:srgbClr val="002060"/>
              </a:solidFill>
            </a:rPr>
            <a:t>Дошкольники</a:t>
          </a:r>
        </a:p>
        <a:p>
          <a:r>
            <a:rPr lang="ru-RU" sz="1800" b="1" dirty="0" smtClean="0">
              <a:solidFill>
                <a:srgbClr val="800000"/>
              </a:solidFill>
            </a:rPr>
            <a:t>59,5%</a:t>
          </a:r>
          <a:endParaRPr lang="ru-RU" sz="1800" b="1" dirty="0">
            <a:solidFill>
              <a:srgbClr val="800000"/>
            </a:solidFill>
          </a:endParaRPr>
        </a:p>
      </dgm:t>
    </dgm:pt>
    <dgm:pt modelId="{0154989A-CB3E-4EE9-BEE3-55A2442ECED3}" type="parTrans" cxnId="{0E3D93BE-E15D-4300-8DAC-6516531B10AC}">
      <dgm:prSet/>
      <dgm:spPr/>
      <dgm:t>
        <a:bodyPr/>
        <a:lstStyle/>
        <a:p>
          <a:endParaRPr lang="ru-RU"/>
        </a:p>
      </dgm:t>
    </dgm:pt>
    <dgm:pt modelId="{37459CE7-8337-4967-9D65-26DF97E8F77C}" type="sibTrans" cxnId="{0E3D93BE-E15D-4300-8DAC-6516531B10AC}">
      <dgm:prSet/>
      <dgm:spPr/>
      <dgm:t>
        <a:bodyPr/>
        <a:lstStyle/>
        <a:p>
          <a:endParaRPr lang="ru-RU"/>
        </a:p>
      </dgm:t>
    </dgm:pt>
    <dgm:pt modelId="{CF2E3538-CB93-422F-980C-4529F489FC7E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b="1" dirty="0" smtClean="0"/>
            <a:t>Школьники</a:t>
          </a:r>
          <a:r>
            <a:rPr lang="ru-RU" sz="1500" b="1" dirty="0" smtClean="0"/>
            <a:t> </a:t>
          </a:r>
          <a:r>
            <a:rPr lang="ru-RU" sz="1500" b="1" dirty="0" smtClean="0">
              <a:solidFill>
                <a:srgbClr val="800000"/>
              </a:solidFill>
            </a:rPr>
            <a:t>40,5%</a:t>
          </a:r>
          <a:endParaRPr lang="ru-RU" sz="1500" b="1" dirty="0">
            <a:solidFill>
              <a:srgbClr val="800000"/>
            </a:solidFill>
          </a:endParaRPr>
        </a:p>
      </dgm:t>
    </dgm:pt>
    <dgm:pt modelId="{BB398079-C827-4622-A29A-66A0A6512603}" type="parTrans" cxnId="{6CBA2A22-E8E7-4C57-B5D1-A32223C8BBC0}">
      <dgm:prSet/>
      <dgm:spPr/>
      <dgm:t>
        <a:bodyPr/>
        <a:lstStyle/>
        <a:p>
          <a:endParaRPr lang="ru-RU"/>
        </a:p>
      </dgm:t>
    </dgm:pt>
    <dgm:pt modelId="{04FD8D69-0F96-4A38-A103-0381B55A3D90}" type="sibTrans" cxnId="{6CBA2A22-E8E7-4C57-B5D1-A32223C8BBC0}">
      <dgm:prSet/>
      <dgm:spPr/>
      <dgm:t>
        <a:bodyPr/>
        <a:lstStyle/>
        <a:p>
          <a:endParaRPr lang="ru-RU"/>
        </a:p>
      </dgm:t>
    </dgm:pt>
    <dgm:pt modelId="{C67227EB-8DAD-492A-BA00-BB57440E197D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chemeClr val="bg2">
                  <a:lumMod val="25000"/>
                </a:schemeClr>
              </a:solidFill>
              <a:latin typeface="Arial Narrow" pitchFamily="34" charset="0"/>
            </a:rPr>
            <a:t>     </a:t>
          </a:r>
        </a:p>
        <a:p>
          <a:pPr algn="ctr"/>
          <a:r>
            <a:rPr lang="ru-RU" sz="2400" b="1" dirty="0" smtClean="0">
              <a:solidFill>
                <a:schemeClr val="bg2">
                  <a:lumMod val="25000"/>
                </a:schemeClr>
              </a:solidFill>
              <a:latin typeface="Arial Narrow" pitchFamily="34" charset="0"/>
            </a:rPr>
            <a:t>ВСЕГО 18 860,</a:t>
          </a:r>
          <a:r>
            <a:rPr lang="ru-RU" sz="1800" b="1" dirty="0" smtClean="0">
              <a:solidFill>
                <a:schemeClr val="bg2">
                  <a:lumMod val="25000"/>
                </a:schemeClr>
              </a:solidFill>
              <a:latin typeface="Arial Narrow" pitchFamily="34" charset="0"/>
            </a:rPr>
            <a:t> из них с </a:t>
          </a:r>
          <a:r>
            <a:rPr lang="ru-RU" sz="1800" b="1" dirty="0" smtClean="0">
              <a:solidFill>
                <a:srgbClr val="800000"/>
              </a:solidFill>
              <a:latin typeface="Arial Narrow" pitchFamily="34" charset="0"/>
            </a:rPr>
            <a:t>ОПФР</a:t>
          </a:r>
          <a:r>
            <a:rPr lang="ru-RU" sz="1800" b="1" dirty="0" smtClean="0">
              <a:solidFill>
                <a:schemeClr val="bg2">
                  <a:lumMod val="25000"/>
                </a:schemeClr>
              </a:solidFill>
              <a:latin typeface="Arial Narrow" pitchFamily="34" charset="0"/>
            </a:rPr>
            <a:t> – 87,6%</a:t>
          </a:r>
        </a:p>
        <a:p>
          <a:pPr algn="ctr"/>
          <a:r>
            <a:rPr lang="ru-RU" sz="2000" b="1" dirty="0" smtClean="0">
              <a:solidFill>
                <a:schemeClr val="bg2">
                  <a:lumMod val="25000"/>
                </a:schemeClr>
              </a:solidFill>
              <a:latin typeface="Arial Narrow" pitchFamily="34" charset="0"/>
            </a:rPr>
            <a:t>(2014/2015 уч.г. - 18 313) </a:t>
          </a:r>
          <a:endParaRPr lang="ru-RU" sz="2000" b="1" dirty="0">
            <a:solidFill>
              <a:srgbClr val="800000"/>
            </a:solidFill>
            <a:latin typeface="Arial Narrow" pitchFamily="34" charset="0"/>
          </a:endParaRPr>
        </a:p>
      </dgm:t>
    </dgm:pt>
    <dgm:pt modelId="{DB257E6E-DA41-449D-B99D-8BBA6011E5A7}" type="parTrans" cxnId="{2F6EAE4A-62D2-4347-9E94-2CD003A4179E}">
      <dgm:prSet/>
      <dgm:spPr/>
      <dgm:t>
        <a:bodyPr/>
        <a:lstStyle/>
        <a:p>
          <a:endParaRPr lang="ru-RU"/>
        </a:p>
      </dgm:t>
    </dgm:pt>
    <dgm:pt modelId="{B7B956C8-8F29-47B1-BA37-0ACFA2956266}" type="sibTrans" cxnId="{2F6EAE4A-62D2-4347-9E94-2CD003A4179E}">
      <dgm:prSet/>
      <dgm:spPr/>
      <dgm:t>
        <a:bodyPr/>
        <a:lstStyle/>
        <a:p>
          <a:endParaRPr lang="ru-RU"/>
        </a:p>
      </dgm:t>
    </dgm:pt>
    <dgm:pt modelId="{0041C1AF-2551-4BFA-8E49-34ED9DC59908}" type="pres">
      <dgm:prSet presAssocID="{22D684B3-DFDA-4FA5-8874-6156E7D6A8E3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C123B1-7F66-48BF-99D1-34C45E85F595}" type="pres">
      <dgm:prSet presAssocID="{22D684B3-DFDA-4FA5-8874-6156E7D6A8E3}" presName="ellipse" presStyleLbl="trBgShp" presStyleIdx="0" presStyleCnt="1" custLinFactNeighborX="-9328" custLinFactNeighborY="5378"/>
      <dgm:spPr/>
    </dgm:pt>
    <dgm:pt modelId="{3F53CC16-1FF0-41F5-80D1-A85015E19C0A}" type="pres">
      <dgm:prSet presAssocID="{22D684B3-DFDA-4FA5-8874-6156E7D6A8E3}" presName="arrow1" presStyleLbl="fgShp" presStyleIdx="0" presStyleCnt="1" custScaleY="129508" custLinFactNeighborX="-36946" custLinFactNeighborY="31376"/>
      <dgm:spPr/>
    </dgm:pt>
    <dgm:pt modelId="{8AF92D18-21F8-4C93-8284-D74359254017}" type="pres">
      <dgm:prSet presAssocID="{22D684B3-DFDA-4FA5-8874-6156E7D6A8E3}" presName="rectangle" presStyleLbl="revTx" presStyleIdx="0" presStyleCnt="1" custScaleX="207890" custScaleY="69042" custLinFactNeighborX="1817" custLinFactNeighborY="15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EC434A-DBD0-4942-A19C-22FE050E8526}" type="pres">
      <dgm:prSet presAssocID="{07D99CE0-EEEB-41E2-AA72-4369E2E170B5}" presName="item1" presStyleLbl="node1" presStyleIdx="0" presStyleCnt="3" custScaleX="152432" custScaleY="133941" custLinFactNeighborX="-28326" custLinFactNeighborY="27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D2140C-5BD7-4148-A48C-052A6A0D61B0}" type="pres">
      <dgm:prSet presAssocID="{CF2E3538-CB93-422F-980C-4529F489FC7E}" presName="item2" presStyleLbl="node1" presStyleIdx="1" presStyleCnt="3" custScaleX="166258" custScaleY="156570" custLinFactNeighborX="2005" custLinFactNeighborY="-7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F1634-83A8-4F48-B650-B925912536B4}" type="pres">
      <dgm:prSet presAssocID="{C67227EB-8DAD-492A-BA00-BB57440E197D}" presName="item3" presStyleLbl="node1" presStyleIdx="2" presStyleCnt="3" custLinFactNeighborX="14546" custLinFactNeighborY="25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45EAA1-E203-495B-B286-A2E1E57E6DAA}" type="pres">
      <dgm:prSet presAssocID="{22D684B3-DFDA-4FA5-8874-6156E7D6A8E3}" presName="funnel" presStyleLbl="trAlignAcc1" presStyleIdx="0" presStyleCnt="1" custScaleX="116370" custScaleY="113638" custLinFactNeighborX="-5922" custLinFactNeighborY="6746"/>
      <dgm:spPr/>
    </dgm:pt>
  </dgm:ptLst>
  <dgm:cxnLst>
    <dgm:cxn modelId="{6CBA2A22-E8E7-4C57-B5D1-A32223C8BBC0}" srcId="{22D684B3-DFDA-4FA5-8874-6156E7D6A8E3}" destId="{CF2E3538-CB93-422F-980C-4529F489FC7E}" srcOrd="2" destOrd="0" parTransId="{BB398079-C827-4622-A29A-66A0A6512603}" sibTransId="{04FD8D69-0F96-4A38-A103-0381B55A3D90}"/>
    <dgm:cxn modelId="{2F6EAE4A-62D2-4347-9E94-2CD003A4179E}" srcId="{22D684B3-DFDA-4FA5-8874-6156E7D6A8E3}" destId="{C67227EB-8DAD-492A-BA00-BB57440E197D}" srcOrd="3" destOrd="0" parTransId="{DB257E6E-DA41-449D-B99D-8BBA6011E5A7}" sibTransId="{B7B956C8-8F29-47B1-BA37-0ACFA2956266}"/>
    <dgm:cxn modelId="{82884665-F388-4168-9271-F89C8ECDA80E}" type="presOf" srcId="{C67227EB-8DAD-492A-BA00-BB57440E197D}" destId="{8AF92D18-21F8-4C93-8284-D74359254017}" srcOrd="0" destOrd="0" presId="urn:microsoft.com/office/officeart/2005/8/layout/funnel1"/>
    <dgm:cxn modelId="{FD0CF553-EC98-43ED-B990-DC3800DF7944}" srcId="{22D684B3-DFDA-4FA5-8874-6156E7D6A8E3}" destId="{F08FD448-9F00-4B5E-A341-3422EF0892AD}" srcOrd="0" destOrd="0" parTransId="{CB98BDF7-BCDA-459A-9FDC-7C381845270C}" sibTransId="{FBAE47AD-5723-465E-AB97-E230E3FA188D}"/>
    <dgm:cxn modelId="{3492057E-7541-4C50-B488-C2A0030A99AA}" type="presOf" srcId="{F08FD448-9F00-4B5E-A341-3422EF0892AD}" destId="{6FCF1634-83A8-4F48-B650-B925912536B4}" srcOrd="0" destOrd="0" presId="urn:microsoft.com/office/officeart/2005/8/layout/funnel1"/>
    <dgm:cxn modelId="{B77A973B-8B93-4AE0-82B1-E29D2EA67E0F}" type="presOf" srcId="{07D99CE0-EEEB-41E2-AA72-4369E2E170B5}" destId="{76D2140C-5BD7-4148-A48C-052A6A0D61B0}" srcOrd="0" destOrd="0" presId="urn:microsoft.com/office/officeart/2005/8/layout/funnel1"/>
    <dgm:cxn modelId="{0E3D93BE-E15D-4300-8DAC-6516531B10AC}" srcId="{22D684B3-DFDA-4FA5-8874-6156E7D6A8E3}" destId="{07D99CE0-EEEB-41E2-AA72-4369E2E170B5}" srcOrd="1" destOrd="0" parTransId="{0154989A-CB3E-4EE9-BEE3-55A2442ECED3}" sibTransId="{37459CE7-8337-4967-9D65-26DF97E8F77C}"/>
    <dgm:cxn modelId="{BF848688-42FD-4D28-A95F-CC4AC79769C9}" type="presOf" srcId="{22D684B3-DFDA-4FA5-8874-6156E7D6A8E3}" destId="{0041C1AF-2551-4BFA-8E49-34ED9DC59908}" srcOrd="0" destOrd="0" presId="urn:microsoft.com/office/officeart/2005/8/layout/funnel1"/>
    <dgm:cxn modelId="{33A019A0-370F-4355-AE42-B81F167F602A}" type="presOf" srcId="{CF2E3538-CB93-422F-980C-4529F489FC7E}" destId="{37EC434A-DBD0-4942-A19C-22FE050E8526}" srcOrd="0" destOrd="0" presId="urn:microsoft.com/office/officeart/2005/8/layout/funnel1"/>
    <dgm:cxn modelId="{0058CCBE-8BF5-4D96-AD81-281DD93B25C0}" type="presParOf" srcId="{0041C1AF-2551-4BFA-8E49-34ED9DC59908}" destId="{D7C123B1-7F66-48BF-99D1-34C45E85F595}" srcOrd="0" destOrd="0" presId="urn:microsoft.com/office/officeart/2005/8/layout/funnel1"/>
    <dgm:cxn modelId="{CDD678BE-29E1-46BD-AD0F-7E2FABA91ABC}" type="presParOf" srcId="{0041C1AF-2551-4BFA-8E49-34ED9DC59908}" destId="{3F53CC16-1FF0-41F5-80D1-A85015E19C0A}" srcOrd="1" destOrd="0" presId="urn:microsoft.com/office/officeart/2005/8/layout/funnel1"/>
    <dgm:cxn modelId="{3D425668-BE2D-4BD0-84FE-9A56D66FFEF9}" type="presParOf" srcId="{0041C1AF-2551-4BFA-8E49-34ED9DC59908}" destId="{8AF92D18-21F8-4C93-8284-D74359254017}" srcOrd="2" destOrd="0" presId="urn:microsoft.com/office/officeart/2005/8/layout/funnel1"/>
    <dgm:cxn modelId="{55FF0C18-772B-41D7-BA52-64BBE6D92464}" type="presParOf" srcId="{0041C1AF-2551-4BFA-8E49-34ED9DC59908}" destId="{37EC434A-DBD0-4942-A19C-22FE050E8526}" srcOrd="3" destOrd="0" presId="urn:microsoft.com/office/officeart/2005/8/layout/funnel1"/>
    <dgm:cxn modelId="{7D7C48A0-383F-4401-93F9-9AE3775B3FD1}" type="presParOf" srcId="{0041C1AF-2551-4BFA-8E49-34ED9DC59908}" destId="{76D2140C-5BD7-4148-A48C-052A6A0D61B0}" srcOrd="4" destOrd="0" presId="urn:microsoft.com/office/officeart/2005/8/layout/funnel1"/>
    <dgm:cxn modelId="{ACC0E495-D9E7-4C28-A149-59C10D821284}" type="presParOf" srcId="{0041C1AF-2551-4BFA-8E49-34ED9DC59908}" destId="{6FCF1634-83A8-4F48-B650-B925912536B4}" srcOrd="5" destOrd="0" presId="urn:microsoft.com/office/officeart/2005/8/layout/funnel1"/>
    <dgm:cxn modelId="{DDF03660-250A-40C5-A447-CA1EE3DC4443}" type="presParOf" srcId="{0041C1AF-2551-4BFA-8E49-34ED9DC59908}" destId="{8D45EAA1-E203-495B-B286-A2E1E57E6DA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1F016-A23F-4AC1-94C3-24A052E5B780}">
      <dsp:nvSpPr>
        <dsp:cNvPr id="0" name=""/>
        <dsp:cNvSpPr/>
      </dsp:nvSpPr>
      <dsp:spPr>
        <a:xfrm>
          <a:off x="206934" y="730913"/>
          <a:ext cx="1559367" cy="7564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2060"/>
              </a:solidFill>
            </a:rPr>
            <a:t>2013/</a:t>
          </a:r>
          <a:r>
            <a:rPr lang="ru-RU" sz="2000" b="1" kern="1200" dirty="0" smtClean="0">
              <a:solidFill>
                <a:srgbClr val="002060"/>
              </a:solidFill>
            </a:rPr>
            <a:t>2014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206934" y="730913"/>
        <a:ext cx="1559367" cy="504267"/>
      </dsp:txXfrm>
    </dsp:sp>
    <dsp:sp modelId="{2A0C9985-7389-4E83-99DB-C4E56CCBD456}">
      <dsp:nvSpPr>
        <dsp:cNvPr id="0" name=""/>
        <dsp:cNvSpPr/>
      </dsp:nvSpPr>
      <dsp:spPr>
        <a:xfrm>
          <a:off x="344508" y="1440597"/>
          <a:ext cx="1745352" cy="116033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70C0"/>
              </a:solidFill>
            </a:rPr>
            <a:t>2</a:t>
          </a:r>
          <a:r>
            <a:rPr lang="en-US" sz="2400" b="1" kern="1200" dirty="0" smtClean="0">
              <a:solidFill>
                <a:srgbClr val="0070C0"/>
              </a:solidFill>
            </a:rPr>
            <a:t>0744</a:t>
          </a:r>
          <a:r>
            <a:rPr lang="ru-RU" sz="2400" b="1" kern="1200" dirty="0" smtClean="0">
              <a:solidFill>
                <a:srgbClr val="0070C0"/>
              </a:solidFill>
            </a:rPr>
            <a:t>  </a:t>
          </a:r>
          <a:endParaRPr lang="ru-RU" sz="2400" b="1" kern="1200" dirty="0">
            <a:solidFill>
              <a:srgbClr val="0070C0"/>
            </a:solidFill>
          </a:endParaRPr>
        </a:p>
      </dsp:txBody>
      <dsp:txXfrm>
        <a:off x="378493" y="1474582"/>
        <a:ext cx="1677382" cy="1092368"/>
      </dsp:txXfrm>
    </dsp:sp>
    <dsp:sp modelId="{C4F9EE6E-253E-4AEB-9E2D-A0A1EC7BD711}">
      <dsp:nvSpPr>
        <dsp:cNvPr id="0" name=""/>
        <dsp:cNvSpPr/>
      </dsp:nvSpPr>
      <dsp:spPr>
        <a:xfrm rot="66845">
          <a:off x="1580669" y="1198888"/>
          <a:ext cx="54335" cy="5248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 dirty="0">
            <a:solidFill>
              <a:schemeClr val="bg1"/>
            </a:solidFill>
          </a:endParaRPr>
        </a:p>
      </dsp:txBody>
      <dsp:txXfrm>
        <a:off x="1580670" y="1209233"/>
        <a:ext cx="38588" cy="31493"/>
      </dsp:txXfrm>
    </dsp:sp>
    <dsp:sp modelId="{2097D09E-E903-4C14-B1BD-0B8A4CB89EC5}">
      <dsp:nvSpPr>
        <dsp:cNvPr id="0" name=""/>
        <dsp:cNvSpPr/>
      </dsp:nvSpPr>
      <dsp:spPr>
        <a:xfrm>
          <a:off x="2730647" y="779992"/>
          <a:ext cx="1559367" cy="7564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2060"/>
              </a:solidFill>
            </a:rPr>
            <a:t>2014/</a:t>
          </a:r>
          <a:r>
            <a:rPr lang="ru-RU" sz="2000" b="1" kern="1200" dirty="0" smtClean="0">
              <a:solidFill>
                <a:srgbClr val="002060"/>
              </a:solidFill>
            </a:rPr>
            <a:t>2015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2730647" y="779992"/>
        <a:ext cx="1559367" cy="504267"/>
      </dsp:txXfrm>
    </dsp:sp>
    <dsp:sp modelId="{6978B078-6400-47DF-8718-92049B0E412A}">
      <dsp:nvSpPr>
        <dsp:cNvPr id="0" name=""/>
        <dsp:cNvSpPr/>
      </dsp:nvSpPr>
      <dsp:spPr>
        <a:xfrm>
          <a:off x="2873890" y="1514217"/>
          <a:ext cx="2447645" cy="107165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70C0"/>
              </a:solidFill>
            </a:rPr>
            <a:t> </a:t>
          </a:r>
          <a:r>
            <a:rPr lang="ru-RU" sz="2400" b="1" u="none" kern="1200" dirty="0" smtClean="0">
              <a:solidFill>
                <a:schemeClr val="accent1">
                  <a:lumMod val="75000"/>
                </a:schemeClr>
              </a:solidFill>
            </a:rPr>
            <a:t>21</a:t>
          </a:r>
          <a:r>
            <a:rPr lang="en-US" sz="2400" b="1" u="none" kern="1200" dirty="0" smtClean="0">
              <a:solidFill>
                <a:schemeClr val="accent1">
                  <a:lumMod val="75000"/>
                </a:schemeClr>
              </a:solidFill>
            </a:rPr>
            <a:t>2</a:t>
          </a:r>
          <a:r>
            <a:rPr lang="ru-RU" sz="2400" b="1" u="none" kern="1200" dirty="0" smtClean="0">
              <a:solidFill>
                <a:schemeClr val="accent1">
                  <a:lumMod val="75000"/>
                </a:schemeClr>
              </a:solidFill>
            </a:rPr>
            <a:t>97</a:t>
          </a:r>
          <a:r>
            <a:rPr lang="ru-RU" sz="2400" b="1" kern="1200" dirty="0" smtClean="0">
              <a:solidFill>
                <a:schemeClr val="accent1">
                  <a:lumMod val="75000"/>
                </a:schemeClr>
              </a:solidFill>
            </a:rPr>
            <a:t>(+</a:t>
          </a:r>
          <a:r>
            <a:rPr lang="en-US" sz="2400" b="1" kern="1200" dirty="0" smtClean="0">
              <a:solidFill>
                <a:schemeClr val="accent1">
                  <a:lumMod val="75000"/>
                </a:schemeClr>
              </a:solidFill>
            </a:rPr>
            <a:t>553</a:t>
          </a:r>
          <a:r>
            <a:rPr lang="ru-RU" sz="2400" b="1" kern="1200" dirty="0" smtClean="0">
              <a:solidFill>
                <a:schemeClr val="accent1">
                  <a:lumMod val="75000"/>
                </a:schemeClr>
              </a:solidFill>
            </a:rPr>
            <a:t>)</a:t>
          </a:r>
          <a:endParaRPr lang="ru-RU" sz="1900" kern="1200" dirty="0">
            <a:solidFill>
              <a:schemeClr val="accent1">
                <a:lumMod val="75000"/>
              </a:schemeClr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/>
        </a:p>
      </dsp:txBody>
      <dsp:txXfrm>
        <a:off x="2905278" y="1545605"/>
        <a:ext cx="2384869" cy="1008883"/>
      </dsp:txXfrm>
    </dsp:sp>
    <dsp:sp modelId="{EDAE85B1-1DD9-4F0C-BB49-F5279A0DF59D}">
      <dsp:nvSpPr>
        <dsp:cNvPr id="0" name=""/>
        <dsp:cNvSpPr/>
      </dsp:nvSpPr>
      <dsp:spPr>
        <a:xfrm rot="95299" flipH="1" flipV="1">
          <a:off x="4106775" y="1232935"/>
          <a:ext cx="67043" cy="912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 dirty="0"/>
        </a:p>
      </dsp:txBody>
      <dsp:txXfrm rot="10800000">
        <a:off x="4126884" y="1251459"/>
        <a:ext cx="46930" cy="54734"/>
      </dsp:txXfrm>
    </dsp:sp>
    <dsp:sp modelId="{D614E571-F9BB-4F69-8379-3E00374D5385}">
      <dsp:nvSpPr>
        <dsp:cNvPr id="0" name=""/>
        <dsp:cNvSpPr/>
      </dsp:nvSpPr>
      <dsp:spPr>
        <a:xfrm>
          <a:off x="6187782" y="875852"/>
          <a:ext cx="1559367" cy="7564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800000"/>
              </a:solidFill>
            </a:rPr>
            <a:t>2015/</a:t>
          </a:r>
          <a:r>
            <a:rPr lang="ru-RU" sz="2000" b="1" kern="1200" dirty="0" smtClean="0">
              <a:solidFill>
                <a:srgbClr val="800000"/>
              </a:solidFill>
            </a:rPr>
            <a:t>2016</a:t>
          </a:r>
          <a:endParaRPr lang="ru-RU" sz="2000" b="1" kern="1200" dirty="0">
            <a:solidFill>
              <a:srgbClr val="800000"/>
            </a:solidFill>
          </a:endParaRPr>
        </a:p>
      </dsp:txBody>
      <dsp:txXfrm>
        <a:off x="6187782" y="875852"/>
        <a:ext cx="1559367" cy="504267"/>
      </dsp:txXfrm>
    </dsp:sp>
    <dsp:sp modelId="{EC8FA175-152E-4BE3-8ADB-DAED88E248EC}">
      <dsp:nvSpPr>
        <dsp:cNvPr id="0" name=""/>
        <dsp:cNvSpPr/>
      </dsp:nvSpPr>
      <dsp:spPr>
        <a:xfrm>
          <a:off x="5682233" y="1597699"/>
          <a:ext cx="2547366" cy="100656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>
            <a:solidFill>
              <a:srgbClr val="C000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C00000"/>
              </a:solidFill>
            </a:rPr>
            <a:t>22050 (+ </a:t>
          </a:r>
          <a:r>
            <a:rPr lang="en-US" sz="2400" b="1" kern="1200" dirty="0" smtClean="0">
              <a:solidFill>
                <a:srgbClr val="C00000"/>
              </a:solidFill>
            </a:rPr>
            <a:t>753</a:t>
          </a:r>
          <a:r>
            <a:rPr lang="ru-RU" sz="2400" b="1" kern="1200" dirty="0" smtClean="0">
              <a:solidFill>
                <a:srgbClr val="C00000"/>
              </a:solidFill>
            </a:rPr>
            <a:t>)</a:t>
          </a:r>
          <a:endParaRPr lang="ru-RU" sz="2400" b="1" kern="1200" dirty="0">
            <a:solidFill>
              <a:srgbClr val="C00000"/>
            </a:solidFill>
          </a:endParaRPr>
        </a:p>
      </dsp:txBody>
      <dsp:txXfrm>
        <a:off x="5711714" y="1627180"/>
        <a:ext cx="2488404" cy="9476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123B1-7F66-48BF-99D1-34C45E85F595}">
      <dsp:nvSpPr>
        <dsp:cNvPr id="0" name=""/>
        <dsp:cNvSpPr/>
      </dsp:nvSpPr>
      <dsp:spPr>
        <a:xfrm>
          <a:off x="1573450" y="498440"/>
          <a:ext cx="4272393" cy="1483746"/>
        </a:xfrm>
        <a:prstGeom prst="ellipse">
          <a:avLst/>
        </a:prstGeom>
        <a:solidFill>
          <a:schemeClr val="accent6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3CC16-1FF0-41F5-80D1-A85015E19C0A}">
      <dsp:nvSpPr>
        <dsp:cNvPr id="0" name=""/>
        <dsp:cNvSpPr/>
      </dsp:nvSpPr>
      <dsp:spPr>
        <a:xfrm>
          <a:off x="3394901" y="4139916"/>
          <a:ext cx="827983" cy="686274"/>
        </a:xfrm>
        <a:prstGeom prst="down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F92D18-21F8-4C93-8284-D74359254017}">
      <dsp:nvSpPr>
        <dsp:cNvPr id="0" name=""/>
        <dsp:cNvSpPr/>
      </dsp:nvSpPr>
      <dsp:spPr>
        <a:xfrm>
          <a:off x="-16306" y="4629558"/>
          <a:ext cx="8262213" cy="685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2">
                  <a:lumMod val="25000"/>
                </a:schemeClr>
              </a:solidFill>
              <a:latin typeface="Arial Narrow" pitchFamily="34" charset="0"/>
            </a:rPr>
            <a:t>   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2">
                  <a:lumMod val="25000"/>
                </a:schemeClr>
              </a:solidFill>
              <a:latin typeface="Arial Narrow" pitchFamily="34" charset="0"/>
            </a:rPr>
            <a:t>ВСЕГО 18 860,</a:t>
          </a: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  <a:latin typeface="Arial Narrow" pitchFamily="34" charset="0"/>
            </a:rPr>
            <a:t> из них с </a:t>
          </a:r>
          <a:r>
            <a:rPr lang="ru-RU" sz="1800" b="1" kern="1200" dirty="0" smtClean="0">
              <a:solidFill>
                <a:srgbClr val="800000"/>
              </a:solidFill>
              <a:latin typeface="Arial Narrow" pitchFamily="34" charset="0"/>
            </a:rPr>
            <a:t>ОПФР</a:t>
          </a:r>
          <a:r>
            <a:rPr lang="ru-RU" sz="1800" b="1" kern="1200" dirty="0" smtClean="0">
              <a:solidFill>
                <a:schemeClr val="bg2">
                  <a:lumMod val="25000"/>
                </a:schemeClr>
              </a:solidFill>
              <a:latin typeface="Arial Narrow" pitchFamily="34" charset="0"/>
            </a:rPr>
            <a:t> – 87,6%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2">
                  <a:lumMod val="25000"/>
                </a:schemeClr>
              </a:solidFill>
              <a:latin typeface="Arial Narrow" pitchFamily="34" charset="0"/>
            </a:rPr>
            <a:t>(2014/2015 уч.г. - 18 313) </a:t>
          </a:r>
          <a:endParaRPr lang="ru-RU" sz="2000" b="1" kern="1200" dirty="0">
            <a:solidFill>
              <a:srgbClr val="800000"/>
            </a:solidFill>
            <a:latin typeface="Arial Narrow" pitchFamily="34" charset="0"/>
          </a:endParaRPr>
        </a:p>
      </dsp:txBody>
      <dsp:txXfrm>
        <a:off x="-16306" y="4629558"/>
        <a:ext cx="8262213" cy="685987"/>
      </dsp:txXfrm>
    </dsp:sp>
    <dsp:sp modelId="{37EC434A-DBD0-4942-A19C-22FE050E8526}">
      <dsp:nvSpPr>
        <dsp:cNvPr id="0" name=""/>
        <dsp:cNvSpPr/>
      </dsp:nvSpPr>
      <dsp:spPr>
        <a:xfrm>
          <a:off x="2712398" y="2175953"/>
          <a:ext cx="2271800" cy="1996216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Школьники</a:t>
          </a:r>
          <a:r>
            <a:rPr lang="ru-RU" sz="1500" b="1" kern="1200" dirty="0" smtClean="0"/>
            <a:t> </a:t>
          </a:r>
          <a:r>
            <a:rPr lang="ru-RU" sz="1500" b="1" kern="1200" dirty="0" smtClean="0">
              <a:solidFill>
                <a:srgbClr val="800000"/>
              </a:solidFill>
            </a:rPr>
            <a:t>40,5%</a:t>
          </a:r>
          <a:endParaRPr lang="ru-RU" sz="1500" b="1" kern="1200" dirty="0">
            <a:solidFill>
              <a:srgbClr val="800000"/>
            </a:solidFill>
          </a:endParaRPr>
        </a:p>
      </dsp:txBody>
      <dsp:txXfrm>
        <a:off x="3045095" y="2468292"/>
        <a:ext cx="1606406" cy="1411538"/>
      </dsp:txXfrm>
    </dsp:sp>
    <dsp:sp modelId="{76D2140C-5BD7-4148-A48C-052A6A0D61B0}">
      <dsp:nvSpPr>
        <dsp:cNvPr id="0" name=""/>
        <dsp:cNvSpPr/>
      </dsp:nvSpPr>
      <dsp:spPr>
        <a:xfrm>
          <a:off x="1994970" y="371984"/>
          <a:ext cx="2477859" cy="2333472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</a:rPr>
            <a:t>Дошкольники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800000"/>
              </a:solidFill>
            </a:rPr>
            <a:t>59,5%</a:t>
          </a:r>
          <a:endParaRPr lang="ru-RU" sz="1800" b="1" kern="1200" dirty="0">
            <a:solidFill>
              <a:srgbClr val="800000"/>
            </a:solidFill>
          </a:endParaRPr>
        </a:p>
      </dsp:txBody>
      <dsp:txXfrm>
        <a:off x="2357844" y="713713"/>
        <a:ext cx="1752111" cy="1650014"/>
      </dsp:txXfrm>
    </dsp:sp>
    <dsp:sp modelId="{6FCF1634-83A8-4F48-B650-B925912536B4}">
      <dsp:nvSpPr>
        <dsp:cNvPr id="0" name=""/>
        <dsp:cNvSpPr/>
      </dsp:nvSpPr>
      <dsp:spPr>
        <a:xfrm>
          <a:off x="4199111" y="911322"/>
          <a:ext cx="1490369" cy="1490369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800000"/>
              </a:solidFill>
            </a:rPr>
            <a:t>Впервые 67,3%</a:t>
          </a:r>
          <a:endParaRPr lang="ru-RU" sz="2000" b="1" kern="1200" dirty="0">
            <a:solidFill>
              <a:srgbClr val="800000"/>
            </a:solidFill>
          </a:endParaRPr>
        </a:p>
      </dsp:txBody>
      <dsp:txXfrm>
        <a:off x="4417370" y="1129581"/>
        <a:ext cx="1053851" cy="1053851"/>
      </dsp:txXfrm>
    </dsp:sp>
    <dsp:sp modelId="{8D45EAA1-E203-495B-B286-A2E1E57E6DAA}">
      <dsp:nvSpPr>
        <dsp:cNvPr id="0" name=""/>
        <dsp:cNvSpPr/>
      </dsp:nvSpPr>
      <dsp:spPr>
        <a:xfrm>
          <a:off x="1142346" y="233780"/>
          <a:ext cx="5395735" cy="421524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4386C-AD7C-42D5-BC58-00BC4DE4796C}" type="datetimeFigureOut">
              <a:rPr lang="ru-RU" smtClean="0"/>
              <a:t>07.11.2016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C53F4-9A0F-4A84-A0BE-DCF4B5E698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9649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01EAEC-BBE9-4CC8-88FC-EEE51D707A1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16223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54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747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381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85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92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530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430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11/7/2016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11/7/2016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74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11/7/2016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473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195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03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11/7/2016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70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oleObject" Target="../embeddings/Microsoft_Excel_97-2003_Worksheet1.xls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6518" y="739589"/>
            <a:ext cx="11815482" cy="1949824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C00000"/>
                </a:solidFill>
              </a:rPr>
              <a:t>Состояние и перспективы интегрированного обучения и </a:t>
            </a:r>
            <a:r>
              <a:rPr lang="ru-RU" sz="4400" dirty="0" smtClean="0">
                <a:solidFill>
                  <a:srgbClr val="C00000"/>
                </a:solidFill>
              </a:rPr>
              <a:t>воспитания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495" y="4279838"/>
            <a:ext cx="11577918" cy="1744445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66FF"/>
                </a:solidFill>
              </a:rPr>
              <a:t>Усова Татьяна Михайловна, директор</a:t>
            </a:r>
            <a:endParaRPr lang="ru-RU" sz="2800" dirty="0">
              <a:solidFill>
                <a:srgbClr val="0066FF"/>
              </a:solidFill>
            </a:endParaRPr>
          </a:p>
          <a:p>
            <a:r>
              <a:rPr lang="ru-RU" sz="2800" b="1" i="1" dirty="0" smtClean="0">
                <a:solidFill>
                  <a:srgbClr val="0066FF"/>
                </a:solidFill>
              </a:rPr>
              <a:t>ГУО «</a:t>
            </a:r>
            <a:r>
              <a:rPr lang="ru-RU" sz="2800" b="1" i="1" dirty="0">
                <a:solidFill>
                  <a:srgbClr val="0066FF"/>
                </a:solidFill>
              </a:rPr>
              <a:t>Гомельский областной </a:t>
            </a:r>
            <a:r>
              <a:rPr lang="ru-RU" sz="2800" b="1" i="1" dirty="0" smtClean="0">
                <a:solidFill>
                  <a:srgbClr val="0066FF"/>
                </a:solidFill>
              </a:rPr>
              <a:t>центр </a:t>
            </a:r>
          </a:p>
          <a:p>
            <a:r>
              <a:rPr lang="ru-RU" sz="2800" b="1" i="1" dirty="0" smtClean="0">
                <a:solidFill>
                  <a:srgbClr val="0066FF"/>
                </a:solidFill>
              </a:rPr>
              <a:t>коррекционно-развивающего обучения и реабилитации»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3426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9753" y="0"/>
            <a:ext cx="9197787" cy="57957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Дошкольное образование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8479" y="726898"/>
            <a:ext cx="11268635" cy="5956290"/>
          </a:xfrm>
        </p:spPr>
        <p:txBody>
          <a:bodyPr>
            <a:normAutofit fontScale="92500" lnSpcReduction="20000"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dirty="0" smtClean="0"/>
              <a:t>  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422 ребенка (+ 112)                                          1753 детей (- 30)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Имеют нарушения речи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73% детей                                                            88,6% детей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ru-RU" sz="28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Дети:   до 3-х лет – 13,9%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4 -5 лет – 71%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12939" y="1135637"/>
            <a:ext cx="2952750" cy="151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 </a:t>
            </a:r>
            <a:r>
              <a:rPr lang="ru-RU" b="1" dirty="0" smtClean="0"/>
              <a:t>Группы </a:t>
            </a:r>
            <a:r>
              <a:rPr lang="ru-RU" b="1" dirty="0"/>
              <a:t>интегрированного обучения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125 (+36)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879175" y="1146933"/>
            <a:ext cx="2951163" cy="151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Специальные группы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</a:rPr>
              <a:t>135 </a:t>
            </a:r>
            <a:r>
              <a:rPr lang="ru-RU" sz="2400" b="1" dirty="0" smtClean="0">
                <a:solidFill>
                  <a:srgbClr val="C00000"/>
                </a:solidFill>
              </a:rPr>
              <a:t>(+0)</a:t>
            </a:r>
            <a:endParaRPr lang="ru-RU" sz="2400" b="1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2566427" y="2658233"/>
            <a:ext cx="936625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10037062" y="2646937"/>
            <a:ext cx="935037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2471970" y="3975996"/>
            <a:ext cx="188913" cy="287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9268339" y="3975996"/>
            <a:ext cx="190500" cy="287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1" name="Объект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644" y="793376"/>
            <a:ext cx="3159576" cy="2369682"/>
          </a:xfrm>
          <a:prstGeom prst="rect">
            <a:avLst/>
          </a:prstGeom>
          <a:effectLst>
            <a:glow rad="190500">
              <a:srgbClr val="002060"/>
            </a:glow>
          </a:effectLst>
        </p:spPr>
      </p:pic>
      <p:sp>
        <p:nvSpPr>
          <p:cNvPr id="14" name="Двойная стрелка влево/вверх 13"/>
          <p:cNvSpPr/>
          <p:nvPr/>
        </p:nvSpPr>
        <p:spPr>
          <a:xfrm>
            <a:off x="7530353" y="5782235"/>
            <a:ext cx="556714" cy="699247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094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199" y="228600"/>
            <a:ext cx="9973235" cy="43030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Проблемы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5432612" y="753036"/>
            <a:ext cx="6521822" cy="5571566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ru-RU" spc="-150" dirty="0">
                <a:solidFill>
                  <a:srgbClr val="002060"/>
                </a:solidFill>
              </a:rPr>
              <a:t>не во всех районах количество детей дошкольного возраста выше, чем количество школьников;</a:t>
            </a:r>
          </a:p>
          <a:p>
            <a:pPr algn="just" eaLnBrk="1" hangingPunct="1"/>
            <a:r>
              <a:rPr lang="ru-RU" spc="-150" dirty="0">
                <a:solidFill>
                  <a:srgbClr val="002060"/>
                </a:solidFill>
              </a:rPr>
              <a:t>отсутствие структур специального образования на уровне дошкольного образования;</a:t>
            </a:r>
          </a:p>
          <a:p>
            <a:pPr algn="just"/>
            <a:r>
              <a:rPr lang="ru-RU" spc="-150" dirty="0">
                <a:solidFill>
                  <a:srgbClr val="002060"/>
                </a:solidFill>
              </a:rPr>
              <a:t>зачисление в ПКПП детей с тяжелыми </a:t>
            </a:r>
            <a:r>
              <a:rPr lang="ru-RU" spc="-150" dirty="0" smtClean="0">
                <a:solidFill>
                  <a:srgbClr val="002060"/>
                </a:solidFill>
              </a:rPr>
              <a:t>нарушениями </a:t>
            </a:r>
            <a:r>
              <a:rPr lang="ru-RU" spc="-150" dirty="0">
                <a:solidFill>
                  <a:srgbClr val="002060"/>
                </a:solidFill>
              </a:rPr>
              <a:t>при отсутствии специальной </a:t>
            </a:r>
            <a:r>
              <a:rPr lang="ru-RU" spc="-150" dirty="0" smtClean="0">
                <a:solidFill>
                  <a:srgbClr val="002060"/>
                </a:solidFill>
              </a:rPr>
              <a:t>группы или группы интегрированного обучения и воспитания</a:t>
            </a:r>
            <a:endParaRPr lang="ru-RU" spc="-150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/>
          <a:srcRect l="5777" t="3841" r="20747" b="19394"/>
          <a:stretch/>
        </p:blipFill>
        <p:spPr bwMode="auto">
          <a:xfrm>
            <a:off x="1392049" y="1998198"/>
            <a:ext cx="3717833" cy="2912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6838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6518" y="739589"/>
            <a:ext cx="11815482" cy="1949824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C00000"/>
                </a:solidFill>
              </a:rPr>
              <a:t>Состояние и перспективы интегрированного обучения и </a:t>
            </a:r>
            <a:r>
              <a:rPr lang="ru-RU" sz="4400" dirty="0" smtClean="0">
                <a:solidFill>
                  <a:srgbClr val="C00000"/>
                </a:solidFill>
              </a:rPr>
              <a:t>воспитания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495" y="4279838"/>
            <a:ext cx="11577918" cy="1744445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66FF"/>
                </a:solidFill>
              </a:rPr>
              <a:t>Усова Татьяна Михайловна, директор</a:t>
            </a:r>
            <a:endParaRPr lang="ru-RU" sz="2800" dirty="0">
              <a:solidFill>
                <a:srgbClr val="0066FF"/>
              </a:solidFill>
            </a:endParaRPr>
          </a:p>
          <a:p>
            <a:r>
              <a:rPr lang="ru-RU" sz="2800" b="1" i="1" dirty="0" smtClean="0">
                <a:solidFill>
                  <a:srgbClr val="0066FF"/>
                </a:solidFill>
              </a:rPr>
              <a:t>ГУО «</a:t>
            </a:r>
            <a:r>
              <a:rPr lang="ru-RU" sz="2800" b="1" i="1" dirty="0">
                <a:solidFill>
                  <a:srgbClr val="0066FF"/>
                </a:solidFill>
              </a:rPr>
              <a:t>Гомельский областной </a:t>
            </a:r>
            <a:r>
              <a:rPr lang="ru-RU" sz="2800" b="1" i="1" dirty="0" smtClean="0">
                <a:solidFill>
                  <a:srgbClr val="0066FF"/>
                </a:solidFill>
              </a:rPr>
              <a:t>центр </a:t>
            </a:r>
          </a:p>
          <a:p>
            <a:r>
              <a:rPr lang="ru-RU" sz="2800" b="1" i="1" dirty="0" smtClean="0">
                <a:solidFill>
                  <a:srgbClr val="0066FF"/>
                </a:solidFill>
              </a:rPr>
              <a:t>коррекционно-развивающего обучения и реабилитации»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5672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Прямая со стрелкой 30"/>
          <p:cNvCxnSpPr/>
          <p:nvPr/>
        </p:nvCxnSpPr>
        <p:spPr>
          <a:xfrm>
            <a:off x="3939988" y="1761901"/>
            <a:ext cx="537883" cy="1590794"/>
          </a:xfrm>
          <a:prstGeom prst="straightConnector1">
            <a:avLst/>
          </a:prstGeom>
          <a:ln w="38100">
            <a:solidFill>
              <a:srgbClr val="0066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27" idx="3"/>
          </p:cNvCxnSpPr>
          <p:nvPr/>
        </p:nvCxnSpPr>
        <p:spPr>
          <a:xfrm>
            <a:off x="10569825" y="1653988"/>
            <a:ext cx="1" cy="3617646"/>
          </a:xfrm>
          <a:prstGeom prst="straightConnector1">
            <a:avLst/>
          </a:prstGeom>
          <a:ln w="38100">
            <a:solidFill>
              <a:srgbClr val="0066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23" idx="3"/>
          </p:cNvCxnSpPr>
          <p:nvPr/>
        </p:nvCxnSpPr>
        <p:spPr>
          <a:xfrm>
            <a:off x="6535271" y="1761901"/>
            <a:ext cx="1074069" cy="1845931"/>
          </a:xfrm>
          <a:prstGeom prst="straightConnector1">
            <a:avLst/>
          </a:prstGeom>
          <a:ln w="38100">
            <a:solidFill>
              <a:srgbClr val="0066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11" idx="3"/>
          </p:cNvCxnSpPr>
          <p:nvPr/>
        </p:nvCxnSpPr>
        <p:spPr>
          <a:xfrm flipH="1">
            <a:off x="4616042" y="1761901"/>
            <a:ext cx="789676" cy="1590794"/>
          </a:xfrm>
          <a:prstGeom prst="straightConnector1">
            <a:avLst/>
          </a:prstGeom>
          <a:ln w="38100">
            <a:solidFill>
              <a:srgbClr val="0066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10" idx="3"/>
          </p:cNvCxnSpPr>
          <p:nvPr/>
        </p:nvCxnSpPr>
        <p:spPr>
          <a:xfrm flipH="1">
            <a:off x="1672427" y="1653988"/>
            <a:ext cx="1227763" cy="2099641"/>
          </a:xfrm>
          <a:prstGeom prst="straightConnector1">
            <a:avLst/>
          </a:prstGeom>
          <a:ln w="38100">
            <a:solidFill>
              <a:srgbClr val="0066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2624" y="0"/>
            <a:ext cx="10273552" cy="605118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Система специального образования – 22932 ребенка с ОПФР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62729" y="735982"/>
            <a:ext cx="2997102" cy="1205780"/>
          </a:xfrm>
          <a:prstGeom prst="round2DiagRect">
            <a:avLst/>
          </a:prstGeom>
          <a:solidFill>
            <a:srgbClr val="002060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Учреждения дошкольного </a:t>
            </a:r>
            <a:r>
              <a:rPr lang="ru-RU" b="1" dirty="0" smtClean="0"/>
              <a:t>образования</a:t>
            </a:r>
          </a:p>
          <a:p>
            <a:pPr algn="ctr"/>
            <a:r>
              <a:rPr lang="ru-RU" b="1" dirty="0" smtClean="0">
                <a:solidFill>
                  <a:srgbClr val="FFC000"/>
                </a:solidFill>
              </a:rPr>
              <a:t>11590 воспитанников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882857" y="735982"/>
            <a:ext cx="3502859" cy="1205779"/>
          </a:xfrm>
          <a:prstGeom prst="round2DiagRect">
            <a:avLst/>
          </a:prstGeom>
          <a:solidFill>
            <a:srgbClr val="002060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Учреждения общего среднего </a:t>
            </a:r>
            <a:r>
              <a:rPr lang="ru-RU" b="1" dirty="0" smtClean="0"/>
              <a:t>образования</a:t>
            </a:r>
          </a:p>
          <a:p>
            <a:pPr algn="ctr"/>
            <a:r>
              <a:rPr lang="ru-RU" b="1" dirty="0" smtClean="0">
                <a:solidFill>
                  <a:srgbClr val="FFC000"/>
                </a:solidFill>
              </a:rPr>
              <a:t>9126 учащихся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8636076" y="735980"/>
            <a:ext cx="3340334" cy="1205781"/>
          </a:xfrm>
          <a:prstGeom prst="round2DiagRect">
            <a:avLst/>
          </a:prstGeom>
          <a:solidFill>
            <a:srgbClr val="002060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Учреждения специального образования</a:t>
            </a:r>
          </a:p>
          <a:p>
            <a:pPr algn="ctr"/>
            <a:r>
              <a:rPr lang="ru-RU" b="1" dirty="0" smtClean="0">
                <a:solidFill>
                  <a:srgbClr val="FFC000"/>
                </a:solidFill>
              </a:rPr>
              <a:t>1859 обучающихся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104478" y="2124563"/>
            <a:ext cx="2617581" cy="1161588"/>
          </a:xfrm>
          <a:prstGeom prst="round2DiagRect">
            <a:avLst/>
          </a:prstGeom>
          <a:solidFill>
            <a:srgbClr val="0066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Группы интегрированного обучения и воспитания</a:t>
            </a:r>
            <a:endParaRPr lang="ru-RU" b="1" dirty="0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44663" y="3753629"/>
            <a:ext cx="2455527" cy="1133610"/>
          </a:xfrm>
          <a:prstGeom prst="round2DiagRect">
            <a:avLst/>
          </a:prstGeom>
          <a:solidFill>
            <a:srgbClr val="0066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Специальные группы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381382" y="3352695"/>
            <a:ext cx="2469319" cy="1338146"/>
          </a:xfrm>
          <a:prstGeom prst="round2DiagRect">
            <a:avLst/>
          </a:prstGeom>
          <a:solidFill>
            <a:srgbClr val="0066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ПКПП</a:t>
            </a:r>
            <a:endParaRPr lang="ru-RU" b="1" dirty="0"/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6291308" y="3607832"/>
            <a:ext cx="2636063" cy="1188848"/>
          </a:xfrm>
          <a:prstGeom prst="round2DiagRect">
            <a:avLst/>
          </a:prstGeom>
          <a:solidFill>
            <a:srgbClr val="0066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Специальные классы</a:t>
            </a:r>
            <a:endParaRPr lang="ru-RU" b="1" dirty="0"/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5821386" y="2100559"/>
            <a:ext cx="2564330" cy="1161588"/>
          </a:xfrm>
          <a:prstGeom prst="round2DiagRect">
            <a:avLst/>
          </a:prstGeom>
          <a:solidFill>
            <a:srgbClr val="0066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Классы интегрированного обучения и воспитания</a:t>
            </a:r>
            <a:endParaRPr lang="ru-RU" b="1" dirty="0"/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9278471" y="2256685"/>
            <a:ext cx="2620115" cy="1251204"/>
          </a:xfrm>
          <a:prstGeom prst="round2DiagRect">
            <a:avLst/>
          </a:prstGeom>
          <a:solidFill>
            <a:srgbClr val="0066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Специальные общеобразовательные школы-интернаты (школы)</a:t>
            </a:r>
            <a:endParaRPr lang="ru-RU" b="1" dirty="0"/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9278471" y="3822813"/>
            <a:ext cx="2620115" cy="1199780"/>
          </a:xfrm>
          <a:prstGeom prst="round2DiagRect">
            <a:avLst/>
          </a:prstGeom>
          <a:solidFill>
            <a:srgbClr val="0066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Вспомогательные школы-интернаты</a:t>
            </a:r>
            <a:endParaRPr lang="ru-RU" b="1" dirty="0"/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9278471" y="5271634"/>
            <a:ext cx="2582709" cy="1246669"/>
          </a:xfrm>
          <a:prstGeom prst="round2DiagRect">
            <a:avLst/>
          </a:prstGeom>
          <a:solidFill>
            <a:srgbClr val="0066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50" b="1" dirty="0" smtClean="0"/>
              <a:t>Центры коррекционно-развивающего обучения и реабилитации</a:t>
            </a:r>
            <a:endParaRPr lang="ru-RU" sz="1750" b="1" dirty="0"/>
          </a:p>
        </p:txBody>
      </p:sp>
      <p:sp>
        <p:nvSpPr>
          <p:cNvPr id="50" name="Прямоугольник с двумя скругленными противолежащими углами 49"/>
          <p:cNvSpPr/>
          <p:nvPr/>
        </p:nvSpPr>
        <p:spPr>
          <a:xfrm>
            <a:off x="1684945" y="5271634"/>
            <a:ext cx="5949772" cy="963031"/>
          </a:xfrm>
          <a:prstGeom prst="round2DiagRect">
            <a:avLst/>
          </a:prstGeom>
          <a:solidFill>
            <a:srgbClr val="002060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Учреждения ПТО, ССО</a:t>
            </a:r>
          </a:p>
          <a:p>
            <a:pPr algn="ctr"/>
            <a:r>
              <a:rPr lang="ru-RU" b="1" dirty="0" smtClean="0">
                <a:solidFill>
                  <a:srgbClr val="FFC000"/>
                </a:solidFill>
              </a:rPr>
              <a:t>307 учащихся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00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7776" y="274638"/>
            <a:ext cx="9874623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2016/2017 учебный год – 22932 ребенка с ОПФР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223683"/>
            <a:ext cx="10972800" cy="4902482"/>
          </a:xfrm>
        </p:spPr>
        <p:txBody>
          <a:bodyPr/>
          <a:lstStyle/>
          <a:p>
            <a:endParaRPr lang="ru-RU" b="1" i="1" dirty="0" smtClean="0"/>
          </a:p>
          <a:p>
            <a:pPr marL="0" indent="712788">
              <a:buNone/>
            </a:pPr>
            <a:r>
              <a:rPr lang="ru-RU" b="1" i="1" dirty="0" smtClean="0"/>
              <a:t>    2015/2016 </a:t>
            </a:r>
            <a:r>
              <a:rPr lang="ru-RU" b="1" i="1" dirty="0"/>
              <a:t>уч.г</a:t>
            </a:r>
            <a:r>
              <a:rPr lang="ru-RU" b="1" i="1" dirty="0"/>
              <a:t>. </a:t>
            </a:r>
            <a:r>
              <a:rPr lang="ru-RU" b="1" i="1" dirty="0" smtClean="0"/>
              <a:t>                             22050 детей (+882)</a:t>
            </a:r>
          </a:p>
          <a:p>
            <a:pPr marL="0" indent="712788">
              <a:buNone/>
            </a:pPr>
            <a:r>
              <a:rPr lang="ru-RU" b="1" i="1" dirty="0" smtClean="0"/>
              <a:t>   2014/2015 </a:t>
            </a:r>
            <a:r>
              <a:rPr lang="ru-RU" b="1" i="1" dirty="0"/>
              <a:t>уч.г</a:t>
            </a:r>
            <a:r>
              <a:rPr lang="ru-RU" b="1" i="1" dirty="0"/>
              <a:t>. </a:t>
            </a:r>
            <a:r>
              <a:rPr lang="ru-RU" b="1" i="1" dirty="0" smtClean="0"/>
              <a:t>                              </a:t>
            </a:r>
            <a:r>
              <a:rPr lang="ru-RU" b="1" i="1" dirty="0"/>
              <a:t>21297 </a:t>
            </a:r>
            <a:r>
              <a:rPr lang="ru-RU" b="1" i="1" dirty="0" smtClean="0"/>
              <a:t>детей </a:t>
            </a:r>
          </a:p>
          <a:p>
            <a:pPr marL="0" indent="712788">
              <a:buNone/>
            </a:pPr>
            <a:r>
              <a:rPr lang="ru-RU" b="1" i="1" dirty="0" smtClean="0"/>
              <a:t>   2013/2014 </a:t>
            </a:r>
            <a:r>
              <a:rPr lang="ru-RU" b="1" i="1" dirty="0"/>
              <a:t>уч.г</a:t>
            </a:r>
            <a:r>
              <a:rPr lang="ru-RU" b="1" i="1" dirty="0"/>
              <a:t>. </a:t>
            </a:r>
            <a:r>
              <a:rPr lang="ru-RU" b="1" i="1" dirty="0" smtClean="0"/>
              <a:t>                             20744 ребенка</a:t>
            </a:r>
            <a:r>
              <a:rPr lang="ru-RU" dirty="0" smtClean="0"/>
              <a:t> </a:t>
            </a:r>
          </a:p>
          <a:p>
            <a:pPr marL="0" indent="712788">
              <a:buNone/>
            </a:pP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 rot="16200000">
            <a:off x="5746680" y="1643086"/>
            <a:ext cx="349016" cy="10219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 rot="16200000">
            <a:off x="5726510" y="2267615"/>
            <a:ext cx="389357" cy="10219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 rot="16200000">
            <a:off x="5734868" y="2860771"/>
            <a:ext cx="372641" cy="10219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Объект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597" y="3918612"/>
            <a:ext cx="3130054" cy="2347541"/>
          </a:xfrm>
          <a:prstGeom prst="rect">
            <a:avLst/>
          </a:prstGeom>
          <a:effectLst>
            <a:glow rad="190500">
              <a:srgbClr val="002060"/>
            </a:glow>
          </a:effectLst>
        </p:spPr>
      </p:pic>
      <p:pic>
        <p:nvPicPr>
          <p:cNvPr id="11" name="Объект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92" y="3918612"/>
            <a:ext cx="3128913" cy="2346685"/>
          </a:xfrm>
          <a:prstGeom prst="rect">
            <a:avLst/>
          </a:prstGeom>
          <a:effectLst>
            <a:glow rad="190500">
              <a:srgbClr val="002060"/>
            </a:glow>
          </a:effectLst>
        </p:spPr>
      </p:pic>
    </p:spTree>
    <p:extLst>
      <p:ext uri="{BB962C8B-B14F-4D97-AF65-F5344CB8AC3E}">
        <p14:creationId xmlns:p14="http://schemas.microsoft.com/office/powerpoint/2010/main" val="198764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4938" y="333375"/>
            <a:ext cx="8907461" cy="66357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Тенденции обеспечения охвата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3701594"/>
              </p:ext>
            </p:extLst>
          </p:nvPr>
        </p:nvGraphicFramePr>
        <p:xfrm>
          <a:off x="1998292" y="1274031"/>
          <a:ext cx="8229600" cy="4021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83063" y="6056782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ru-RU" sz="3600" b="1" i="1" dirty="0" smtClean="0">
                <a:solidFill>
                  <a:srgbClr val="C00000"/>
                </a:solidFill>
              </a:rPr>
              <a:t>2016/2017 </a:t>
            </a:r>
            <a:r>
              <a:rPr lang="ru-RU" sz="3600" b="1" i="1" dirty="0">
                <a:solidFill>
                  <a:srgbClr val="C00000"/>
                </a:solidFill>
              </a:rPr>
              <a:t>– 100%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B0F04-BF79-497B-8160-A12A1A7E269E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3894931" y="2581324"/>
            <a:ext cx="576263" cy="64928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277" y="2513856"/>
            <a:ext cx="524365" cy="84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362" y="2581324"/>
            <a:ext cx="54451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трелка вниз 8"/>
          <p:cNvSpPr/>
          <p:nvPr/>
        </p:nvSpPr>
        <p:spPr>
          <a:xfrm>
            <a:off x="3215481" y="4640167"/>
            <a:ext cx="107950" cy="717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229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934" y="4265517"/>
            <a:ext cx="1651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719" y="3890867"/>
            <a:ext cx="1651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TextBox 11"/>
          <p:cNvSpPr txBox="1">
            <a:spLocks noChangeArrowheads="1"/>
          </p:cNvSpPr>
          <p:nvPr/>
        </p:nvSpPr>
        <p:spPr bwMode="auto">
          <a:xfrm>
            <a:off x="2674938" y="5466793"/>
            <a:ext cx="1296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99,2%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08625" y="5494150"/>
            <a:ext cx="10096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99,7%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34400" y="5372894"/>
            <a:ext cx="136683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/>
              <a:t> 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100 %</a:t>
            </a:r>
          </a:p>
        </p:txBody>
      </p:sp>
    </p:spTree>
    <p:extLst>
      <p:ext uri="{BB962C8B-B14F-4D97-AF65-F5344CB8AC3E}">
        <p14:creationId xmlns:p14="http://schemas.microsoft.com/office/powerpoint/2010/main" val="22209974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981200" y="900952"/>
            <a:ext cx="8229600" cy="24204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b="1" i="1" dirty="0" smtClean="0">
                <a:solidFill>
                  <a:srgbClr val="C00000"/>
                </a:solidFill>
              </a:rPr>
              <a:t>               Создание </a:t>
            </a:r>
            <a:r>
              <a:rPr lang="ru-RU" sz="4000" b="1" i="1" dirty="0">
                <a:solidFill>
                  <a:srgbClr val="C00000"/>
                </a:solidFill>
              </a:rPr>
              <a:t>условий </a:t>
            </a:r>
            <a:r>
              <a:rPr lang="ru-RU" sz="4000" b="1" dirty="0"/>
              <a:t/>
            </a:r>
            <a:br>
              <a:rPr lang="ru-RU" sz="4000" b="1" dirty="0"/>
            </a:br>
            <a:endParaRPr lang="ru-RU" sz="4000" b="1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1981199" y="1143000"/>
            <a:ext cx="9865659" cy="518160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b="1" i="1" dirty="0">
                <a:solidFill>
                  <a:srgbClr val="C00000"/>
                </a:solidFill>
              </a:rPr>
              <a:t>2015/2016 учебный </a:t>
            </a:r>
            <a:r>
              <a:rPr lang="ru-RU" sz="2400" b="1" i="1" dirty="0" smtClean="0">
                <a:solidFill>
                  <a:srgbClr val="C00000"/>
                </a:solidFill>
              </a:rPr>
              <a:t>год</a:t>
            </a:r>
          </a:p>
          <a:p>
            <a:pPr>
              <a:buNone/>
            </a:pPr>
            <a:r>
              <a:rPr lang="ru-RU" dirty="0" smtClean="0"/>
              <a:t>адаптивная образовательная среда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dirty="0" smtClean="0">
                <a:solidFill>
                  <a:srgbClr val="C00000"/>
                </a:solidFill>
              </a:rPr>
              <a:t>207</a:t>
            </a:r>
            <a:r>
              <a:rPr lang="ru-RU" dirty="0" smtClean="0"/>
              <a:t> учреждений образования</a:t>
            </a:r>
            <a:r>
              <a:rPr lang="ru-RU" sz="1600" dirty="0"/>
              <a:t> (2014/2015 уч. год – 169 учреждений)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                </a:t>
            </a:r>
            <a:r>
              <a:rPr lang="ru-RU" b="1" dirty="0">
                <a:solidFill>
                  <a:srgbClr val="C00000"/>
                </a:solidFill>
              </a:rPr>
              <a:t> 2</a:t>
            </a:r>
            <a:r>
              <a:rPr lang="ru-RU" dirty="0"/>
              <a:t> место</a:t>
            </a:r>
            <a:r>
              <a:rPr lang="ru-RU" dirty="0" smtClean="0"/>
              <a:t> в республике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   универсальная </a:t>
            </a:r>
            <a:r>
              <a:rPr lang="ru-RU" dirty="0" smtClean="0"/>
              <a:t>безбарьерная</a:t>
            </a:r>
            <a:r>
              <a:rPr lang="ru-RU" dirty="0" smtClean="0"/>
              <a:t> среда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dirty="0" smtClean="0">
                <a:solidFill>
                  <a:srgbClr val="C00000"/>
                </a:solidFill>
              </a:rPr>
              <a:t>26</a:t>
            </a:r>
            <a:r>
              <a:rPr lang="ru-RU" dirty="0" smtClean="0"/>
              <a:t> учреждений специального образования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200" b="1" dirty="0">
                <a:solidFill>
                  <a:srgbClr val="C00000"/>
                </a:solidFill>
              </a:rPr>
              <a:t>                        </a:t>
            </a:r>
            <a:r>
              <a:rPr lang="ru-RU" sz="2200" b="1" dirty="0" smtClean="0">
                <a:solidFill>
                  <a:srgbClr val="C00000"/>
                </a:solidFill>
              </a:rPr>
              <a:t>                  </a:t>
            </a:r>
            <a:r>
              <a:rPr lang="ru-RU" sz="2800" b="1" dirty="0">
                <a:solidFill>
                  <a:srgbClr val="C00000"/>
                </a:solidFill>
              </a:rPr>
              <a:t>3</a:t>
            </a:r>
            <a:r>
              <a:rPr lang="ru-RU" sz="2800" dirty="0"/>
              <a:t> место</a:t>
            </a:r>
            <a:r>
              <a:rPr lang="ru-RU" sz="2200" dirty="0"/>
              <a:t> </a:t>
            </a:r>
            <a:r>
              <a:rPr lang="ru-RU" sz="3000" dirty="0" smtClean="0"/>
              <a:t>в республике</a:t>
            </a:r>
            <a:endParaRPr lang="ru-RU" sz="3000" dirty="0"/>
          </a:p>
          <a:p>
            <a:pPr eaLnBrk="1" hangingPunct="1">
              <a:buFont typeface="Wingdings 2" pitchFamily="18" charset="2"/>
              <a:buNone/>
            </a:pPr>
            <a:endParaRPr lang="ru-RU" sz="2200" dirty="0"/>
          </a:p>
          <a:p>
            <a:pPr eaLnBrk="1" hangingPunct="1">
              <a:buFont typeface="Wingdings 2" pitchFamily="18" charset="2"/>
              <a:buNone/>
            </a:pPr>
            <a:endParaRPr lang="ru-RU" sz="2400" b="1" dirty="0" smtClean="0"/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400" b="1" i="1" dirty="0" smtClean="0">
                <a:solidFill>
                  <a:srgbClr val="C00000"/>
                </a:solidFill>
              </a:rPr>
              <a:t>   2016/2017 учебный год </a:t>
            </a:r>
            <a:r>
              <a:rPr lang="ru-RU" sz="2400" b="1" dirty="0" smtClean="0"/>
              <a:t>– </a:t>
            </a:r>
            <a:r>
              <a:rPr lang="ru-RU" sz="2400" b="1" dirty="0" smtClean="0">
                <a:solidFill>
                  <a:srgbClr val="C00000"/>
                </a:solidFill>
              </a:rPr>
              <a:t>90,3 %</a:t>
            </a:r>
            <a:r>
              <a:rPr lang="ru-RU" sz="2400" dirty="0" smtClean="0"/>
              <a:t> </a:t>
            </a:r>
            <a:r>
              <a:rPr lang="ru-RU" sz="2400" dirty="0"/>
              <a:t>детей с ОПФР обучаются по месту жительства</a:t>
            </a:r>
          </a:p>
          <a:p>
            <a:pPr eaLnBrk="1" hangingPunct="1">
              <a:buFont typeface="Wingdings 2" pitchFamily="18" charset="2"/>
              <a:buNone/>
            </a:pPr>
            <a:endParaRPr lang="ru-RU" sz="2200" dirty="0" smtClean="0"/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4" name="Штриховая стрелка вправо 3"/>
          <p:cNvSpPr/>
          <p:nvPr/>
        </p:nvSpPr>
        <p:spPr>
          <a:xfrm>
            <a:off x="3793911" y="2567033"/>
            <a:ext cx="574675" cy="31563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Штриховая стрелка вправо 4"/>
          <p:cNvSpPr/>
          <p:nvPr/>
        </p:nvSpPr>
        <p:spPr>
          <a:xfrm>
            <a:off x="3792324" y="4622333"/>
            <a:ext cx="576262" cy="33561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9861177" y="521494"/>
            <a:ext cx="1511300" cy="338296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04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4682" y="106885"/>
            <a:ext cx="10085389" cy="55289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качества специального образования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1631951" y="1600201"/>
            <a:ext cx="8856663" cy="45259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24FB3B-0C47-4982-9F25-0BFBDEE8256A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76582"/>
              </p:ext>
            </p:extLst>
          </p:nvPr>
        </p:nvGraphicFramePr>
        <p:xfrm>
          <a:off x="2798491" y="851943"/>
          <a:ext cx="8929688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1340"/>
                <a:gridCol w="4700361"/>
                <a:gridCol w="813824"/>
                <a:gridCol w="864163"/>
              </a:tblGrid>
              <a:tr h="1656391">
                <a:tc rowSpan="2">
                  <a:txBody>
                    <a:bodyPr/>
                    <a:lstStyle/>
                    <a:p>
                      <a:endParaRPr lang="ru-RU" sz="32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32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90,3%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6" marB="45726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учреждения дошкольного образования 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6" marB="457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61,8%</a:t>
                      </a:r>
                      <a:endParaRPr lang="ru-RU" sz="1800" b="1" dirty="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7" marR="91447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sz="1700" b="0" i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ru-RU" sz="1700" b="0" i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ru-RU" sz="1700" b="0" i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ru-RU" sz="1700" b="0" i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ru-RU" sz="1700" b="0" i="1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ru-RU" sz="1500" b="0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Группы</a:t>
                      </a:r>
                    </a:p>
                    <a:p>
                      <a:r>
                        <a:rPr lang="ru-RU" sz="1500" b="0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Классы ПКПП </a:t>
                      </a:r>
                      <a:endParaRPr lang="ru-RU" sz="1500" b="0" i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7" marR="91447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5200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учреждения общего среднего образования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26" marB="4572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38,2%</a:t>
                      </a:r>
                      <a:endParaRPr lang="ru-RU" sz="1800" b="1" dirty="0"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7" marR="91447" marT="45726" marB="457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8" name="Стрелка вправо 7"/>
          <p:cNvSpPr/>
          <p:nvPr/>
        </p:nvSpPr>
        <p:spPr>
          <a:xfrm rot="19823724">
            <a:off x="3893470" y="1302904"/>
            <a:ext cx="1584325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067923"/>
              </p:ext>
            </p:extLst>
          </p:nvPr>
        </p:nvGraphicFramePr>
        <p:xfrm>
          <a:off x="2875772" y="3275133"/>
          <a:ext cx="2447925" cy="1189038"/>
        </p:xfrm>
        <a:graphic>
          <a:graphicData uri="http://schemas.openxmlformats.org/drawingml/2006/table">
            <a:tbl>
              <a:tblPr/>
              <a:tblGrid>
                <a:gridCol w="2447925"/>
              </a:tblGrid>
              <a:tr h="1189038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96969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2013/2014 – 87,8%</a:t>
                      </a:r>
                    </a:p>
                    <a:p>
                      <a:r>
                        <a:rPr lang="ru-RU" sz="1800" b="1" dirty="0" smtClean="0">
                          <a:solidFill>
                            <a:srgbClr val="96969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2014/2015</a:t>
                      </a:r>
                      <a:r>
                        <a:rPr lang="ru-RU" sz="1800" b="1" baseline="0" dirty="0" smtClean="0">
                          <a:solidFill>
                            <a:srgbClr val="96969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89,14%</a:t>
                      </a:r>
                    </a:p>
                    <a:p>
                      <a:r>
                        <a:rPr lang="ru-RU" sz="1800" b="1" baseline="0" dirty="0" smtClean="0">
                          <a:solidFill>
                            <a:srgbClr val="96969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2015/2016  - 89,5%</a:t>
                      </a:r>
                      <a:endParaRPr lang="ru-RU" sz="1800" b="1" dirty="0" smtClean="0">
                        <a:solidFill>
                          <a:srgbClr val="96969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ru-RU" sz="1800" b="1" dirty="0">
                        <a:solidFill>
                          <a:srgbClr val="96969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27" marR="91427" marT="45732" marB="45732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539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26320">
            <a:off x="4063331" y="2102332"/>
            <a:ext cx="12446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55788" y="4620476"/>
            <a:ext cx="101434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DaunPenh" pitchFamily="2" charset="0"/>
              </a:rPr>
              <a:t>ЛУЧШИЕ</a:t>
            </a:r>
          </a:p>
          <a:p>
            <a:pPr algn="ctr" eaLnBrk="1" hangingPunct="1"/>
            <a:r>
              <a:rPr lang="ru-RU" sz="2200" dirty="0" smtClean="0">
                <a:solidFill>
                  <a:srgbClr val="C00000"/>
                </a:solidFill>
                <a:latin typeface="Constantia" pitchFamily="18" charset="0"/>
              </a:rPr>
              <a:t>Речицкий</a:t>
            </a:r>
            <a:r>
              <a:rPr lang="ru-RU" sz="2200" dirty="0" smtClean="0">
                <a:solidFill>
                  <a:srgbClr val="C00000"/>
                </a:solidFill>
                <a:latin typeface="Constantia" pitchFamily="18" charset="0"/>
              </a:rPr>
              <a:t> (71,8%), </a:t>
            </a:r>
            <a:r>
              <a:rPr lang="ru-RU" sz="2200" dirty="0" smtClean="0">
                <a:solidFill>
                  <a:srgbClr val="C00000"/>
                </a:solidFill>
                <a:latin typeface="Constantia" pitchFamily="18" charset="0"/>
              </a:rPr>
              <a:t>Жлобинский</a:t>
            </a:r>
            <a:r>
              <a:rPr lang="ru-RU" sz="2200" dirty="0" smtClean="0">
                <a:solidFill>
                  <a:srgbClr val="C00000"/>
                </a:solidFill>
                <a:latin typeface="Constantia" pitchFamily="18" charset="0"/>
              </a:rPr>
              <a:t> (70,7%) районы</a:t>
            </a:r>
          </a:p>
          <a:p>
            <a:pPr algn="ctr" eaLnBrk="1" hangingPunct="1"/>
            <a:endParaRPr lang="ru-RU" b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algn="ctr" eaLnBrk="1" hangingPunct="1"/>
            <a:r>
              <a:rPr lang="ru-RU" b="1" dirty="0" smtClean="0">
                <a:solidFill>
                  <a:srgbClr val="002060"/>
                </a:solidFill>
                <a:latin typeface="Constantia" pitchFamily="18" charset="0"/>
              </a:rPr>
              <a:t>Наименьший показатель</a:t>
            </a:r>
          </a:p>
          <a:p>
            <a:pPr algn="ctr" eaLnBrk="1" hangingPunct="1"/>
            <a:r>
              <a:rPr lang="ru-RU" dirty="0" smtClean="0">
                <a:solidFill>
                  <a:srgbClr val="002060"/>
                </a:solidFill>
              </a:rPr>
              <a:t>Кормянский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(34,1</a:t>
            </a:r>
            <a:r>
              <a:rPr lang="ru-RU" dirty="0" smtClean="0">
                <a:solidFill>
                  <a:srgbClr val="002060"/>
                </a:solidFill>
              </a:rPr>
              <a:t>%), </a:t>
            </a:r>
            <a:r>
              <a:rPr lang="ru-RU" dirty="0" smtClean="0">
                <a:solidFill>
                  <a:srgbClr val="002060"/>
                </a:solidFill>
              </a:rPr>
              <a:t>Наровлянский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(40</a:t>
            </a:r>
            <a:r>
              <a:rPr lang="ru-RU" dirty="0" smtClean="0">
                <a:solidFill>
                  <a:srgbClr val="002060"/>
                </a:solidFill>
              </a:rPr>
              <a:t>%) районы</a:t>
            </a:r>
            <a:endParaRPr lang="ru-RU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algn="ctr" eaLnBrk="1" hangingPunct="1"/>
            <a:r>
              <a:rPr lang="ru-RU" sz="2400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endParaRPr lang="ru-RU" sz="2400" dirty="0">
              <a:solidFill>
                <a:srgbClr val="C0000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829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4269" y="0"/>
            <a:ext cx="10210800" cy="7644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ПМПК 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2015/2016 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год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5798903"/>
              </p:ext>
            </p:extLst>
          </p:nvPr>
        </p:nvGraphicFramePr>
        <p:xfrm>
          <a:off x="1981200" y="734518"/>
          <a:ext cx="8229600" cy="5299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9994BA-68AE-4953-B8A9-B1418FF7CE7F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8" name="Выгнутая вниз стрелка 7"/>
          <p:cNvSpPr/>
          <p:nvPr/>
        </p:nvSpPr>
        <p:spPr>
          <a:xfrm>
            <a:off x="5735638" y="3213100"/>
            <a:ext cx="1008062" cy="438150"/>
          </a:xfrm>
          <a:prstGeom prst="curvedUpArrow">
            <a:avLst>
              <a:gd name="adj1" fmla="val 25000"/>
              <a:gd name="adj2" fmla="val 50000"/>
              <a:gd name="adj3" fmla="val 3084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1032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61365"/>
            <a:ext cx="10027024" cy="95474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Тенденции развития </a:t>
            </a:r>
            <a:br>
              <a:rPr lang="ru-RU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системы специального образования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199" y="1223682"/>
            <a:ext cx="9717741" cy="5100918"/>
          </a:xfrm>
        </p:spPr>
        <p:txBody>
          <a:bodyPr>
            <a:normAutofit/>
          </a:bodyPr>
          <a:lstStyle/>
          <a:p>
            <a:pPr marL="0" indent="0" algn="ctr">
              <a:buClr>
                <a:schemeClr val="accent3"/>
              </a:buClr>
              <a:buNone/>
              <a:defRPr/>
            </a:pP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Расширение сети </a:t>
            </a:r>
          </a:p>
          <a:p>
            <a:pPr marL="0" indent="0" algn="ctr">
              <a:buClr>
                <a:schemeClr val="accent3"/>
              </a:buClr>
              <a:buNone/>
              <a:defRPr/>
            </a:pP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пунктов коррекционно-педагогической помощи</a:t>
            </a:r>
          </a:p>
          <a:p>
            <a:pPr marL="0" indent="0" algn="just">
              <a:buClr>
                <a:schemeClr val="accent3"/>
              </a:buClr>
              <a:buNone/>
              <a:defRPr/>
            </a:pPr>
            <a:r>
              <a: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Количество детей в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ПКПП:           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2016/2017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учебный год                 </a:t>
            </a:r>
            <a:r>
              <a:rPr lang="ru-RU" sz="2400" b="1" i="1" dirty="0" smtClean="0">
                <a:solidFill>
                  <a:srgbClr val="C00000"/>
                </a:solidFill>
              </a:rPr>
              <a:t>14697 </a:t>
            </a:r>
            <a:r>
              <a:rPr lang="ru-RU" sz="2000" b="1" i="1" dirty="0" smtClean="0">
                <a:solidFill>
                  <a:srgbClr val="C00000"/>
                </a:solidFill>
              </a:rPr>
              <a:t>детей</a:t>
            </a:r>
            <a:endParaRPr lang="ru-RU" sz="2000" b="1" i="1" dirty="0">
              <a:solidFill>
                <a:srgbClr val="C00000"/>
              </a:solidFill>
            </a:endParaRPr>
          </a:p>
          <a:p>
            <a:pPr marL="274320" indent="-274320" algn="just">
              <a:buClr>
                <a:schemeClr val="accent3"/>
              </a:buClr>
              <a:buNone/>
              <a:defRPr/>
            </a:pP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>
              <a:buClr>
                <a:schemeClr val="accent3"/>
              </a:buClr>
              <a:buNone/>
              <a:defRPr/>
            </a:pP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>
              <a:buClr>
                <a:schemeClr val="accent3"/>
              </a:buClr>
              <a:buNone/>
              <a:defRPr/>
            </a:pP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>
              <a:buClr>
                <a:schemeClr val="accent3"/>
              </a:buClr>
              <a:buNone/>
              <a:defRPr/>
            </a:pP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>
              <a:buClr>
                <a:schemeClr val="accent3"/>
              </a:buClr>
              <a:buNone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274320" indent="-274320" algn="just">
              <a:buClr>
                <a:schemeClr val="accent3"/>
              </a:buClr>
              <a:buNone/>
              <a:defRPr/>
            </a:pPr>
            <a:r>
              <a:rPr lang="ru-RU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graphicFrame>
        <p:nvGraphicFramePr>
          <p:cNvPr id="1026" name="Содержимое 6"/>
          <p:cNvGraphicFramePr>
            <a:graphicFrameLocks/>
          </p:cNvGraphicFramePr>
          <p:nvPr/>
        </p:nvGraphicFramePr>
        <p:xfrm>
          <a:off x="1581150" y="2552701"/>
          <a:ext cx="5213350" cy="386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r:id="rId4" imgW="5218628" imgH="3865199" progId="Excel.Chart.8">
                  <p:embed/>
                </p:oleObj>
              </mc:Choice>
              <mc:Fallback>
                <p:oleObj r:id="rId4" imgW="5218628" imgH="386519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0" y="2552701"/>
                        <a:ext cx="5213350" cy="3863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Объект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4" y="3325813"/>
            <a:ext cx="2816225" cy="2159000"/>
          </a:xfrm>
          <a:prstGeom prst="rect">
            <a:avLst/>
          </a:prstGeom>
          <a:noFill/>
          <a:ln w="28575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8606306" y="2146954"/>
            <a:ext cx="524436" cy="132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0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4294" y="274639"/>
            <a:ext cx="10107706" cy="491844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Категория детей, получающих помощь в ПКПП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900953"/>
            <a:ext cx="10972800" cy="5225211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12987"/>
              </p:ext>
            </p:extLst>
          </p:nvPr>
        </p:nvGraphicFramePr>
        <p:xfrm>
          <a:off x="1709271" y="2145054"/>
          <a:ext cx="81280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2964"/>
                <a:gridCol w="405503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FFC000"/>
                          </a:solidFill>
                        </a:rPr>
                        <a:t>Возраст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C000"/>
                          </a:solidFill>
                        </a:rPr>
                        <a:t>Количество детей</a:t>
                      </a:r>
                      <a:endParaRPr lang="ru-RU" sz="24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0 – 3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256</a:t>
                      </a:r>
                    </a:p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Дислалия   – 23 ребенка</a:t>
                      </a:r>
                    </a:p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Дизартрия – 31 ребенок</a:t>
                      </a:r>
                    </a:p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Алалия       – 3 ребенка</a:t>
                      </a:r>
                    </a:p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ОНР            –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 детей </a:t>
                      </a:r>
                    </a:p>
                    <a:p>
                      <a:pPr algn="just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НВОНР     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 детей </a:t>
                      </a:r>
                    </a:p>
                    <a:p>
                      <a:pPr algn="just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Другие</a:t>
                      </a: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нарушения - 9 детей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4 - 5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7 100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6 и более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688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00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бело-сини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бело-синий</Template>
  <TotalTime>446</TotalTime>
  <Words>473</Words>
  <Application>Microsoft Office PowerPoint</Application>
  <PresentationFormat>Произвольный</PresentationFormat>
  <Paragraphs>152</Paragraphs>
  <Slides>12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Шаблон бело-синий</vt:lpstr>
      <vt:lpstr>Диаграмма Microsoft Excel</vt:lpstr>
      <vt:lpstr>Состояние и перспективы интегрированного обучения и воспитания</vt:lpstr>
      <vt:lpstr>Система специального образования – 22932 ребенка с ОПФР </vt:lpstr>
      <vt:lpstr>2016/2017 учебный год – 22932 ребенка с ОПФР</vt:lpstr>
      <vt:lpstr>Тенденции обеспечения охвата</vt:lpstr>
      <vt:lpstr>               Создание условий  </vt:lpstr>
      <vt:lpstr>Критерии качества специального образования</vt:lpstr>
      <vt:lpstr>Работа ПМПК  за 2015/2016 учебный год </vt:lpstr>
      <vt:lpstr>Тенденции развития  системы специального образования </vt:lpstr>
      <vt:lpstr>Категория детей, получающих помощь в ПКПП</vt:lpstr>
      <vt:lpstr>Дошкольное образование</vt:lpstr>
      <vt:lpstr>Проблемы</vt:lpstr>
      <vt:lpstr>Состояние и перспективы интегрированного обучения и воспитания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user02</dc:creator>
  <cp:lastModifiedBy>Пользователь Компьютера</cp:lastModifiedBy>
  <cp:revision>116</cp:revision>
  <dcterms:created xsi:type="dcterms:W3CDTF">2016-10-22T20:51:49Z</dcterms:created>
  <dcterms:modified xsi:type="dcterms:W3CDTF">2016-11-07T14:27:28Z</dcterms:modified>
</cp:coreProperties>
</file>