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7" r:id="rId4"/>
    <p:sldId id="269" r:id="rId5"/>
    <p:sldId id="268" r:id="rId6"/>
    <p:sldId id="257" r:id="rId7"/>
    <p:sldId id="265" r:id="rId8"/>
    <p:sldId id="270" r:id="rId9"/>
    <p:sldId id="258" r:id="rId10"/>
    <p:sldId id="266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96A5"/>
    <a:srgbClr val="752536"/>
    <a:srgbClr val="FCF6F7"/>
    <a:srgbClr val="F7E5E9"/>
    <a:srgbClr val="862A3E"/>
    <a:srgbClr val="C23E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_Microsoft_Office_Excel_2007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_Microsoft_Office_Excel_2007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_Microsoft_Office_Excel_2007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6153573077175559E-3"/>
          <c:y val="0.29000049212598439"/>
          <c:w val="0.82916666666666661"/>
          <c:h val="0.617249753937007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Квалификационные категории</c:v>
                </c:pt>
              </c:strCache>
            </c:strRef>
          </c:tx>
          <c:dLbls>
            <c:dLbl>
              <c:idx val="0"/>
              <c:layout>
                <c:manualLayout>
                  <c:x val="-6.6673930061577444E-2"/>
                  <c:y val="0.11422588582677166"/>
                </c:manualLayout>
              </c:layout>
              <c:showPercent val="1"/>
            </c:dLbl>
            <c:dLbl>
              <c:idx val="1"/>
              <c:layout>
                <c:manualLayout>
                  <c:x val="-0.14028076558374331"/>
                  <c:y val="-0.1881966043307087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6A-462E-A207-1FFFE17FD73D}"/>
                </c:ext>
              </c:extLst>
            </c:dLbl>
            <c:dLbl>
              <c:idx val="2"/>
              <c:layout>
                <c:manualLayout>
                  <c:x val="0.11710963910292987"/>
                  <c:y val="-0.21761343503937014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6A-462E-A207-1FFFE17FD73D}"/>
                </c:ext>
              </c:extLst>
            </c:dLbl>
            <c:dLbl>
              <c:idx val="3"/>
              <c:layout>
                <c:manualLayout>
                  <c:x val="0.10221858355031356"/>
                  <c:y val="7.8247785433070871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6A-462E-A207-1FFFE17FD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d\-mmm">
                  <c:v>15.022421524663677</c:v>
                </c:pt>
                <c:pt idx="1">
                  <c:v>38.565022421524667</c:v>
                </c:pt>
                <c:pt idx="2">
                  <c:v>18.759342301943192</c:v>
                </c:pt>
                <c:pt idx="3">
                  <c:v>27.653213751868464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6A-462E-A207-1FFFE17FD73D}"/>
            </c:ext>
          </c:extLst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spPr>
    <a:solidFill>
      <a:sysClr val="window" lastClr="FFFFFF">
        <a:alpha val="34000"/>
      </a:sysClr>
    </a:solidFill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Ваше отношение к реализации задач инклюзивного образования?</a:t>
            </a:r>
          </a:p>
        </c:rich>
      </c:tx>
      <c:layout>
        <c:manualLayout>
          <c:xMode val="edge"/>
          <c:yMode val="edge"/>
          <c:x val="0.12465194839462282"/>
          <c:y val="2.939120237368147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Какое Ваше отношение к реализации задач инклюзивного образования?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-0.18367292419079714"/>
                  <c:y val="-0.13483976745394555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67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082649514839822"/>
                      <c:h val="7.74324586172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603-4947-A6AE-DCAC566E770D}"/>
                </c:ext>
              </c:extLst>
            </c:dLbl>
            <c:dLbl>
              <c:idx val="1"/>
              <c:layout>
                <c:manualLayout>
                  <c:x val="0.16101379547977895"/>
                  <c:y val="-2.5292633916690142E-2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10%</a:t>
                    </a:r>
                    <a:endPara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03-4947-A6AE-DCAC566E770D}"/>
                </c:ext>
              </c:extLst>
            </c:dLbl>
            <c:dLbl>
              <c:idx val="2"/>
              <c:layout>
                <c:manualLayout>
                  <c:x val="0.14150937777834496"/>
                  <c:y val="0.1493356052431212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23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027544166379527"/>
                      <c:h val="8.81201685712740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603-4947-A6AE-DCAC566E7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положительное</c:v>
                </c:pt>
                <c:pt idx="1">
                  <c:v>отрицательное </c:v>
                </c:pt>
                <c:pt idx="2">
                  <c:v>не задумывался(ась) об этом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67.099999999999994</c:v>
                </c:pt>
                <c:pt idx="1">
                  <c:v>10.3</c:v>
                </c:pt>
                <c:pt idx="2">
                  <c:v>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03-4947-A6AE-DCAC566E770D}"/>
            </c:ext>
          </c:extLst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gradFill>
      <a:gsLst>
        <a:gs pos="2000">
          <a:schemeClr val="bg1">
            <a:alpha val="0"/>
          </a:schemeClr>
        </a:gs>
        <a:gs pos="93000">
          <a:schemeClr val="bg1">
            <a:lumMod val="75000"/>
          </a:schemeClr>
        </a:gs>
      </a:gsLst>
      <a:lin ang="16200000" scaled="1"/>
    </a:gradFill>
    <a:scene3d>
      <a:camera prst="orthographicFront"/>
      <a:lightRig rig="threePt" dir="t"/>
    </a:scene3d>
    <a:sp3d>
      <a:bevelT/>
    </a:sp3d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ли Вы себя готовым к работе в условиях реализации задач инклюзивного образования?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Считаете ли Вы себя готовым к работе в условиях реализации задач инклюзивного образования?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2643895029859873E-2"/>
                  <c:y val="0.1563031296185945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11</a:t>
                    </a:r>
                    <a:r>
                      <a: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932387986227607"/>
                      <c:h val="0.115375017253975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C8C-42F6-A8E1-981BA7A1F51E}"/>
                </c:ext>
              </c:extLst>
            </c:dLbl>
            <c:dLbl>
              <c:idx val="1"/>
              <c:layout>
                <c:manualLayout>
                  <c:x val="-0.10355869257689544"/>
                  <c:y val="-0.18360165368831072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67</a:t>
                    </a:r>
                    <a:r>
                      <a: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8C-42F6-A8E1-981BA7A1F5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22</a:t>
                    </a:r>
                    <a:r>
                      <a: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8C-42F6-A8E1-981BA7A1F51E}"/>
                </c:ext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готов(а) полностью </c:v>
                </c:pt>
                <c:pt idx="1">
                  <c:v>готов(а) частично </c:v>
                </c:pt>
                <c:pt idx="2">
                  <c:v>не готов(а)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10.5</c:v>
                </c:pt>
                <c:pt idx="1">
                  <c:v>67.3</c:v>
                </c:pt>
                <c:pt idx="2">
                  <c:v>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8C-42F6-A8E1-981BA7A1F51E}"/>
            </c:ext>
          </c:extLst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gradFill>
      <a:gsLst>
        <a:gs pos="2000">
          <a:schemeClr val="bg1">
            <a:alpha val="0"/>
          </a:schemeClr>
        </a:gs>
        <a:gs pos="93000">
          <a:schemeClr val="bg1">
            <a:lumMod val="75000"/>
          </a:schemeClr>
        </a:gs>
      </a:gsLst>
      <a:lin ang="16200000" scaled="1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0.67896</cdr:x>
      <cdr:y>0.5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14457" y="2032000"/>
          <a:ext cx="3222172" cy="203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0.68615</cdr:x>
      <cdr:y>0.27269</cdr:y>
    </cdr:from>
    <cdr:to>
      <cdr:x>0.98787</cdr:x>
      <cdr:y>0.37874</cdr:y>
    </cdr:to>
    <cdr:sp macro="" textlink="">
      <cdr:nvSpPr>
        <cdr:cNvPr id="2" name="Выноска 2 (без границы) 1"/>
        <cdr:cNvSpPr/>
      </cdr:nvSpPr>
      <cdr:spPr>
        <a:xfrm xmlns:a="http://schemas.openxmlformats.org/drawingml/2006/main">
          <a:off x="4032449" y="1296144"/>
          <a:ext cx="1773168" cy="504056"/>
        </a:xfrm>
        <a:prstGeom xmlns:a="http://schemas.openxmlformats.org/drawingml/2006/main" prst="callout2">
          <a:avLst>
            <a:gd name="adj1" fmla="val 83251"/>
            <a:gd name="adj2" fmla="val 12294"/>
            <a:gd name="adj3" fmla="val 79219"/>
            <a:gd name="adj4" fmla="val 522"/>
            <a:gd name="adj5" fmla="val 136688"/>
            <a:gd name="adj6" fmla="val -28331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ПОЛОЖИТЕЛЬНОЕ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0.02451</cdr:x>
      <cdr:y>0.1818</cdr:y>
    </cdr:from>
    <cdr:to>
      <cdr:x>0.33082</cdr:x>
      <cdr:y>0.28784</cdr:y>
    </cdr:to>
    <cdr:sp macro="" textlink="">
      <cdr:nvSpPr>
        <cdr:cNvPr id="3" name="Выноска 2 (без границы) 2"/>
        <cdr:cNvSpPr/>
      </cdr:nvSpPr>
      <cdr:spPr>
        <a:xfrm xmlns:a="http://schemas.openxmlformats.org/drawingml/2006/main">
          <a:off x="144016" y="864096"/>
          <a:ext cx="1800200" cy="504056"/>
        </a:xfrm>
        <a:prstGeom xmlns:a="http://schemas.openxmlformats.org/drawingml/2006/main" prst="callout2">
          <a:avLst>
            <a:gd name="adj1" fmla="val 44617"/>
            <a:gd name="adj2" fmla="val 87612"/>
            <a:gd name="adj3" fmla="val 65782"/>
            <a:gd name="adj4" fmla="val 123018"/>
            <a:gd name="adj5" fmla="val 74875"/>
            <a:gd name="adj6" fmla="val 129702"/>
          </a:avLst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ЗАДУМЫВАЛСЯ (АСЬ ) ОБ ЭТОМ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0.03204</cdr:x>
      <cdr:y>0.78778</cdr:y>
    </cdr:from>
    <cdr:to>
      <cdr:x>0.33836</cdr:x>
      <cdr:y>0.86353</cdr:y>
    </cdr:to>
    <cdr:sp macro="" textlink="">
      <cdr:nvSpPr>
        <cdr:cNvPr id="5" name="Выноска 2 (без границы) 4"/>
        <cdr:cNvSpPr/>
      </cdr:nvSpPr>
      <cdr:spPr>
        <a:xfrm xmlns:a="http://schemas.openxmlformats.org/drawingml/2006/main">
          <a:off x="188293" y="3744416"/>
          <a:ext cx="1800200" cy="360040"/>
        </a:xfrm>
        <a:prstGeom xmlns:a="http://schemas.openxmlformats.org/drawingml/2006/main" prst="callout2">
          <a:avLst>
            <a:gd name="adj1" fmla="val 14098"/>
            <a:gd name="adj2" fmla="val 52808"/>
            <a:gd name="adj3" fmla="val -18152"/>
            <a:gd name="adj4" fmla="val 53880"/>
            <a:gd name="adj5" fmla="val -140479"/>
            <a:gd name="adj6" fmla="val 77685"/>
          </a:avLst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ОТРИЦАТЕЛЬНОЕ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0.6489</cdr:x>
      <cdr:y>0.24242</cdr:y>
    </cdr:from>
    <cdr:to>
      <cdr:x>0.91609</cdr:x>
      <cdr:y>0.34848</cdr:y>
    </cdr:to>
    <cdr:sp macro="" textlink="">
      <cdr:nvSpPr>
        <cdr:cNvPr id="2" name="Выноска 2 (без границы) 1"/>
        <cdr:cNvSpPr/>
      </cdr:nvSpPr>
      <cdr:spPr>
        <a:xfrm xmlns:a="http://schemas.openxmlformats.org/drawingml/2006/main">
          <a:off x="3672408" y="1152128"/>
          <a:ext cx="1512168" cy="504056"/>
        </a:xfrm>
        <a:prstGeom xmlns:a="http://schemas.openxmlformats.org/drawingml/2006/main" prst="callout2">
          <a:avLst>
            <a:gd name="adj1" fmla="val 18750"/>
            <a:gd name="adj2" fmla="val 1826"/>
            <a:gd name="adj3" fmla="val 32860"/>
            <a:gd name="adj4" fmla="val -12152"/>
            <a:gd name="adj5" fmla="val 112500"/>
            <a:gd name="adj6" fmla="val -2522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ГОТОВ (А) ПОЛНОСТЬЮ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0.03817</cdr:x>
      <cdr:y>0.28775</cdr:y>
    </cdr:from>
    <cdr:to>
      <cdr:x>0.27992</cdr:x>
      <cdr:y>0.36351</cdr:y>
    </cdr:to>
    <cdr:sp macro="" textlink="">
      <cdr:nvSpPr>
        <cdr:cNvPr id="3" name="Выноска 2 (без границы) 2"/>
        <cdr:cNvSpPr/>
      </cdr:nvSpPr>
      <cdr:spPr>
        <a:xfrm xmlns:a="http://schemas.openxmlformats.org/drawingml/2006/main">
          <a:off x="216024" y="1367557"/>
          <a:ext cx="1368152" cy="360040"/>
        </a:xfrm>
        <a:prstGeom xmlns:a="http://schemas.openxmlformats.org/drawingml/2006/main" prst="callout2">
          <a:avLst>
            <a:gd name="adj1" fmla="val 46969"/>
            <a:gd name="adj2" fmla="val 84624"/>
            <a:gd name="adj3" fmla="val 55031"/>
            <a:gd name="adj4" fmla="val 124429"/>
            <a:gd name="adj5" fmla="val 112500"/>
            <a:gd name="adj6" fmla="val 140907"/>
          </a:avLst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ГОТОВ (А)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0.73796</cdr:x>
      <cdr:y>0.83321</cdr:y>
    </cdr:from>
    <cdr:to>
      <cdr:x>0.95426</cdr:x>
      <cdr:y>0.93927</cdr:y>
    </cdr:to>
    <cdr:sp macro="" textlink="">
      <cdr:nvSpPr>
        <cdr:cNvPr id="4" name="Выноска 2 (без границы) 3"/>
        <cdr:cNvSpPr/>
      </cdr:nvSpPr>
      <cdr:spPr>
        <a:xfrm xmlns:a="http://schemas.openxmlformats.org/drawingml/2006/main">
          <a:off x="4176464" y="3959845"/>
          <a:ext cx="1224136" cy="504056"/>
        </a:xfrm>
        <a:prstGeom xmlns:a="http://schemas.openxmlformats.org/drawingml/2006/main" prst="callout2">
          <a:avLst>
            <a:gd name="adj1" fmla="val 18751"/>
            <a:gd name="adj2" fmla="val 1627"/>
            <a:gd name="adj3" fmla="val 18750"/>
            <a:gd name="adj4" fmla="val -16667"/>
            <a:gd name="adj5" fmla="val 2189"/>
            <a:gd name="adj6" fmla="val -33968"/>
          </a:avLst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ГОТОВ (А) ЧАСТИЧНО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C4C-6DC7-4F83-A52E-A717A3CEAC8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E96B-9DDF-4A48-A20D-6CF72BB38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3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C4C-6DC7-4F83-A52E-A717A3CEAC8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E96B-9DDF-4A48-A20D-6CF72BB38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94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C4C-6DC7-4F83-A52E-A717A3CEAC8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E96B-9DDF-4A48-A20D-6CF72BB38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70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C4C-6DC7-4F83-A52E-A717A3CEAC8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E96B-9DDF-4A48-A20D-6CF72BB38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50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C4C-6DC7-4F83-A52E-A717A3CEAC8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E96B-9DDF-4A48-A20D-6CF72BB38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30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C4C-6DC7-4F83-A52E-A717A3CEAC8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E96B-9DDF-4A48-A20D-6CF72BB38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35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C4C-6DC7-4F83-A52E-A717A3CEAC8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E96B-9DDF-4A48-A20D-6CF72BB38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44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C4C-6DC7-4F83-A52E-A717A3CEAC8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E96B-9DDF-4A48-A20D-6CF72BB38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03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C4C-6DC7-4F83-A52E-A717A3CEAC8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E96B-9DDF-4A48-A20D-6CF72BB38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09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C4C-6DC7-4F83-A52E-A717A3CEAC8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E96B-9DDF-4A48-A20D-6CF72BB38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28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C4C-6DC7-4F83-A52E-A717A3CEAC8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E96B-9DDF-4A48-A20D-6CF72BB38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40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2C4C-6DC7-4F83-A52E-A717A3CEAC8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E96B-9DDF-4A48-A20D-6CF72BB38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02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-61913" y="1319211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9" y="1755775"/>
            <a:ext cx="11734800" cy="3587753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повышению профессионализма педагогов, работающих с детьми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психофизического развития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12192000" cy="1162050"/>
          </a:xfrm>
          <a:prstGeom prst="rect">
            <a:avLst/>
          </a:prstGeom>
          <a:solidFill>
            <a:srgbClr val="752536"/>
          </a:solidFill>
          <a:ln>
            <a:solidFill>
              <a:srgbClr val="752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61913" y="5676901"/>
            <a:ext cx="12315825" cy="1160462"/>
          </a:xfrm>
          <a:prstGeom prst="rect">
            <a:avLst/>
          </a:prstGeom>
          <a:solidFill>
            <a:srgbClr val="752536"/>
          </a:solidFill>
          <a:ln>
            <a:solidFill>
              <a:srgbClr val="752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1047749" y="0"/>
            <a:ext cx="1009651" cy="20726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811 w 10000"/>
              <a:gd name="connsiteY3" fmla="*/ 7132 h 8000"/>
              <a:gd name="connsiteX4" fmla="*/ 0 w 10000"/>
              <a:gd name="connsiteY4" fmla="*/ 8000 h 8000"/>
              <a:gd name="connsiteX5" fmla="*/ 0 w 10000"/>
              <a:gd name="connsiteY5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4811" y="713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pattFill prst="trellis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77800" sx="112000" sy="112000" algn="tl" rotWithShape="0">
              <a:prstClr val="black">
                <a:alpha val="31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5500690"/>
            <a:ext cx="12192000" cy="19050"/>
          </a:xfrm>
          <a:prstGeom prst="line">
            <a:avLst/>
          </a:prstGeom>
          <a:ln w="1746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3550" y="5676901"/>
            <a:ext cx="6710362" cy="1160462"/>
          </a:xfrm>
        </p:spPr>
        <p:txBody>
          <a:bodyPr>
            <a:noAutofit/>
          </a:bodyPr>
          <a:lstStyle/>
          <a:p>
            <a:pPr algn="l">
              <a:lnSpc>
                <a:spcPts val="2900"/>
              </a:lnSpc>
              <a:spcBef>
                <a:spcPts val="0"/>
              </a:spcBef>
            </a:pP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Изофатова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Анатольевна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lnSpc>
                <a:spcPts val="2900"/>
              </a:lnSpc>
              <a:spcBef>
                <a:spcPts val="0"/>
              </a:spcBef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УМО охраны детства</a:t>
            </a:r>
          </a:p>
          <a:p>
            <a:pPr algn="l">
              <a:lnSpc>
                <a:spcPts val="2900"/>
              </a:lnSpc>
              <a:spcBef>
                <a:spcPts val="0"/>
              </a:spcBef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социальной работы ГОИРО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7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РАБОЧИЕ МАТЕРИАЛЫ\Поручения\Юбилей\для буклета\логотип института_белы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146" y="2090780"/>
            <a:ext cx="1508789" cy="1898139"/>
          </a:xfrm>
          <a:prstGeom prst="rect">
            <a:avLst/>
          </a:prstGeom>
          <a:solidFill>
            <a:srgbClr val="752536"/>
          </a:solidFill>
          <a:ln>
            <a:solidFill>
              <a:srgbClr val="75253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046513" y="853665"/>
            <a:ext cx="8186057" cy="97585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  <a:tileRect/>
          </a:gradFill>
          <a:ln>
            <a:solidFill>
              <a:srgbClr val="752536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>
            <a:off x="4187717" y="3988919"/>
            <a:ext cx="1197429" cy="167191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rgbClr val="752536"/>
              </a:gs>
              <a:gs pos="100000">
                <a:srgbClr val="DE96A5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93935" y="3988919"/>
            <a:ext cx="1060796" cy="1646063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261256" y="3988919"/>
            <a:ext cx="3570514" cy="2068286"/>
          </a:xfrm>
          <a:prstGeom prst="round2SameRect">
            <a:avLst/>
          </a:prstGeom>
          <a:gradFill flip="none" rotWithShape="1">
            <a:gsLst>
              <a:gs pos="5000">
                <a:schemeClr val="bg1">
                  <a:lumMod val="8000"/>
                  <a:lumOff val="92000"/>
                </a:schemeClr>
              </a:gs>
              <a:gs pos="57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8243763" y="3988919"/>
            <a:ext cx="3570514" cy="2068286"/>
          </a:xfrm>
          <a:prstGeom prst="round2SameRect">
            <a:avLst/>
          </a:prstGeom>
          <a:gradFill flip="none" rotWithShape="1">
            <a:gsLst>
              <a:gs pos="5000">
                <a:schemeClr val="bg1">
                  <a:lumMod val="8000"/>
                  <a:lumOff val="92000"/>
                </a:schemeClr>
              </a:gs>
              <a:gs pos="57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межкурсового периода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6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013688" y="2596896"/>
            <a:ext cx="2340656" cy="279719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40619" y="3921906"/>
            <a:ext cx="2535875" cy="1760926"/>
          </a:xfrm>
          <a:prstGeom prst="rightArrow">
            <a:avLst/>
          </a:prstGeom>
          <a:gradFill flip="none" rotWithShape="1">
            <a:gsLst>
              <a:gs pos="0">
                <a:srgbClr val="DE96A5"/>
              </a:gs>
              <a:gs pos="91000">
                <a:srgbClr val="862A3E"/>
              </a:gs>
            </a:gsLst>
            <a:lin ang="0" scaled="1"/>
            <a:tileRect/>
          </a:gra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6415" y="2541024"/>
            <a:ext cx="2340656" cy="28530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992640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Сверка кадров учителей-дефектологов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40982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740620" y="1536924"/>
            <a:ext cx="10820008" cy="3857166"/>
            <a:chOff x="732638" y="1430484"/>
            <a:chExt cx="8910016" cy="3943193"/>
          </a:xfrm>
        </p:grpSpPr>
        <p:sp>
          <p:nvSpPr>
            <p:cNvPr id="7" name="Стрелка вправо 6"/>
            <p:cNvSpPr/>
            <p:nvPr/>
          </p:nvSpPr>
          <p:spPr>
            <a:xfrm>
              <a:off x="732638" y="2057416"/>
              <a:ext cx="2088232" cy="1800200"/>
            </a:xfrm>
            <a:prstGeom prst="rightArrow">
              <a:avLst/>
            </a:prstGeom>
            <a:gradFill flip="none" rotWithShape="1">
              <a:gsLst>
                <a:gs pos="0">
                  <a:srgbClr val="DE96A5"/>
                </a:gs>
                <a:gs pos="91000">
                  <a:srgbClr val="862A3E"/>
                </a:gs>
              </a:gsLst>
              <a:lin ang="0" scaled="1"/>
              <a:tileRect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839415" y="2492896"/>
              <a:ext cx="1728192" cy="8459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8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2017 год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18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215680" y="1430484"/>
              <a:ext cx="2340000" cy="1062411"/>
            </a:xfrm>
            <a:prstGeom prst="roundRect">
              <a:avLst/>
            </a:prstGeom>
            <a:solidFill>
              <a:sysClr val="window" lastClr="FFFFFF">
                <a:alpha val="50000"/>
              </a:sysClr>
            </a:solidFill>
            <a:ln w="47625" cap="flat" cmpd="sng" algn="ctr">
              <a:solidFill>
                <a:srgbClr val="75253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18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Всего</a:t>
              </a:r>
            </a:p>
          </p:txBody>
        </p: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839415" y="4038701"/>
              <a:ext cx="1560227" cy="13349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8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2016 год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18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3887687" y="4038701"/>
              <a:ext cx="1130258" cy="10373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8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1353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18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7375441" y="2660129"/>
              <a:ext cx="2267213" cy="9528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4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8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40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3,0%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7375441" y="4038701"/>
              <a:ext cx="2267213" cy="7626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4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8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79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5,8%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302654" y="1452097"/>
              <a:ext cx="2340000" cy="1062000"/>
            </a:xfrm>
            <a:prstGeom prst="roundRect">
              <a:avLst/>
            </a:prstGeom>
            <a:solidFill>
              <a:srgbClr val="752536"/>
            </a:solidFill>
            <a:ln w="285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не имеют </a:t>
              </a:r>
            </a:p>
            <a:p>
              <a:pPr marL="0" marR="0" lvl="0" indent="0" algn="ctr" defTabSz="9144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специального </a:t>
              </a:r>
            </a:p>
            <a:p>
              <a:pPr marL="0" marR="0" lvl="0" indent="0" algn="ctr" defTabSz="9144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образования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179287" y="3726197"/>
              <a:ext cx="6426974" cy="0"/>
            </a:xfrm>
            <a:prstGeom prst="line">
              <a:avLst/>
            </a:prstGeom>
            <a:noFill/>
            <a:ln w="57150" cap="flat" cmpd="sng" algn="ctr">
              <a:solidFill>
                <a:srgbClr val="752536">
                  <a:alpha val="7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215680" y="5373676"/>
              <a:ext cx="6426974" cy="0"/>
            </a:xfrm>
            <a:prstGeom prst="line">
              <a:avLst/>
            </a:prstGeom>
            <a:noFill/>
            <a:ln w="57150" cap="flat" cmpd="sng" algn="ctr">
              <a:solidFill>
                <a:srgbClr val="752536">
                  <a:alpha val="7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4" name="TextBox 3"/>
          <p:cNvSpPr txBox="1"/>
          <p:nvPr/>
        </p:nvSpPr>
        <p:spPr>
          <a:xfrm>
            <a:off x="4310743" y="2989893"/>
            <a:ext cx="189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1338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57930" y="5536935"/>
            <a:ext cx="2060983" cy="1134241"/>
          </a:xfrm>
          <a:prstGeom prst="roundRect">
            <a:avLst/>
          </a:prstGeom>
          <a:gradFill flip="none" rotWithShape="1">
            <a:gsLst>
              <a:gs pos="0">
                <a:srgbClr val="752536"/>
              </a:gs>
              <a:gs pos="68000">
                <a:srgbClr val="C23E5A"/>
              </a:gs>
              <a:gs pos="100000">
                <a:srgbClr val="DE96A5"/>
              </a:gs>
            </a:gsLst>
            <a:lin ang="5400000" scaled="1"/>
            <a:tileRect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</a:t>
            </a:r>
          </a:p>
          <a:p>
            <a:pPr marL="0" marR="0" lvl="0" indent="0" algn="ctr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1156" y="5747922"/>
            <a:ext cx="5012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7525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Обучаются заочно</a:t>
            </a:r>
            <a:endParaRPr lang="ru-RU" sz="4400" b="1" i="1" dirty="0">
              <a:solidFill>
                <a:srgbClr val="7525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4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00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ru-RU" sz="4000" b="1" dirty="0">
                <a:solidFill>
                  <a:srgbClr val="0018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Переподготовка специалистов</a:t>
            </a:r>
            <a:br>
              <a:rPr lang="ru-RU" sz="4000" b="1" dirty="0">
                <a:solidFill>
                  <a:srgbClr val="0018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7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2327" y="862011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75657" y="1015172"/>
            <a:ext cx="9818914" cy="94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3200"/>
              </a:lnSpc>
              <a:spcBef>
                <a:spcPct val="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2016-2017 гг. - на переподготовку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ts val="3200"/>
              </a:lnSpc>
              <a:spcBef>
                <a:spcPct val="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направлено</a:t>
            </a: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1957931"/>
            <a:ext cx="12191999" cy="1233200"/>
            <a:chOff x="0" y="1957931"/>
            <a:chExt cx="12191999" cy="12332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939142" y="1994444"/>
              <a:ext cx="9252857" cy="112814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7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7525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обеспечить получение специального образования всеми педагогами, выполняющими должностные обязанности </a:t>
              </a:r>
            </a:p>
            <a:p>
              <a:pPr algn="ctr"/>
              <a:r>
                <a:rPr lang="ru-RU" sz="2400" b="1" dirty="0" smtClean="0">
                  <a:solidFill>
                    <a:srgbClr val="7525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учителя-дефектолога</a:t>
              </a:r>
              <a:endParaRPr lang="ru-RU" sz="2400" b="1" dirty="0">
                <a:solidFill>
                  <a:srgbClr val="7525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0" y="1957931"/>
              <a:ext cx="2960914" cy="1233200"/>
            </a:xfrm>
            <a:prstGeom prst="roundRect">
              <a:avLst/>
            </a:prstGeom>
            <a:solidFill>
              <a:srgbClr val="752536"/>
            </a:solidFill>
            <a:ln>
              <a:solidFill>
                <a:srgbClr val="752536"/>
              </a:solidFill>
            </a:ln>
            <a:effectLst>
              <a:softEdge rad="63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Задача отделов образования, 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спорта и туризма: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370114" y="3331839"/>
            <a:ext cx="11821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Поручение Совета Министров РБ от 07.12.2016 – до 25 июля 2017 года обеспечить учреждения необходимыми кадрами учителей-дефектологов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64488" y="4255022"/>
            <a:ext cx="3927512" cy="2058692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</a:gradFill>
          <a:ln>
            <a:solidFill>
              <a:srgbClr val="752536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повышения квалификации и переподготовки кадров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ГГУ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им.Ф.Скорины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7525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ipk.gsu.by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45427" y="4255021"/>
            <a:ext cx="3810001" cy="2058693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</a:gradFill>
          <a:ln>
            <a:solidFill>
              <a:srgbClr val="752536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повышения квалификации и переподготовки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БГПУ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им.М.Танка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7525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ipkip.bspu.by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5057" y="4287050"/>
            <a:ext cx="3720682" cy="202666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solidFill>
              <a:srgbClr val="752536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последипломного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7525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academy.edu.by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5592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977929617"/>
              </p:ext>
            </p:extLst>
          </p:nvPr>
        </p:nvGraphicFramePr>
        <p:xfrm>
          <a:off x="1132114" y="1515152"/>
          <a:ext cx="1003662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340" y="174173"/>
            <a:ext cx="11321143" cy="992640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Категориальный ценз учителей-дефектологов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40982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Выноска 2 3"/>
          <p:cNvSpPr/>
          <p:nvPr/>
        </p:nvSpPr>
        <p:spPr>
          <a:xfrm>
            <a:off x="7968342" y="2806923"/>
            <a:ext cx="3505201" cy="1699763"/>
          </a:xfrm>
          <a:prstGeom prst="borderCallout2">
            <a:avLst>
              <a:gd name="adj1" fmla="val 18750"/>
              <a:gd name="adj2" fmla="val -105"/>
              <a:gd name="adj3" fmla="val 18750"/>
              <a:gd name="adj4" fmla="val -16667"/>
              <a:gd name="adj5" fmla="val 45521"/>
              <a:gd name="adj6" fmla="val -48566"/>
            </a:avLst>
          </a:prstGeom>
          <a:solidFill>
            <a:schemeClr val="bg1"/>
          </a:solidFill>
          <a:ln w="31750">
            <a:solidFill>
              <a:srgbClr val="752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800"/>
              </a:lnSpc>
            </a:pPr>
            <a:r>
              <a:rPr lang="ru-RU" sz="2800" b="1" dirty="0">
                <a:solidFill>
                  <a:srgbClr val="862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 </a:t>
            </a:r>
            <a:r>
              <a:rPr lang="ru-RU" sz="2800" b="1" dirty="0" smtClean="0">
                <a:solidFill>
                  <a:srgbClr val="862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2800" b="1" dirty="0">
                <a:solidFill>
                  <a:srgbClr val="862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квалификационную категорию более трех лет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1911" y="5391878"/>
            <a:ext cx="12130089" cy="1323439"/>
            <a:chOff x="0" y="1876513"/>
            <a:chExt cx="12130090" cy="13146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001058" y="1970405"/>
              <a:ext cx="9129032" cy="122072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7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300"/>
                </a:lnSpc>
              </a:pPr>
              <a:r>
                <a:rPr lang="ru-RU" sz="2400" b="1" dirty="0" smtClean="0">
                  <a:solidFill>
                    <a:srgbClr val="7525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мотивировать </a:t>
              </a:r>
              <a:r>
                <a:rPr lang="ru-RU" sz="2400" b="1" dirty="0">
                  <a:solidFill>
                    <a:srgbClr val="7525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учителей-дефектологов к сдаче экзамена </a:t>
              </a:r>
              <a:r>
                <a:rPr lang="ru-RU" sz="2400" b="1" dirty="0" smtClean="0">
                  <a:solidFill>
                    <a:srgbClr val="7525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присвоение </a:t>
              </a:r>
              <a:r>
                <a:rPr lang="ru-RU" sz="2400" b="1" dirty="0">
                  <a:solidFill>
                    <a:srgbClr val="7525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высшей квалификационной категории и оказать им необходимую методическую помощь </a:t>
              </a:r>
              <a:r>
                <a:rPr lang="ru-RU" sz="2400" b="1" dirty="0" smtClean="0">
                  <a:solidFill>
                    <a:srgbClr val="7525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2400" b="1" dirty="0">
                  <a:solidFill>
                    <a:srgbClr val="7525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подготовке </a:t>
              </a:r>
              <a:r>
                <a:rPr lang="ru-RU" sz="2400" b="1" dirty="0" smtClean="0">
                  <a:solidFill>
                    <a:srgbClr val="7525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 аттестации</a:t>
              </a:r>
              <a:endParaRPr lang="ru-RU" sz="2400" b="1" dirty="0">
                <a:solidFill>
                  <a:srgbClr val="7525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0" y="1876513"/>
              <a:ext cx="3116718" cy="1314618"/>
            </a:xfrm>
            <a:prstGeom prst="roundRect">
              <a:avLst/>
            </a:prstGeom>
            <a:solidFill>
              <a:srgbClr val="752536"/>
            </a:solidFill>
            <a:ln>
              <a:solidFill>
                <a:srgbClr val="752536"/>
              </a:solidFill>
            </a:ln>
            <a:effectLst>
              <a:softEdge rad="63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911" y="5417367"/>
            <a:ext cx="3006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учреждений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методических служб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района: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0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188581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на базе ГОИРО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(2017 год)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40982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44360" y="1623607"/>
            <a:ext cx="12079399" cy="2911804"/>
            <a:chOff x="44360" y="1623607"/>
            <a:chExt cx="12079399" cy="291180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100320" y="1623607"/>
              <a:ext cx="6149610" cy="6531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60017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4400" b="1" dirty="0" smtClean="0">
                  <a:solidFill>
                    <a:srgbClr val="7525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ru-RU" sz="4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 – </a:t>
              </a:r>
              <a:r>
                <a:rPr lang="ru-RU" sz="4400" b="1" dirty="0" smtClean="0">
                  <a:solidFill>
                    <a:srgbClr val="7525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r>
                <a:rPr lang="ru-RU" sz="4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педагогов</a:t>
              </a:r>
              <a:endPara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44360" y="2554096"/>
              <a:ext cx="2873829" cy="1981315"/>
              <a:chOff x="674913" y="2590686"/>
              <a:chExt cx="2873829" cy="1981315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674913" y="3305287"/>
                <a:ext cx="2873829" cy="126671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bg1">
                      <a:lumMod val="75000"/>
                    </a:schemeClr>
                  </a:gs>
                  <a:gs pos="8300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en-US" sz="2400" b="1" i="1" dirty="0" smtClean="0">
                    <a:solidFill>
                      <a:srgbClr val="75253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000" b="1" i="1" dirty="0">
                    <a:solidFill>
                      <a:srgbClr val="75253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i="1" dirty="0" smtClean="0">
                    <a:solidFill>
                      <a:srgbClr val="75253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ступень ОСО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группы – 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63</a:t>
                </a:r>
                <a:r>
                  <a:rPr lang="ru-RU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человека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74913" y="2590686"/>
                <a:ext cx="2873829" cy="975857"/>
              </a:xfrm>
              <a:prstGeom prst="roundRect">
                <a:avLst/>
              </a:prstGeom>
              <a:solidFill>
                <a:srgbClr val="752536"/>
              </a:solidFill>
              <a:ln>
                <a:solidFill>
                  <a:srgbClr val="752536"/>
                </a:solidFill>
              </a:ln>
              <a:effectLst>
                <a:softEdge rad="635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чителя классов интегрированного обучения и воспитания</a:t>
                </a:r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3100320" y="2554096"/>
              <a:ext cx="2873829" cy="1981315"/>
              <a:chOff x="674913" y="2590686"/>
              <a:chExt cx="2873829" cy="1981315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74913" y="3305287"/>
                <a:ext cx="2873829" cy="126671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bg1">
                      <a:lumMod val="75000"/>
                    </a:schemeClr>
                  </a:gs>
                  <a:gs pos="8300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en-US" sz="2400" b="1" i="1" dirty="0" smtClean="0">
                    <a:solidFill>
                      <a:srgbClr val="75253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2000" b="1" i="1" dirty="0" smtClean="0">
                    <a:solidFill>
                      <a:srgbClr val="75253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ступень ОСО</a:t>
                </a:r>
              </a:p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ru-RU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человек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674913" y="2590686"/>
                <a:ext cx="2873829" cy="975857"/>
              </a:xfrm>
              <a:prstGeom prst="roundRect">
                <a:avLst/>
              </a:prstGeom>
              <a:solidFill>
                <a:srgbClr val="752536"/>
              </a:solidFill>
              <a:ln>
                <a:solidFill>
                  <a:srgbClr val="752536"/>
                </a:solidFill>
              </a:ln>
              <a:effectLst>
                <a:softEdge rad="635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учителя классов интегрированного обучения и воспитания</a:t>
                </a:r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175125" y="2554096"/>
              <a:ext cx="2873829" cy="1981315"/>
              <a:chOff x="674913" y="2590686"/>
              <a:chExt cx="2873829" cy="1981315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674913" y="3305287"/>
                <a:ext cx="2873829" cy="126671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bg1">
                      <a:lumMod val="75000"/>
                    </a:schemeClr>
                  </a:gs>
                  <a:gs pos="8300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ru-RU" sz="2400" b="1" i="1" dirty="0">
                    <a:solidFill>
                      <a:srgbClr val="75253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lang="ru-RU" sz="2400" b="1" i="1" dirty="0" smtClean="0">
                    <a:solidFill>
                      <a:srgbClr val="75253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платной основе</a:t>
                </a:r>
                <a:endParaRPr lang="ru-RU" sz="2000" b="1" i="1" dirty="0" smtClean="0">
                  <a:solidFill>
                    <a:srgbClr val="7525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человек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674913" y="2590686"/>
                <a:ext cx="2873829" cy="975857"/>
              </a:xfrm>
              <a:prstGeom prst="roundRect">
                <a:avLst/>
              </a:prstGeom>
              <a:solidFill>
                <a:srgbClr val="752536"/>
              </a:solidFill>
              <a:ln>
                <a:solidFill>
                  <a:srgbClr val="752536"/>
                </a:solidFill>
              </a:ln>
              <a:effectLst>
                <a:softEdge rad="635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чителя-дефектологи</a:t>
                </a:r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9249930" y="2554096"/>
              <a:ext cx="2873829" cy="1981315"/>
              <a:chOff x="674913" y="2590686"/>
              <a:chExt cx="2873829" cy="1981315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674913" y="3305287"/>
                <a:ext cx="2873829" cy="126671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bg1">
                      <a:lumMod val="75000"/>
                    </a:schemeClr>
                  </a:gs>
                  <a:gs pos="8300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человек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674913" y="2590686"/>
                <a:ext cx="2873829" cy="975857"/>
              </a:xfrm>
              <a:prstGeom prst="roundRect">
                <a:avLst/>
              </a:prstGeom>
              <a:solidFill>
                <a:srgbClr val="752536"/>
              </a:solidFill>
              <a:ln>
                <a:solidFill>
                  <a:srgbClr val="752536"/>
                </a:solidFill>
              </a:ln>
              <a:effectLst>
                <a:softEdge rad="635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воспитатели вспомогательных (специальных общеобразовательных) школ-интернатов</a:t>
                </a:r>
                <a:endPara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" name="Прямая со стрелкой 18"/>
            <p:cNvCxnSpPr/>
            <p:nvPr/>
          </p:nvCxnSpPr>
          <p:spPr>
            <a:xfrm flipH="1">
              <a:off x="1546488" y="2252137"/>
              <a:ext cx="1572677" cy="218628"/>
            </a:xfrm>
            <a:prstGeom prst="straightConnector1">
              <a:avLst/>
            </a:prstGeom>
            <a:ln w="38100">
              <a:solidFill>
                <a:srgbClr val="7525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6" idx="2"/>
            </p:cNvCxnSpPr>
            <p:nvPr/>
          </p:nvCxnSpPr>
          <p:spPr>
            <a:xfrm flipH="1">
              <a:off x="4705350" y="2276750"/>
              <a:ext cx="1469775" cy="194015"/>
            </a:xfrm>
            <a:prstGeom prst="straightConnector1">
              <a:avLst/>
            </a:prstGeom>
            <a:ln w="38100">
              <a:solidFill>
                <a:srgbClr val="7525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6" idx="2"/>
            </p:cNvCxnSpPr>
            <p:nvPr/>
          </p:nvCxnSpPr>
          <p:spPr>
            <a:xfrm>
              <a:off x="6175125" y="2276750"/>
              <a:ext cx="1352856" cy="194015"/>
            </a:xfrm>
            <a:prstGeom prst="straightConnector1">
              <a:avLst/>
            </a:prstGeom>
            <a:ln w="38100">
              <a:solidFill>
                <a:srgbClr val="7525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9231085" y="2207830"/>
              <a:ext cx="1436915" cy="207593"/>
            </a:xfrm>
            <a:prstGeom prst="straightConnector1">
              <a:avLst/>
            </a:prstGeom>
            <a:ln w="38100">
              <a:solidFill>
                <a:srgbClr val="7525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359328" y="4743066"/>
            <a:ext cx="4346022" cy="895350"/>
            <a:chOff x="359328" y="4972051"/>
            <a:chExt cx="4346022" cy="89535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34632" y="4972051"/>
              <a:ext cx="3570718" cy="89535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7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300"/>
                </a:lnSpc>
              </a:pPr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обучающих курсов</a:t>
              </a:r>
            </a:p>
            <a:p>
              <a:pPr algn="ctr">
                <a:lnSpc>
                  <a:spcPts val="2300"/>
                </a:lnSpc>
              </a:pPr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(тематических семинаров)</a:t>
              </a:r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359328" y="4983313"/>
              <a:ext cx="1121946" cy="884088"/>
            </a:xfrm>
            <a:prstGeom prst="roundRect">
              <a:avLst/>
            </a:prstGeom>
            <a:solidFill>
              <a:srgbClr val="752536"/>
            </a:solidFill>
            <a:ln>
              <a:solidFill>
                <a:srgbClr val="752536"/>
              </a:solidFill>
            </a:ln>
            <a:effectLst>
              <a:softEdge rad="63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527704" y="4739382"/>
            <a:ext cx="5600699" cy="895350"/>
            <a:chOff x="359329" y="4972051"/>
            <a:chExt cx="4346021" cy="89535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134632" y="4972051"/>
              <a:ext cx="3570718" cy="89535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7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300"/>
                </a:lnSpc>
              </a:pPr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педагогов УО, реализующих образовательные программы специального образования</a:t>
              </a:r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59329" y="4983313"/>
              <a:ext cx="901726" cy="884088"/>
            </a:xfrm>
            <a:prstGeom prst="roundRect">
              <a:avLst/>
            </a:prstGeom>
            <a:solidFill>
              <a:srgbClr val="752536"/>
            </a:solidFill>
            <a:ln>
              <a:solidFill>
                <a:srgbClr val="752536"/>
              </a:solidFill>
            </a:ln>
            <a:effectLst>
              <a:softEdge rad="63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530</a:t>
              </a:r>
              <a:endPara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906326" y="4811651"/>
            <a:ext cx="1268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525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endParaRPr lang="ru-RU" sz="4400" b="1" dirty="0">
              <a:solidFill>
                <a:srgbClr val="7525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4093" y="5964541"/>
            <a:ext cx="5488192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b="1" dirty="0" smtClean="0">
                <a:solidFill>
                  <a:srgbClr val="7525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Нуждаемость учителей-дефектологов в повышении квалификации</a:t>
            </a:r>
            <a:endParaRPr lang="ru-RU" sz="2400" b="1" dirty="0">
              <a:solidFill>
                <a:srgbClr val="7525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5708949"/>
            <a:ext cx="12315825" cy="45719"/>
          </a:xfrm>
          <a:prstGeom prst="rect">
            <a:avLst/>
          </a:prstGeom>
          <a:solidFill>
            <a:srgbClr val="752536"/>
          </a:solidFill>
          <a:ln>
            <a:solidFill>
              <a:srgbClr val="752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851553" y="5869164"/>
            <a:ext cx="4721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Шеврон 45"/>
          <p:cNvSpPr/>
          <p:nvPr/>
        </p:nvSpPr>
        <p:spPr>
          <a:xfrm>
            <a:off x="5819222" y="5964541"/>
            <a:ext cx="553555" cy="682238"/>
          </a:xfrm>
          <a:prstGeom prst="chevron">
            <a:avLst/>
          </a:prstGeom>
          <a:solidFill>
            <a:srgbClr val="752536"/>
          </a:solidFill>
          <a:ln>
            <a:solidFill>
              <a:srgbClr val="752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9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047749"/>
          </a:xfrm>
        </p:spPr>
        <p:txBody>
          <a:bodyPr>
            <a:normAutofit fontScale="90000"/>
          </a:bodyPr>
          <a:lstStyle/>
          <a:p>
            <a:pPr algn="ctr">
              <a:lnSpc>
                <a:spcPts val="3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Интернет-анкетирование по изучению готовности педагогов к реализации задач инклюзивного образования </a:t>
            </a:r>
            <a:r>
              <a:rPr lang="ru-RU" sz="3600" b="1" i="1" dirty="0" smtClean="0">
                <a:solidFill>
                  <a:srgbClr val="7525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(март 2017)</a:t>
            </a:r>
            <a:endParaRPr lang="ru-RU" sz="3600" b="1" i="1" dirty="0">
              <a:solidFill>
                <a:srgbClr val="7525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40982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5932677"/>
              </p:ext>
            </p:extLst>
          </p:nvPr>
        </p:nvGraphicFramePr>
        <p:xfrm>
          <a:off x="97540" y="1482132"/>
          <a:ext cx="5903210" cy="444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4643740"/>
              </p:ext>
            </p:extLst>
          </p:nvPr>
        </p:nvGraphicFramePr>
        <p:xfrm>
          <a:off x="6148958" y="1482411"/>
          <a:ext cx="5909692" cy="444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1912" y="5624800"/>
            <a:ext cx="12130088" cy="1233200"/>
            <a:chOff x="0" y="1957931"/>
            <a:chExt cx="12130088" cy="12332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877231" y="2212703"/>
              <a:ext cx="9252857" cy="72365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7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7525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обеспечивать подготовку педагогов к реализации инклюзивных процессов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0" y="1957931"/>
              <a:ext cx="2960914" cy="1233200"/>
            </a:xfrm>
            <a:prstGeom prst="roundRect">
              <a:avLst/>
            </a:prstGeom>
            <a:solidFill>
              <a:srgbClr val="752536"/>
            </a:solidFill>
            <a:ln>
              <a:solidFill>
                <a:srgbClr val="752536"/>
              </a:solidFill>
            </a:ln>
            <a:effectLst>
              <a:softEdge rad="63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Задача </a:t>
              </a:r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методических структур 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235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2" y="209551"/>
            <a:ext cx="10515600" cy="992640"/>
          </a:xfrm>
        </p:spPr>
        <p:txBody>
          <a:bodyPr>
            <a:normAutofit fontScale="90000"/>
          </a:bodyPr>
          <a:lstStyle/>
          <a:p>
            <a:pPr algn="ctr">
              <a:lnSpc>
                <a:spcPts val="3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на базе республиканских учреждений дополнительного образования взрослых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86912" y="1340982"/>
            <a:ext cx="12378912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162756" y="1538341"/>
            <a:ext cx="8990446" cy="5202909"/>
            <a:chOff x="162755" y="1538341"/>
            <a:chExt cx="9211233" cy="520290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62755" y="1538341"/>
              <a:ext cx="6644445" cy="4844463"/>
              <a:chOff x="105717" y="1396636"/>
              <a:chExt cx="7477070" cy="489060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119856" y="1396636"/>
                <a:ext cx="3654000" cy="1537719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21000">
                    <a:sysClr val="window" lastClr="FFFFFF">
                      <a:lumMod val="75000"/>
                    </a:sysClr>
                  </a:gs>
                </a:gsLst>
                <a:lin ang="16200000" scaled="1"/>
                <a:tileRect/>
              </a:gradFill>
              <a:ln w="2857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1800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121693" y="2664621"/>
                <a:ext cx="3654073" cy="309667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3101454" y="1879256"/>
                <a:ext cx="4401301" cy="1787938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21000">
                    <a:sysClr val="window" lastClr="FFFFFF">
                      <a:lumMod val="75000"/>
                    </a:sysClr>
                  </a:gs>
                </a:gsLst>
                <a:lin ang="16200000" scaled="1"/>
                <a:tileRect/>
              </a:gradFill>
              <a:ln w="2857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263352" y="1444367"/>
                <a:ext cx="4392488" cy="87975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1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Академия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21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последипломного </a:t>
                </a:r>
                <a:endPara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8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1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образования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21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(</a:t>
                </a:r>
                <a:r>
                  <a:rPr kumimoji="0" lang="en-US" sz="2400" b="0" i="1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academy.edu.by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)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8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105717" y="3645024"/>
                <a:ext cx="3686027" cy="2496274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3101452" y="3314215"/>
                <a:ext cx="4401301" cy="297302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3181486" y="1911111"/>
                <a:ext cx="4401301" cy="13685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Институт повышения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квалификации и 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переподготовки </a:t>
                </a:r>
                <a:endPara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8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БГПУ </a:t>
                </a:r>
                <a:r>
                  <a:rPr kumimoji="0" lang="ru-RU" sz="20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им.М.Танка</a:t>
                </a:r>
                <a:endPara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8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(</a:t>
                </a:r>
                <a:r>
                  <a:rPr kumimoji="0" lang="en-US" sz="2400" b="0" i="1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ipkip.bspu.by</a:t>
                </a:r>
                <a:r>
                  <a:rPr kumimoji="0" lang="ru-RU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18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)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8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5875694" y="2457073"/>
              <a:ext cx="3498294" cy="4284177"/>
              <a:chOff x="-504464" y="1571151"/>
              <a:chExt cx="4588973" cy="486223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5" cstate="email"/>
              <a:srcRect/>
              <a:stretch/>
            </p:blipFill>
            <p:spPr>
              <a:xfrm>
                <a:off x="-504463" y="2684238"/>
                <a:ext cx="4588971" cy="37491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-504464" y="1571151"/>
                <a:ext cx="4588973" cy="1411561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21000">
                    <a:sysClr val="window" lastClr="FFFFFF">
                      <a:lumMod val="75000"/>
                    </a:sysClr>
                  </a:gs>
                </a:gsLst>
                <a:lin ang="16200000" scaled="1"/>
                <a:tileRect/>
              </a:gradFill>
              <a:ln w="2857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lvl="0" algn="ctr">
                  <a:lnSpc>
                    <a:spcPts val="2100"/>
                  </a:lnSpc>
                </a:pPr>
                <a:r>
                  <a:rPr lang="ru-RU" sz="2000" b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Институт инклюзивного образования</a:t>
                </a:r>
              </a:p>
              <a:p>
                <a:pPr lvl="0" algn="ctr">
                  <a:lnSpc>
                    <a:spcPts val="2100"/>
                  </a:lnSpc>
                </a:pPr>
                <a:r>
                  <a:rPr kumimoji="0" lang="ru-RU" sz="24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u="sng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www.iio.bspu.by</a:t>
                </a:r>
                <a:r>
                  <a:rPr lang="en-US" sz="2400" b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ru-RU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8955442" y="1427823"/>
            <a:ext cx="3117374" cy="3683094"/>
            <a:chOff x="9435138" y="1587001"/>
            <a:chExt cx="3117374" cy="3683094"/>
          </a:xfrm>
        </p:grpSpPr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9435138" y="1587001"/>
              <a:ext cx="3096344" cy="11283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5400" kern="1200">
                  <a:solidFill>
                    <a:schemeClr val="tx2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52536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Сайт Института инклюзивного образования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752536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10782274" y="2845529"/>
              <a:ext cx="360040" cy="216024"/>
            </a:xfrm>
            <a:prstGeom prst="downArrow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5253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600184" y="3946656"/>
              <a:ext cx="295232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7525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Республиканский ресурсный центр инклюзивного образования</a:t>
              </a:r>
              <a:endParaRPr lang="ru-RU" sz="2000" b="1" dirty="0">
                <a:solidFill>
                  <a:srgbClr val="752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32276" y="3162623"/>
              <a:ext cx="2091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www.iio.bspu.by</a:t>
              </a:r>
              <a:endPara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10803290" y="3687363"/>
              <a:ext cx="360040" cy="216024"/>
            </a:xfrm>
            <a:prstGeom prst="downArrow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5253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</a:endParaRPr>
            </a:p>
          </p:txBody>
        </p:sp>
      </p:grpSp>
      <p:pic>
        <p:nvPicPr>
          <p:cNvPr id="22" name="Picture 2" descr="bspu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5594" y="5241406"/>
            <a:ext cx="882115" cy="132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62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6819257" y="2590505"/>
            <a:ext cx="4915543" cy="4115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2" y="209551"/>
            <a:ext cx="10515600" cy="992640"/>
          </a:xfrm>
        </p:spPr>
        <p:txBody>
          <a:bodyPr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посещать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40982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505543" y="1637619"/>
            <a:ext cx="4915543" cy="5067980"/>
            <a:chOff x="4990457" y="1202191"/>
            <a:chExt cx="4915543" cy="506798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/>
          </p:blipFill>
          <p:spPr>
            <a:xfrm>
              <a:off x="4990457" y="2114914"/>
              <a:ext cx="4915543" cy="415525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/>
          </p:blipFill>
          <p:spPr>
            <a:xfrm>
              <a:off x="6649544" y="5576571"/>
              <a:ext cx="3256456" cy="693600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4990457" y="1202191"/>
              <a:ext cx="4915543" cy="1261775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21000">
                  <a:sysClr val="window" lastClr="FFFFFF">
                    <a:lumMod val="75000"/>
                  </a:sysClr>
                </a:gs>
              </a:gsLst>
              <a:lin ang="16200000" scaled="1"/>
              <a:tileRect/>
            </a:gradFill>
            <a:ln w="285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Сайт</a:t>
              </a:r>
            </a:p>
            <a:p>
              <a:pPr lvl="0" algn="ctr"/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</a:t>
              </a:r>
              <a:r>
                <a:rPr lang="en-US" sz="2400" u="sng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www.asabliva.by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819257" y="1637619"/>
            <a:ext cx="4915543" cy="1261775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21000">
                <a:sysClr val="window" lastClr="FFFFFF">
                  <a:lumMod val="75000"/>
                </a:sys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Видео-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репозиторий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БГПУ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им.Максима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Танка</a:t>
            </a:r>
          </a:p>
          <a:p>
            <a:pPr lvl="0"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400" u="sng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www.video.bspu.by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3920" y="4206240"/>
            <a:ext cx="640080" cy="421730"/>
          </a:xfrm>
          <a:prstGeom prst="ellipse">
            <a:avLst/>
          </a:prstGeom>
          <a:noFill/>
          <a:ln w="28575">
            <a:solidFill>
              <a:srgbClr val="752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62480" y="5937069"/>
            <a:ext cx="640080" cy="421730"/>
          </a:xfrm>
          <a:prstGeom prst="ellipse">
            <a:avLst/>
          </a:prstGeom>
          <a:noFill/>
          <a:ln w="28575">
            <a:solidFill>
              <a:srgbClr val="752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0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7" y="152401"/>
            <a:ext cx="11451770" cy="992640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методической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40982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90232" y="1340982"/>
            <a:ext cx="111353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положительная динамика в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сформированности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знаний, умений, навыков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обучающихся с особенностями психофизического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развития;</a:t>
            </a:r>
          </a:p>
          <a:p>
            <a:pPr marL="285750" indent="-285750" algn="just">
              <a:spcAft>
                <a:spcPts val="12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выявление лучшего педагогического опыта 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трансляция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его на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областном, республиканском и международном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уровнях;</a:t>
            </a:r>
          </a:p>
          <a:p>
            <a:pPr marL="285750" indent="-285750" algn="just">
              <a:spcAft>
                <a:spcPts val="12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положительная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динамика процесса аттестации педагогических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кадров;</a:t>
            </a:r>
          </a:p>
          <a:p>
            <a:pPr marL="285750" indent="-285750" algn="just">
              <a:spcAft>
                <a:spcPts val="12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системное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использование ИКТ в образовательном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процессе;</a:t>
            </a:r>
          </a:p>
          <a:p>
            <a:pPr marL="285750" indent="-285750" algn="just">
              <a:spcAft>
                <a:spcPts val="12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разработка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 реализация инновационных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проектов, направленных на решение проблем специального образования;</a:t>
            </a:r>
          </a:p>
          <a:p>
            <a:pPr marL="285750" indent="-285750" algn="just">
              <a:spcAft>
                <a:spcPts val="12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регулярность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процесса повышения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квалификации (1 раз в 3 года)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непрерывное самообразование педагогов;</a:t>
            </a:r>
          </a:p>
          <a:p>
            <a:pPr marL="285750" indent="-285750" algn="just">
              <a:spcAft>
                <a:spcPts val="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результативность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участия педагогов в конкурсах профессионального мастерства.</a:t>
            </a: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0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-61913" y="1319211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9" y="1755775"/>
            <a:ext cx="11734800" cy="3587753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повышению профессионализма педагогов, работающих с детьми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психофизического развития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12192000" cy="1162050"/>
          </a:xfrm>
          <a:prstGeom prst="rect">
            <a:avLst/>
          </a:prstGeom>
          <a:solidFill>
            <a:srgbClr val="752536"/>
          </a:solidFill>
          <a:ln>
            <a:solidFill>
              <a:srgbClr val="752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1913" y="5676901"/>
            <a:ext cx="12315825" cy="1160462"/>
          </a:xfrm>
          <a:prstGeom prst="rect">
            <a:avLst/>
          </a:prstGeom>
          <a:solidFill>
            <a:srgbClr val="752536"/>
          </a:solidFill>
          <a:ln>
            <a:solidFill>
              <a:srgbClr val="752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1047749" y="0"/>
            <a:ext cx="1009651" cy="20726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811 w 10000"/>
              <a:gd name="connsiteY3" fmla="*/ 7132 h 8000"/>
              <a:gd name="connsiteX4" fmla="*/ 0 w 10000"/>
              <a:gd name="connsiteY4" fmla="*/ 8000 h 8000"/>
              <a:gd name="connsiteX5" fmla="*/ 0 w 10000"/>
              <a:gd name="connsiteY5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4811" y="713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pattFill prst="trellis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77800" sx="112000" sy="112000" algn="tl" rotWithShape="0">
              <a:prstClr val="black">
                <a:alpha val="31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5500690"/>
            <a:ext cx="12192000" cy="19050"/>
          </a:xfrm>
          <a:prstGeom prst="line">
            <a:avLst/>
          </a:prstGeom>
          <a:ln w="1746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3550" y="5676901"/>
            <a:ext cx="6710362" cy="1160462"/>
          </a:xfrm>
        </p:spPr>
        <p:txBody>
          <a:bodyPr>
            <a:noAutofit/>
          </a:bodyPr>
          <a:lstStyle/>
          <a:p>
            <a:pPr algn="l">
              <a:lnSpc>
                <a:spcPts val="2900"/>
              </a:lnSpc>
              <a:spcBef>
                <a:spcPts val="0"/>
              </a:spcBef>
            </a:pP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Изофатова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Анатольевна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lnSpc>
                <a:spcPts val="2900"/>
              </a:lnSpc>
              <a:spcBef>
                <a:spcPts val="0"/>
              </a:spcBef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УМО охраны детства</a:t>
            </a:r>
          </a:p>
          <a:p>
            <a:pPr algn="l">
              <a:lnSpc>
                <a:spcPts val="2900"/>
              </a:lnSpc>
              <a:spcBef>
                <a:spcPts val="0"/>
              </a:spcBef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социальной работы ГОИРО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1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 стрелкой 35"/>
          <p:cNvCxnSpPr/>
          <p:nvPr/>
        </p:nvCxnSpPr>
        <p:spPr>
          <a:xfrm>
            <a:off x="7719539" y="4130949"/>
            <a:ext cx="1182528" cy="0"/>
          </a:xfrm>
          <a:prstGeom prst="straightConnector1">
            <a:avLst/>
          </a:prstGeom>
          <a:ln w="41275">
            <a:solidFill>
              <a:srgbClr val="7525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3434003" y="4120788"/>
            <a:ext cx="1182528" cy="1"/>
          </a:xfrm>
          <a:prstGeom prst="straightConnector1">
            <a:avLst/>
          </a:prstGeom>
          <a:ln w="41275">
            <a:solidFill>
              <a:srgbClr val="7525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1"/>
          </p:cNvCxnSpPr>
          <p:nvPr/>
        </p:nvCxnSpPr>
        <p:spPr>
          <a:xfrm flipH="1">
            <a:off x="3413760" y="5864135"/>
            <a:ext cx="1182528" cy="0"/>
          </a:xfrm>
          <a:prstGeom prst="line">
            <a:avLst/>
          </a:prstGeom>
          <a:ln w="41275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992640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система повышения профессионализма педагогов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40982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4596286" y="1688375"/>
            <a:ext cx="3123253" cy="4864825"/>
            <a:chOff x="4596286" y="1688375"/>
            <a:chExt cx="3123253" cy="486482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596286" y="1688375"/>
              <a:ext cx="3123253" cy="4864825"/>
              <a:chOff x="4596284" y="1505495"/>
              <a:chExt cx="3123253" cy="4864825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4596286" y="4992190"/>
                <a:ext cx="3123251" cy="137813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rgbClr val="460017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ts val="2300"/>
                  </a:lnSpc>
                </a:pPr>
                <a:r>
                  <a:rPr lang="ru-RU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Методические формирования в учреждениях образования</a:t>
                </a: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596284" y="3248843"/>
                <a:ext cx="3123251" cy="137813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rgbClr val="460017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ts val="2300"/>
                  </a:lnSpc>
                </a:pPr>
                <a:r>
                  <a:rPr lang="ru-RU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Районные</a:t>
                </a:r>
              </a:p>
              <a:p>
                <a:pPr lvl="0" algn="ctr">
                  <a:lnSpc>
                    <a:spcPts val="2300"/>
                  </a:lnSpc>
                </a:pPr>
                <a:r>
                  <a:rPr lang="ru-RU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городской </a:t>
                </a:r>
                <a:r>
                  <a:rPr lang="ru-RU" sz="28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г.Гомеля</a:t>
                </a:r>
                <a:r>
                  <a:rPr lang="ru-RU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0" algn="ctr">
                  <a:lnSpc>
                    <a:spcPts val="2300"/>
                  </a:lnSpc>
                </a:pPr>
                <a:r>
                  <a:rPr lang="ru-RU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УМК</a:t>
                </a: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596286" y="1505495"/>
                <a:ext cx="3123251" cy="137813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rgbClr val="460017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ts val="2300"/>
                  </a:lnSpc>
                </a:pPr>
                <a:r>
                  <a:rPr lang="ru-RU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ГОИРО</a:t>
                </a:r>
                <a:endPara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Шеврон 45"/>
            <p:cNvSpPr/>
            <p:nvPr/>
          </p:nvSpPr>
          <p:spPr>
            <a:xfrm rot="5245466">
              <a:off x="6039671" y="3066470"/>
              <a:ext cx="236482" cy="352246"/>
            </a:xfrm>
            <a:prstGeom prst="chevron">
              <a:avLst/>
            </a:prstGeom>
            <a:solidFill>
              <a:srgbClr val="752536"/>
            </a:solidFill>
            <a:ln>
              <a:solidFill>
                <a:srgbClr val="7525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Шеврон 45"/>
            <p:cNvSpPr/>
            <p:nvPr/>
          </p:nvSpPr>
          <p:spPr>
            <a:xfrm rot="5245466">
              <a:off x="6039672" y="4831954"/>
              <a:ext cx="236482" cy="352246"/>
            </a:xfrm>
            <a:prstGeom prst="chevron">
              <a:avLst/>
            </a:prstGeom>
            <a:solidFill>
              <a:srgbClr val="752536"/>
            </a:solidFill>
            <a:ln>
              <a:solidFill>
                <a:srgbClr val="7525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 flipV="1">
            <a:off x="3413760" y="2377440"/>
            <a:ext cx="0" cy="3486696"/>
          </a:xfrm>
          <a:prstGeom prst="line">
            <a:avLst/>
          </a:prstGeom>
          <a:ln w="41275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1" idx="1"/>
          </p:cNvCxnSpPr>
          <p:nvPr/>
        </p:nvCxnSpPr>
        <p:spPr>
          <a:xfrm>
            <a:off x="3413760" y="2377440"/>
            <a:ext cx="1182528" cy="0"/>
          </a:xfrm>
          <a:prstGeom prst="straightConnector1">
            <a:avLst/>
          </a:prstGeom>
          <a:ln w="41275">
            <a:solidFill>
              <a:srgbClr val="7525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719539" y="5864136"/>
            <a:ext cx="1182528" cy="0"/>
          </a:xfrm>
          <a:prstGeom prst="line">
            <a:avLst/>
          </a:prstGeom>
          <a:ln w="41275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8902067" y="2377439"/>
            <a:ext cx="0" cy="3486696"/>
          </a:xfrm>
          <a:prstGeom prst="line">
            <a:avLst/>
          </a:prstGeom>
          <a:ln w="41275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7719539" y="2377439"/>
            <a:ext cx="1182528" cy="1"/>
          </a:xfrm>
          <a:prstGeom prst="straightConnector1">
            <a:avLst/>
          </a:prstGeom>
          <a:ln w="41275">
            <a:solidFill>
              <a:srgbClr val="7525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37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992640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итогам анализа планов работы РУМК на 2017/2018 учебный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40982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7712" y="1624310"/>
            <a:ext cx="10820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8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методические мероприятия с педагогами системы специального образования 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методическую сеть района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их в плане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РУМК на учебный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marL="342900" indent="-342900" algn="just">
              <a:spcAft>
                <a:spcPts val="18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методическое сопровождение педагогических работников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 сети специального образования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pPr marL="342900" indent="-342900" algn="just">
              <a:spcAft>
                <a:spcPts val="18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методической работы 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учителями-дефектологами.</a:t>
            </a:r>
          </a:p>
          <a:p>
            <a:pPr marL="342900" indent="-342900" algn="just">
              <a:spcAft>
                <a:spcPts val="18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проводить не реже 4-х раз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marL="342900" indent="-342900" algn="just"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тематику методических мероприятий,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актуальную для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2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992640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планировании методической работы необходимо: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40982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44232" y="1748856"/>
            <a:ext cx="106273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руководствоваться требованиями нормативных правовых актов;</a:t>
            </a: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развития национальной системы образования;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диагностику профессиональных интересов и запросов педагогов;</a:t>
            </a: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сеть специального образования района и кадровый состав.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9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992640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2017/2018 учебный год: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40982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2128" y="1631126"/>
            <a:ext cx="112715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ts val="3000"/>
              </a:lnSpc>
              <a:spcAft>
                <a:spcPts val="18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и углубление предметных знаний учителей, совершенствование методики преподавания учебных предметов;</a:t>
            </a:r>
          </a:p>
          <a:p>
            <a:pPr indent="450000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образовательного процесса с учетом рекомендаций по итогам мониторинга качества специального образования;</a:t>
            </a:r>
          </a:p>
          <a:p>
            <a:pPr indent="450000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учителей в деятельность по освоению способов реализации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в образовательном процессе;</a:t>
            </a:r>
          </a:p>
          <a:p>
            <a:pPr indent="450000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профессиональной ориентации учащихся;</a:t>
            </a:r>
          </a:p>
          <a:p>
            <a:pPr indent="450000" algn="just">
              <a:lnSpc>
                <a:spcPts val="3000"/>
              </a:lnSpc>
              <a:spcBef>
                <a:spcPts val="600"/>
              </a:spcBef>
              <a:buClr>
                <a:srgbClr val="752536"/>
              </a:buClr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роста профессиональной компетентности педагогических работников и их успешной аттестации.</a:t>
            </a:r>
          </a:p>
          <a:p>
            <a:pPr marL="342900" indent="-342900">
              <a:buClr>
                <a:srgbClr val="752536"/>
              </a:buClr>
              <a:buFont typeface="Wingdings" panose="05000000000000000000" pitchFamily="2" charset="2"/>
              <a:buChar char="v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8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70" y="233160"/>
            <a:ext cx="10515600" cy="723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сеть методической работы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учителями-дефектологами на уровне района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32" y="1088572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164107" y="1088572"/>
            <a:ext cx="11831950" cy="5769428"/>
            <a:chOff x="229421" y="1145856"/>
            <a:chExt cx="11674436" cy="5586897"/>
          </a:xfrm>
        </p:grpSpPr>
        <p:sp>
          <p:nvSpPr>
            <p:cNvPr id="37" name="TextBox 36"/>
            <p:cNvSpPr txBox="1"/>
            <p:nvPr/>
          </p:nvSpPr>
          <p:spPr>
            <a:xfrm>
              <a:off x="1049067" y="6422412"/>
              <a:ext cx="10267950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Заслушивание информации на Совете </a:t>
              </a:r>
              <a:r>
                <a:rPr lang="ru-RU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ООСиТ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(совещании у начальника, заседании МО) </a:t>
              </a:r>
              <a:endParaRPr lang="ru-RU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229421" y="1145856"/>
              <a:ext cx="11674436" cy="5320996"/>
              <a:chOff x="229421" y="1145856"/>
              <a:chExt cx="11674436" cy="5320996"/>
            </a:xfrm>
          </p:grpSpPr>
          <p:cxnSp>
            <p:nvCxnSpPr>
              <p:cNvPr id="39" name="Прямая со стрелкой 38"/>
              <p:cNvCxnSpPr>
                <a:stCxn id="48" idx="1"/>
              </p:cNvCxnSpPr>
              <p:nvPr/>
            </p:nvCxnSpPr>
            <p:spPr>
              <a:xfrm>
                <a:off x="5262519" y="2738711"/>
                <a:ext cx="797506" cy="861989"/>
              </a:xfrm>
              <a:prstGeom prst="straightConnector1">
                <a:avLst/>
              </a:prstGeom>
              <a:ln w="38100">
                <a:solidFill>
                  <a:srgbClr val="58001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/>
              <p:cNvCxnSpPr>
                <a:stCxn id="48" idx="1"/>
              </p:cNvCxnSpPr>
              <p:nvPr/>
            </p:nvCxnSpPr>
            <p:spPr>
              <a:xfrm>
                <a:off x="5262519" y="2738711"/>
                <a:ext cx="2887254" cy="857863"/>
              </a:xfrm>
              <a:prstGeom prst="straightConnector1">
                <a:avLst/>
              </a:prstGeom>
              <a:ln w="38100">
                <a:solidFill>
                  <a:srgbClr val="58001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>
                <a:stCxn id="47" idx="1"/>
              </p:cNvCxnSpPr>
              <p:nvPr/>
            </p:nvCxnSpPr>
            <p:spPr>
              <a:xfrm>
                <a:off x="1998149" y="2783097"/>
                <a:ext cx="1898296" cy="797173"/>
              </a:xfrm>
              <a:prstGeom prst="straightConnector1">
                <a:avLst/>
              </a:prstGeom>
              <a:ln w="38100">
                <a:solidFill>
                  <a:srgbClr val="58001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>
                <a:stCxn id="47" idx="1"/>
              </p:cNvCxnSpPr>
              <p:nvPr/>
            </p:nvCxnSpPr>
            <p:spPr>
              <a:xfrm flipH="1">
                <a:off x="1065041" y="2783097"/>
                <a:ext cx="933108" cy="721197"/>
              </a:xfrm>
              <a:prstGeom prst="straightConnector1">
                <a:avLst/>
              </a:prstGeom>
              <a:ln w="38100">
                <a:solidFill>
                  <a:srgbClr val="58001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42"/>
              <p:cNvCxnSpPr/>
              <p:nvPr/>
            </p:nvCxnSpPr>
            <p:spPr>
              <a:xfrm>
                <a:off x="7309627" y="1736406"/>
                <a:ext cx="0" cy="3004662"/>
              </a:xfrm>
              <a:prstGeom prst="straightConnector1">
                <a:avLst/>
              </a:prstGeom>
              <a:ln w="38100">
                <a:solidFill>
                  <a:srgbClr val="58001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>
              <a:xfrm>
                <a:off x="4341995" y="1736406"/>
                <a:ext cx="0" cy="3004662"/>
              </a:xfrm>
              <a:prstGeom prst="straightConnector1">
                <a:avLst/>
              </a:prstGeom>
              <a:ln w="38100">
                <a:solidFill>
                  <a:srgbClr val="58001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Прямоугольник с двумя скругленными соседними углами 44"/>
              <p:cNvSpPr/>
              <p:nvPr/>
            </p:nvSpPr>
            <p:spPr>
              <a:xfrm>
                <a:off x="9893912" y="1935581"/>
                <a:ext cx="2009945" cy="1549313"/>
              </a:xfrm>
              <a:prstGeom prst="round2SameRect">
                <a:avLst/>
              </a:prstGeom>
              <a:gradFill flip="none" rotWithShape="1">
                <a:gsLst>
                  <a:gs pos="0">
                    <a:schemeClr val="bg1">
                      <a:lumMod val="8000"/>
                      <a:lumOff val="92000"/>
                    </a:schemeClr>
                  </a:gs>
                  <a:gs pos="57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  <a:softEdge rad="63500"/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Творческая группа учителей-дефектологов</a:t>
                </a:r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1607487" y="4835426"/>
                <a:ext cx="8972551" cy="36869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460017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Методические выезды в учреждения образования</a:t>
                </a:r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рямоугольник с двумя скругленными соседними углами 46"/>
              <p:cNvSpPr/>
              <p:nvPr/>
            </p:nvSpPr>
            <p:spPr>
              <a:xfrm>
                <a:off x="1077625" y="1935581"/>
                <a:ext cx="1841047" cy="847516"/>
              </a:xfrm>
              <a:prstGeom prst="round2SameRect">
                <a:avLst/>
              </a:prstGeom>
              <a:gradFill flip="none" rotWithShape="1">
                <a:gsLst>
                  <a:gs pos="0">
                    <a:schemeClr val="bg1">
                      <a:lumMod val="8000"/>
                      <a:lumOff val="92000"/>
                    </a:schemeClr>
                  </a:gs>
                  <a:gs pos="57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  <a:softEdge rad="63500"/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 учителей-дефектологов УДО</a:t>
                </a:r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рямоугольник с двумя скругленными соседними углами 47"/>
              <p:cNvSpPr/>
              <p:nvPr/>
            </p:nvSpPr>
            <p:spPr>
              <a:xfrm>
                <a:off x="4341995" y="1935581"/>
                <a:ext cx="1841047" cy="803130"/>
              </a:xfrm>
              <a:prstGeom prst="round2SameRect">
                <a:avLst/>
              </a:prstGeom>
              <a:gradFill flip="none" rotWithShape="1">
                <a:gsLst>
                  <a:gs pos="0">
                    <a:schemeClr val="bg1">
                      <a:lumMod val="8000"/>
                      <a:lumOff val="92000"/>
                    </a:schemeClr>
                  </a:gs>
                  <a:gs pos="57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  <a:softEdge rad="63500"/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 учителей-дефектологов УОСО</a:t>
                </a:r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3455338" y="1145856"/>
                <a:ext cx="5276851" cy="59055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460017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РУМК + </a:t>
                </a:r>
                <a:r>
                  <a:rPr lang="ru-RU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ЦКРОиР</a:t>
                </a:r>
                <a:endParaRPr lang="ru-RU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565265" y="2907732"/>
                <a:ext cx="6636034" cy="314152"/>
              </a:xfrm>
              <a:prstGeom prst="round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800"/>
                  </a:lnSpc>
                </a:pPr>
                <a:r>
                  <a:rPr lang="ru-RU" sz="24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широкой сети специального образования</a:t>
                </a:r>
                <a:endParaRPr lang="ru-RU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98165" y="3600700"/>
                <a:ext cx="1797335" cy="116955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460017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 учителей-дефектологов специальных (интегрированных) групп</a:t>
                </a:r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427453" y="3657307"/>
                <a:ext cx="2434108" cy="5232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460017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 учителей-дефектологов </a:t>
                </a:r>
              </a:p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ПКПП УДО</a:t>
                </a:r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193514" y="3661443"/>
                <a:ext cx="2539864" cy="7386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460017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 учителей-дефектологов </a:t>
                </a:r>
              </a:p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классов интегрированного обучения и воспитания</a:t>
                </a:r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065331" y="3668422"/>
                <a:ext cx="2833554" cy="5232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460017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 учителей-дефектологов</a:t>
                </a:r>
              </a:p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ПКПП УОСО</a:t>
                </a:r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491601" y="5328758"/>
                <a:ext cx="10267950" cy="528350"/>
              </a:xfrm>
              <a:prstGeom prst="rect">
                <a:avLst/>
              </a:prstGeom>
              <a:gradFill flip="none" rotWithShape="1">
                <a:gsLst>
                  <a:gs pos="79000">
                    <a:srgbClr val="DE809F"/>
                  </a:gs>
                  <a:gs pos="0">
                    <a:schemeClr val="bg1">
                      <a:lumMod val="8000"/>
                      <a:lumOff val="92000"/>
                    </a:schemeClr>
                  </a:gs>
                  <a:gs pos="98000">
                    <a:srgbClr val="BC003F"/>
                  </a:gs>
                </a:gsLst>
                <a:lin ang="108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Изучение состояния конкретного направления деятельности учителей-дефектологов, оказание индивидуальной методической помощи по изучаемому вопросу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077625" y="6026129"/>
                <a:ext cx="10267950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Обобщение результатов и подготовка аналитической информации</a:t>
                </a: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Скругленный прямоугольник 56"/>
              <p:cNvSpPr/>
              <p:nvPr/>
            </p:nvSpPr>
            <p:spPr>
              <a:xfrm>
                <a:off x="229421" y="5287894"/>
                <a:ext cx="1309322" cy="61687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760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Цель:</a:t>
                </a:r>
                <a:endPara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Прямая со стрелкой 57"/>
              <p:cNvCxnSpPr/>
              <p:nvPr/>
            </p:nvCxnSpPr>
            <p:spPr>
              <a:xfrm flipH="1">
                <a:off x="2918672" y="1736406"/>
                <a:ext cx="536666" cy="340044"/>
              </a:xfrm>
              <a:prstGeom prst="straightConnector1">
                <a:avLst/>
              </a:prstGeom>
              <a:ln w="38100">
                <a:solidFill>
                  <a:srgbClr val="58001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 стрелкой 58"/>
              <p:cNvCxnSpPr>
                <a:endCxn id="48" idx="3"/>
              </p:cNvCxnSpPr>
              <p:nvPr/>
            </p:nvCxnSpPr>
            <p:spPr>
              <a:xfrm>
                <a:off x="5262518" y="1745104"/>
                <a:ext cx="1" cy="190477"/>
              </a:xfrm>
              <a:prstGeom prst="straightConnector1">
                <a:avLst/>
              </a:prstGeom>
              <a:ln w="38100">
                <a:solidFill>
                  <a:srgbClr val="58001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/>
              <p:nvPr/>
            </p:nvCxnSpPr>
            <p:spPr>
              <a:xfrm>
                <a:off x="8732189" y="1736406"/>
                <a:ext cx="1535761" cy="199175"/>
              </a:xfrm>
              <a:prstGeom prst="straightConnector1">
                <a:avLst/>
              </a:prstGeom>
              <a:ln w="38100">
                <a:solidFill>
                  <a:srgbClr val="58001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 стрелкой 60"/>
              <p:cNvCxnSpPr/>
              <p:nvPr/>
            </p:nvCxnSpPr>
            <p:spPr>
              <a:xfrm>
                <a:off x="7606365" y="1721667"/>
                <a:ext cx="0" cy="230979"/>
              </a:xfrm>
              <a:prstGeom prst="straightConnector1">
                <a:avLst/>
              </a:prstGeom>
              <a:ln w="38100">
                <a:solidFill>
                  <a:srgbClr val="58001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Стрелка вниз 61"/>
              <p:cNvSpPr/>
              <p:nvPr/>
            </p:nvSpPr>
            <p:spPr>
              <a:xfrm>
                <a:off x="5903262" y="5857108"/>
                <a:ext cx="382300" cy="169697"/>
              </a:xfrm>
              <a:prstGeom prst="downArrow">
                <a:avLst/>
              </a:prstGeom>
              <a:solidFill>
                <a:schemeClr val="bg1"/>
              </a:solidFill>
              <a:ln w="57150">
                <a:solidFill>
                  <a:srgbClr val="5800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Стрелка вниз 62"/>
              <p:cNvSpPr/>
              <p:nvPr/>
            </p:nvSpPr>
            <p:spPr>
              <a:xfrm>
                <a:off x="5902612" y="6297155"/>
                <a:ext cx="382300" cy="169697"/>
              </a:xfrm>
              <a:prstGeom prst="downArrow">
                <a:avLst/>
              </a:prstGeom>
              <a:solidFill>
                <a:schemeClr val="bg1"/>
              </a:solidFill>
              <a:ln w="57150">
                <a:solidFill>
                  <a:srgbClr val="5800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302626" y="1848889"/>
                <a:ext cx="6198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b="1" dirty="0" smtClean="0">
                    <a:solidFill>
                      <a:srgbClr val="5800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ru-RU" sz="6000" b="1" dirty="0">
                  <a:solidFill>
                    <a:srgbClr val="5800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228581" y="1886106"/>
                <a:ext cx="6198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b="1" dirty="0" smtClean="0">
                    <a:solidFill>
                      <a:srgbClr val="5800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ru-RU" sz="6000" b="1" dirty="0">
                  <a:solidFill>
                    <a:srgbClr val="5800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274826" y="1886106"/>
                <a:ext cx="6198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b="1" dirty="0" smtClean="0">
                    <a:solidFill>
                      <a:srgbClr val="5800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ru-RU" sz="6000" b="1" dirty="0">
                  <a:solidFill>
                    <a:srgbClr val="5800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Прямоугольник с двумя скругленными соседними углами 66"/>
              <p:cNvSpPr/>
              <p:nvPr/>
            </p:nvSpPr>
            <p:spPr>
              <a:xfrm>
                <a:off x="7008499" y="1958612"/>
                <a:ext cx="2200276" cy="1516601"/>
              </a:xfrm>
              <a:prstGeom prst="round2SameRect">
                <a:avLst/>
              </a:prstGeom>
              <a:gradFill flip="none" rotWithShape="1">
                <a:gsLst>
                  <a:gs pos="0">
                    <a:schemeClr val="bg1">
                      <a:lumMod val="8000"/>
                      <a:lumOff val="92000"/>
                    </a:schemeClr>
                  </a:gs>
                  <a:gs pos="57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  <a:softEdge rad="63500"/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Школа молодого учителя-дефектолога (или наставничество молодых специалистов)</a:t>
                </a:r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767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70" y="233160"/>
            <a:ext cx="10515600" cy="723446"/>
          </a:xfrm>
        </p:spPr>
        <p:txBody>
          <a:bodyPr>
            <a:normAutofit fontScale="90000"/>
          </a:bodyPr>
          <a:lstStyle/>
          <a:p>
            <a:pPr algn="ctr">
              <a:lnSpc>
                <a:spcPts val="24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сеть методической работы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 УОСО, воспитателями дошкольного образования, работающими с детьми с ОПФР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211944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298165" y="1478429"/>
            <a:ext cx="11719664" cy="5171384"/>
            <a:chOff x="298165" y="1478429"/>
            <a:chExt cx="11312643" cy="5171384"/>
          </a:xfrm>
        </p:grpSpPr>
        <p:cxnSp>
          <p:nvCxnSpPr>
            <p:cNvPr id="69" name="Прямая со стрелкой 68"/>
            <p:cNvCxnSpPr/>
            <p:nvPr/>
          </p:nvCxnSpPr>
          <p:spPr>
            <a:xfrm>
              <a:off x="5092857" y="2120295"/>
              <a:ext cx="5125" cy="3549558"/>
            </a:xfrm>
            <a:prstGeom prst="straightConnector1">
              <a:avLst/>
            </a:prstGeom>
            <a:ln w="41275">
              <a:solidFill>
                <a:srgbClr val="4600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 flipH="1">
              <a:off x="2656117" y="2068979"/>
              <a:ext cx="801458" cy="406046"/>
            </a:xfrm>
            <a:prstGeom prst="straightConnector1">
              <a:avLst/>
            </a:prstGeom>
            <a:ln w="41275">
              <a:solidFill>
                <a:srgbClr val="4600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Прямоугольник с двумя скругленными соседними углами 70"/>
            <p:cNvSpPr/>
            <p:nvPr/>
          </p:nvSpPr>
          <p:spPr>
            <a:xfrm>
              <a:off x="298165" y="2475026"/>
              <a:ext cx="3094096" cy="2647332"/>
            </a:xfrm>
            <a:prstGeom prst="round2SameRect">
              <a:avLst/>
            </a:prstGeom>
            <a:gradFill flip="none" rotWithShape="1">
              <a:gsLst>
                <a:gs pos="5000">
                  <a:schemeClr val="bg1">
                    <a:lumMod val="8000"/>
                    <a:lumOff val="92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  <a:softEdge rad="63500"/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300"/>
                </a:lnSpc>
              </a:pPr>
              <a:r>
                <a:rPr lang="ru-RU" sz="2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 учителей УОСО</a:t>
              </a:r>
            </a:p>
            <a:p>
              <a:pPr algn="ctr">
                <a:lnSpc>
                  <a:spcPts val="2300"/>
                </a:lnSpc>
              </a:pPr>
              <a:r>
                <a:rPr lang="ru-RU" sz="2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(воспитателей УДО),</a:t>
              </a:r>
            </a:p>
            <a:p>
              <a:pPr algn="ctr">
                <a:lnSpc>
                  <a:spcPts val="2300"/>
                </a:lnSpc>
              </a:pPr>
              <a:r>
                <a:rPr lang="ru-RU" sz="2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реализующих образовательные программы специального образования</a:t>
              </a:r>
              <a:endPara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Прямоугольник с двумя скругленными соседними углами 71"/>
            <p:cNvSpPr/>
            <p:nvPr/>
          </p:nvSpPr>
          <p:spPr>
            <a:xfrm>
              <a:off x="4450596" y="2475026"/>
              <a:ext cx="3160177" cy="264733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000"/>
                    <a:lumOff val="92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  <a:softEdge rad="63500"/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Постоянно действующий семинар для учителей УОСО</a:t>
              </a:r>
            </a:p>
            <a:p>
              <a:pPr algn="ctr"/>
              <a:r>
                <a:rPr lang="ru-RU" sz="2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(воспитателей УДО)</a:t>
              </a:r>
              <a:endPara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Прямоугольник с двумя скругленными соседними углами 72"/>
            <p:cNvSpPr/>
            <p:nvPr/>
          </p:nvSpPr>
          <p:spPr>
            <a:xfrm>
              <a:off x="8715205" y="2475025"/>
              <a:ext cx="2895603" cy="2647331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000"/>
                    <a:lumOff val="92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  <a:softEdge rad="63500"/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 совершенствования профессионального мастерства педагогов</a:t>
              </a:r>
              <a:endPara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Прямоугольник с двумя скругленными соседними углами 73"/>
            <p:cNvSpPr/>
            <p:nvPr/>
          </p:nvSpPr>
          <p:spPr>
            <a:xfrm>
              <a:off x="2018107" y="5682749"/>
              <a:ext cx="8153233" cy="967064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  <a:softEdge rad="63500"/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Регулярное участие учителей-дефектологов с выступлениями </a:t>
              </a:r>
            </a:p>
            <a:p>
              <a:pPr algn="ctr"/>
              <a:r>
                <a:rPr lang="ru-RU" sz="2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заседаниях районных МО учителей УОСО, воспитателей УДО</a:t>
              </a:r>
              <a:endPara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05200" y="3506302"/>
              <a:ext cx="945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5800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</a:t>
              </a:r>
              <a:endParaRPr lang="ru-RU" sz="3200" b="1" dirty="0">
                <a:solidFill>
                  <a:srgbClr val="58001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90291" y="3442090"/>
              <a:ext cx="945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5800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</a:t>
              </a:r>
              <a:endParaRPr lang="ru-RU" sz="3200" b="1" dirty="0">
                <a:solidFill>
                  <a:srgbClr val="58001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627150" y="5033762"/>
              <a:ext cx="945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5800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</a:t>
              </a:r>
              <a:endParaRPr lang="ru-RU" sz="3200" b="1" dirty="0">
                <a:solidFill>
                  <a:srgbClr val="58001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3457575" y="1478429"/>
              <a:ext cx="5276851" cy="590550"/>
            </a:xfrm>
            <a:prstGeom prst="roundRect">
              <a:avLst/>
            </a:prstGeom>
            <a:noFill/>
            <a:ln w="38100">
              <a:solidFill>
                <a:srgbClr val="460017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РУМК + </a:t>
              </a:r>
              <a:r>
                <a:rPr lang="ru-RU" sz="40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ЦКРОиР</a:t>
              </a:r>
              <a:endPara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9" name="Прямая со стрелкой 78"/>
            <p:cNvCxnSpPr/>
            <p:nvPr/>
          </p:nvCxnSpPr>
          <p:spPr>
            <a:xfrm flipH="1">
              <a:off x="6853393" y="2091614"/>
              <a:ext cx="1278" cy="406046"/>
            </a:xfrm>
            <a:prstGeom prst="straightConnector1">
              <a:avLst/>
            </a:prstGeom>
            <a:ln w="41275">
              <a:solidFill>
                <a:srgbClr val="4600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>
              <a:off x="8715205" y="2068979"/>
              <a:ext cx="755366" cy="406046"/>
            </a:xfrm>
            <a:prstGeom prst="straightConnector1">
              <a:avLst/>
            </a:prstGeom>
            <a:ln w="41275">
              <a:solidFill>
                <a:srgbClr val="4600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03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992640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Опорное учреждение образования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40982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351268" y="4288972"/>
            <a:ext cx="5222218" cy="21866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7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действующий семинар для заместителей директоров по учебной работе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97704" y="1605280"/>
            <a:ext cx="8000182" cy="1804191"/>
          </a:xfrm>
          <a:prstGeom prst="roundRect">
            <a:avLst/>
          </a:prstGeom>
          <a:solidFill>
            <a:srgbClr val="752536">
              <a:alpha val="11000"/>
            </a:srgbClr>
          </a:solidFill>
          <a:ln w="38100">
            <a:solidFill>
              <a:srgbClr val="46001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Сосредоточение всех ресурсов</a:t>
            </a:r>
          </a:p>
          <a:p>
            <a:pPr algn="ctr">
              <a:lnSpc>
                <a:spcPts val="3000"/>
              </a:lnSpc>
            </a:pP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(кадровых, материально-технических, информационно-методических, средовых и др.)</a:t>
            </a: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6923314" y="4288972"/>
            <a:ext cx="5200446" cy="21866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7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Консультативный пункт для педагогов, реализующих образовательные программы специального образования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gray">
          <a:xfrm>
            <a:off x="5050971" y="3379056"/>
            <a:ext cx="1197429" cy="167191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rgbClr val="752536"/>
              </a:gs>
              <a:gs pos="100000">
                <a:srgbClr val="DE96A5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0"/>
          <p:cNvSpPr>
            <a:spLocks/>
          </p:cNvSpPr>
          <p:nvPr/>
        </p:nvSpPr>
        <p:spPr bwMode="gray">
          <a:xfrm flipH="1">
            <a:off x="6297793" y="3409471"/>
            <a:ext cx="1060950" cy="164150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rgbClr val="752536"/>
              </a:gs>
              <a:gs pos="100000">
                <a:srgbClr val="DE96A5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7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376057" cy="6858000"/>
          </a:xfrm>
          <a:prstGeom prst="rect">
            <a:avLst/>
          </a:prstGeom>
          <a:solidFill>
            <a:srgbClr val="752536"/>
          </a:solidFill>
          <a:ln>
            <a:solidFill>
              <a:srgbClr val="752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23825" y="1689325"/>
            <a:ext cx="12315825" cy="0"/>
          </a:xfrm>
          <a:prstGeom prst="line">
            <a:avLst/>
          </a:prstGeom>
          <a:ln w="161925" cmpd="thickThin">
            <a:solidFill>
              <a:srgbClr val="752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54149"/>
            <a:ext cx="4376057" cy="431528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01885" y="154080"/>
            <a:ext cx="8226198" cy="1536924"/>
          </a:xfrm>
        </p:spPr>
        <p:txBody>
          <a:bodyPr>
            <a:normAutofit/>
          </a:bodyPr>
          <a:lstStyle/>
          <a:p>
            <a:pPr algn="ctr">
              <a:lnSpc>
                <a:spcPts val="3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формы методического сопровождения педагогов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0041" y="2011113"/>
            <a:ext cx="72498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онлайн-консультации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посредством сайта и др.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253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4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897</Words>
  <Application>Microsoft Office PowerPoint</Application>
  <PresentationFormat>Произвольный</PresentationFormat>
  <Paragraphs>190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Система работы по повышению профессионализма педагогов, работающих с детьми  с особенностями психофизического развития</vt:lpstr>
      <vt:lpstr>Региональная система повышения профессионализма педагогов</vt:lpstr>
      <vt:lpstr>Задачи по итогам анализа планов работы РУМК на 2017/2018 учебный год</vt:lpstr>
      <vt:lpstr>При планировании методической работы необходимо:</vt:lpstr>
      <vt:lpstr>Задачи методической деятельности  на 2017/2018 учебный год:</vt:lpstr>
      <vt:lpstr>Рекомендуемая сеть методической работы  с учителями-дефектологами на уровне района</vt:lpstr>
      <vt:lpstr>Рекомендуемая сеть методической работы  с учителями УОСО, воспитателями дошкольного образования, работающими с детьми с ОПФР</vt:lpstr>
      <vt:lpstr>Опорное учреждение образования</vt:lpstr>
      <vt:lpstr>Дистанционные формы методического сопровождения педагогов</vt:lpstr>
      <vt:lpstr>Слайд 10</vt:lpstr>
      <vt:lpstr>Сверка кадров учителей-дефектологов</vt:lpstr>
      <vt:lpstr>Переподготовка специалистов </vt:lpstr>
      <vt:lpstr>Категориальный ценз учителей-дефектологов</vt:lpstr>
      <vt:lpstr>Повышение квалификации на базе ГОИРО (2017 год)</vt:lpstr>
      <vt:lpstr>Интернет-анкетирование по изучению готовности педагогов к реализации задач инклюзивного образования (март 2017)</vt:lpstr>
      <vt:lpstr>Повышение квалификации на базе республиканских учреждений дополнительного образования взрослых</vt:lpstr>
      <vt:lpstr>Необходимо посещать</vt:lpstr>
      <vt:lpstr>Критерии эффективности методической работы</vt:lpstr>
      <vt:lpstr>Система работы по повышению профессионализма педагогов, работающих с детьми  с особенностями психофизического развития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Викторовна Збицкая</dc:creator>
  <cp:lastModifiedBy>student003</cp:lastModifiedBy>
  <cp:revision>64</cp:revision>
  <dcterms:created xsi:type="dcterms:W3CDTF">2017-11-22T09:57:34Z</dcterms:created>
  <dcterms:modified xsi:type="dcterms:W3CDTF">2017-12-04T09:54:03Z</dcterms:modified>
</cp:coreProperties>
</file>