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7" r:id="rId2"/>
    <p:sldId id="274" r:id="rId3"/>
    <p:sldId id="275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531E1D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6" autoAdjust="0"/>
  </p:normalViewPr>
  <p:slideViewPr>
    <p:cSldViewPr>
      <p:cViewPr>
        <p:scale>
          <a:sx n="129" d="100"/>
          <a:sy n="12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C8FAF-B2F6-4598-8A0A-CAF5AC8CE0A8}" type="doc">
      <dgm:prSet loTypeId="urn:microsoft.com/office/officeart/2005/8/layout/pList2#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39D5302-9C01-4906-9D1E-068E23F73182}">
      <dgm:prSet phldrT="[Текст]"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Методические рекомендации, методики преподавания учебных занятий, методики преподавания коррекционных занятий 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DD7F82A7-2BD5-45DF-8418-70EEBB6237D5}" type="parTrans" cxnId="{C4FCD621-6FA0-435A-81EE-05DFA8AF0AD1}">
      <dgm:prSet/>
      <dgm:spPr/>
      <dgm:t>
        <a:bodyPr/>
        <a:lstStyle/>
        <a:p>
          <a:endParaRPr lang="ru-RU"/>
        </a:p>
      </dgm:t>
    </dgm:pt>
    <dgm:pt modelId="{DFF1EBC6-B7F3-4F07-9344-4671D65ACF01}" type="sibTrans" cxnId="{C4FCD621-6FA0-435A-81EE-05DFA8AF0AD1}">
      <dgm:prSet/>
      <dgm:spPr/>
      <dgm:t>
        <a:bodyPr/>
        <a:lstStyle/>
        <a:p>
          <a:endParaRPr lang="ru-RU"/>
        </a:p>
      </dgm:t>
    </dgm:pt>
    <dgm:pt modelId="{FAA5E349-277E-4B09-9AFA-6EB122F4C5A5}">
      <dgm:prSet phldrT="[Текст]"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Учебники,</a:t>
          </a:r>
        </a:p>
        <a:p>
          <a:r>
            <a:rPr lang="ru-RU" sz="1400" dirty="0" smtClean="0">
              <a:latin typeface="Arial Narrow" panose="020B0606020202030204" pitchFamily="34" charset="0"/>
            </a:rPr>
            <a:t>учебные пособия,</a:t>
          </a:r>
        </a:p>
        <a:p>
          <a:r>
            <a:rPr lang="ru-RU" sz="1400" dirty="0" smtClean="0">
              <a:latin typeface="Arial Narrow" panose="020B0606020202030204" pitchFamily="34" charset="0"/>
            </a:rPr>
            <a:t>электронные учебники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235E5238-13AF-4A57-B1D0-B86E3A7B8365}" type="parTrans" cxnId="{95631CB4-54C6-4FC6-A0C8-5DD42658B4B4}">
      <dgm:prSet/>
      <dgm:spPr/>
      <dgm:t>
        <a:bodyPr/>
        <a:lstStyle/>
        <a:p>
          <a:endParaRPr lang="ru-RU"/>
        </a:p>
      </dgm:t>
    </dgm:pt>
    <dgm:pt modelId="{6736FC86-820F-4E46-BE4A-02397C78310F}" type="sibTrans" cxnId="{95631CB4-54C6-4FC6-A0C8-5DD42658B4B4}">
      <dgm:prSet/>
      <dgm:spPr/>
      <dgm:t>
        <a:bodyPr/>
        <a:lstStyle/>
        <a:p>
          <a:endParaRPr lang="ru-RU"/>
        </a:p>
      </dgm:t>
    </dgm:pt>
    <dgm:pt modelId="{8FD52B76-3848-42C2-B2FA-038EDEE5A135}">
      <dgm:prSet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Учебные планы,</a:t>
          </a:r>
        </a:p>
        <a:p>
          <a:r>
            <a:rPr lang="ru-RU" sz="1400" dirty="0" smtClean="0">
              <a:latin typeface="Arial Narrow" panose="020B0606020202030204" pitchFamily="34" charset="0"/>
            </a:rPr>
            <a:t>учебные программы, </a:t>
          </a:r>
        </a:p>
        <a:p>
          <a:r>
            <a:rPr lang="ru-RU" sz="1400" dirty="0" smtClean="0">
              <a:latin typeface="Arial Narrow" panose="020B0606020202030204" pitchFamily="34" charset="0"/>
            </a:rPr>
            <a:t>программы коррекционных занятий,</a:t>
          </a:r>
        </a:p>
        <a:p>
          <a:r>
            <a:rPr lang="ru-RU" sz="1400" dirty="0" smtClean="0">
              <a:latin typeface="Arial Narrow" panose="020B0606020202030204" pitchFamily="34" charset="0"/>
            </a:rPr>
            <a:t> </a:t>
          </a:r>
          <a:r>
            <a:rPr lang="ru-RU" sz="1250" dirty="0" smtClean="0">
              <a:latin typeface="Arial Narrow" panose="020B0606020202030204" pitchFamily="34" charset="0"/>
            </a:rPr>
            <a:t>образовательные стандарты</a:t>
          </a:r>
          <a:endParaRPr lang="ru-RU" sz="1250" dirty="0">
            <a:latin typeface="Arial Narrow" panose="020B0606020202030204" pitchFamily="34" charset="0"/>
          </a:endParaRPr>
        </a:p>
      </dgm:t>
    </dgm:pt>
    <dgm:pt modelId="{36A7B356-9BA8-4087-99D3-91DC72987419}" type="parTrans" cxnId="{63143577-7212-4E4D-BA87-9D1D6DB79DB1}">
      <dgm:prSet/>
      <dgm:spPr/>
      <dgm:t>
        <a:bodyPr/>
        <a:lstStyle/>
        <a:p>
          <a:endParaRPr lang="ru-RU"/>
        </a:p>
      </dgm:t>
    </dgm:pt>
    <dgm:pt modelId="{DD090863-B667-4427-95EF-29D659A33184}" type="sibTrans" cxnId="{63143577-7212-4E4D-BA87-9D1D6DB79DB1}">
      <dgm:prSet/>
      <dgm:spPr/>
      <dgm:t>
        <a:bodyPr/>
        <a:lstStyle/>
        <a:p>
          <a:endParaRPr lang="ru-RU"/>
        </a:p>
      </dgm:t>
    </dgm:pt>
    <dgm:pt modelId="{CF62FD72-428C-48FE-870A-DAC8AFF4444F}">
      <dgm:prSet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Программы и планы  воспитательной работы учреждения образования 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81C40EED-7268-4047-AF24-D9B78BCA0E9D}" type="parTrans" cxnId="{BC7D5AD1-5A06-4EFF-8855-735BED859340}">
      <dgm:prSet/>
      <dgm:spPr/>
      <dgm:t>
        <a:bodyPr/>
        <a:lstStyle/>
        <a:p>
          <a:endParaRPr lang="ru-RU"/>
        </a:p>
      </dgm:t>
    </dgm:pt>
    <dgm:pt modelId="{2CB795D1-EBDD-4391-9214-4B225157B020}" type="sibTrans" cxnId="{BC7D5AD1-5A06-4EFF-8855-735BED859340}">
      <dgm:prSet/>
      <dgm:spPr/>
      <dgm:t>
        <a:bodyPr/>
        <a:lstStyle/>
        <a:p>
          <a:endParaRPr lang="ru-RU"/>
        </a:p>
      </dgm:t>
    </dgm:pt>
    <dgm:pt modelId="{D7B6D784-8B44-4D3B-87DF-572CAFDF4FF3}">
      <dgm:prSet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Справочные материалы, сетевые ресурсы, </a:t>
          </a:r>
          <a:r>
            <a:rPr lang="ru-RU" sz="1250" dirty="0" smtClean="0">
              <a:latin typeface="Arial Narrow" panose="020B0606020202030204" pitchFamily="34" charset="0"/>
            </a:rPr>
            <a:t>информационные и аналитические  письма</a:t>
          </a:r>
          <a:endParaRPr lang="ru-RU" sz="1250" dirty="0">
            <a:latin typeface="Arial Narrow" panose="020B0606020202030204" pitchFamily="34" charset="0"/>
          </a:endParaRPr>
        </a:p>
      </dgm:t>
    </dgm:pt>
    <dgm:pt modelId="{E3B7A254-1878-4FAE-BC3E-26ADD0E0875D}" type="parTrans" cxnId="{BE750BEA-DBDA-4FDD-9034-309FD03020B6}">
      <dgm:prSet/>
      <dgm:spPr/>
      <dgm:t>
        <a:bodyPr/>
        <a:lstStyle/>
        <a:p>
          <a:endParaRPr lang="ru-RU"/>
        </a:p>
      </dgm:t>
    </dgm:pt>
    <dgm:pt modelId="{F1BC81B2-C593-4406-B91A-A28D2D543E88}" type="sibTrans" cxnId="{BE750BEA-DBDA-4FDD-9034-309FD03020B6}">
      <dgm:prSet/>
      <dgm:spPr/>
      <dgm:t>
        <a:bodyPr/>
        <a:lstStyle/>
        <a:p>
          <a:endParaRPr lang="ru-RU"/>
        </a:p>
      </dgm:t>
    </dgm:pt>
    <dgm:pt modelId="{A7CF3A67-3433-46EB-A8F4-39380AEAE865}" type="pres">
      <dgm:prSet presAssocID="{468C8FAF-B2F6-4598-8A0A-CAF5AC8CE0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00F627-6348-47D4-97C4-6DB5F50613A3}" type="pres">
      <dgm:prSet presAssocID="{468C8FAF-B2F6-4598-8A0A-CAF5AC8CE0A8}" presName="bkgdShp" presStyleLbl="alignAccFollowNode1" presStyleIdx="0" presStyleCnt="1" custLinFactNeighborX="1001" custLinFactNeighborY="-2131"/>
      <dgm:spPr/>
      <dgm:t>
        <a:bodyPr/>
        <a:lstStyle/>
        <a:p>
          <a:endParaRPr lang="ru-RU"/>
        </a:p>
      </dgm:t>
    </dgm:pt>
    <dgm:pt modelId="{D48D9AEB-C1B8-4258-A417-D7E43B891FF9}" type="pres">
      <dgm:prSet presAssocID="{468C8FAF-B2F6-4598-8A0A-CAF5AC8CE0A8}" presName="linComp" presStyleCnt="0"/>
      <dgm:spPr/>
      <dgm:t>
        <a:bodyPr/>
        <a:lstStyle/>
        <a:p>
          <a:endParaRPr lang="ru-RU"/>
        </a:p>
      </dgm:t>
    </dgm:pt>
    <dgm:pt modelId="{A86884DF-3FD8-477A-935C-89D764F29C1B}" type="pres">
      <dgm:prSet presAssocID="{8FD52B76-3848-42C2-B2FA-038EDEE5A135}" presName="compNode" presStyleCnt="0"/>
      <dgm:spPr/>
      <dgm:t>
        <a:bodyPr/>
        <a:lstStyle/>
        <a:p>
          <a:endParaRPr lang="ru-RU"/>
        </a:p>
      </dgm:t>
    </dgm:pt>
    <dgm:pt modelId="{EA67FB9A-45A5-42F8-9A71-6F57E2C2DB4F}" type="pres">
      <dgm:prSet presAssocID="{8FD52B76-3848-42C2-B2FA-038EDEE5A135}" presName="node" presStyleLbl="node1" presStyleIdx="0" presStyleCnt="5" custScaleX="104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4FA06-4EC3-4CCC-B852-4FD78A164D16}" type="pres">
      <dgm:prSet presAssocID="{8FD52B76-3848-42C2-B2FA-038EDEE5A135}" presName="invisiNode" presStyleLbl="node1" presStyleIdx="0" presStyleCnt="5"/>
      <dgm:spPr/>
      <dgm:t>
        <a:bodyPr/>
        <a:lstStyle/>
        <a:p>
          <a:endParaRPr lang="ru-RU"/>
        </a:p>
      </dgm:t>
    </dgm:pt>
    <dgm:pt modelId="{DC2FBC05-FDD7-46F1-881C-2F323422ED88}" type="pres">
      <dgm:prSet presAssocID="{8FD52B76-3848-42C2-B2FA-038EDEE5A135}" presName="imagNode" presStyleLbl="fgImgPlace1" presStyleIdx="0" presStyleCnt="5" custScaleX="73683"/>
      <dgm:spPr/>
      <dgm:t>
        <a:bodyPr/>
        <a:lstStyle/>
        <a:p>
          <a:endParaRPr lang="ru-RU"/>
        </a:p>
      </dgm:t>
    </dgm:pt>
    <dgm:pt modelId="{A0EE03FD-0FFD-4075-BEF3-F8CE452F197D}" type="pres">
      <dgm:prSet presAssocID="{DD090863-B667-4427-95EF-29D659A3318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71F9474-AFAA-47BB-BBAC-1D3457A627CB}" type="pres">
      <dgm:prSet presAssocID="{CF62FD72-428C-48FE-870A-DAC8AFF4444F}" presName="compNode" presStyleCnt="0"/>
      <dgm:spPr/>
      <dgm:t>
        <a:bodyPr/>
        <a:lstStyle/>
        <a:p>
          <a:endParaRPr lang="ru-RU"/>
        </a:p>
      </dgm:t>
    </dgm:pt>
    <dgm:pt modelId="{E26BA061-03B2-4ADB-A137-EBEAAE706C84}" type="pres">
      <dgm:prSet presAssocID="{CF62FD72-428C-48FE-870A-DAC8AFF4444F}" presName="node" presStyleLbl="node1" presStyleIdx="1" presStyleCnt="5" custScaleX="107515" custLinFactNeighborX="7407" custLinFactNeighborY="-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61B72-0D28-4A44-A570-7BD774710472}" type="pres">
      <dgm:prSet presAssocID="{CF62FD72-428C-48FE-870A-DAC8AFF4444F}" presName="invisiNode" presStyleLbl="node1" presStyleIdx="1" presStyleCnt="5"/>
      <dgm:spPr/>
      <dgm:t>
        <a:bodyPr/>
        <a:lstStyle/>
        <a:p>
          <a:endParaRPr lang="ru-RU"/>
        </a:p>
      </dgm:t>
    </dgm:pt>
    <dgm:pt modelId="{72E8F281-EDA9-4125-8E0A-20262274F0EB}" type="pres">
      <dgm:prSet presAssocID="{CF62FD72-428C-48FE-870A-DAC8AFF4444F}" presName="imagNode" presStyleLbl="fgImgPlace1" presStyleIdx="1" presStyleCnt="5"/>
      <dgm:spPr/>
      <dgm:t>
        <a:bodyPr/>
        <a:lstStyle/>
        <a:p>
          <a:endParaRPr lang="ru-RU"/>
        </a:p>
      </dgm:t>
    </dgm:pt>
    <dgm:pt modelId="{C96194F2-EF70-4B01-806D-1DDDA5C150FD}" type="pres">
      <dgm:prSet presAssocID="{2CB795D1-EBDD-4391-9214-4B225157B0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5353D0-9EF7-4AE7-A167-958E4459E7F2}" type="pres">
      <dgm:prSet presAssocID="{639D5302-9C01-4906-9D1E-068E23F73182}" presName="compNode" presStyleCnt="0"/>
      <dgm:spPr/>
      <dgm:t>
        <a:bodyPr/>
        <a:lstStyle/>
        <a:p>
          <a:endParaRPr lang="ru-RU"/>
        </a:p>
      </dgm:t>
    </dgm:pt>
    <dgm:pt modelId="{104352CD-E503-4CAD-BA83-4CBF3CEBB243}" type="pres">
      <dgm:prSet presAssocID="{639D5302-9C01-4906-9D1E-068E23F73182}" presName="node" presStyleLbl="node1" presStyleIdx="2" presStyleCnt="5" custScaleX="120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8F7B0-7F4C-402C-A09B-E791D24B7ECA}" type="pres">
      <dgm:prSet presAssocID="{639D5302-9C01-4906-9D1E-068E23F73182}" presName="invisiNode" presStyleLbl="node1" presStyleIdx="2" presStyleCnt="5"/>
      <dgm:spPr/>
      <dgm:t>
        <a:bodyPr/>
        <a:lstStyle/>
        <a:p>
          <a:endParaRPr lang="ru-RU"/>
        </a:p>
      </dgm:t>
    </dgm:pt>
    <dgm:pt modelId="{5C3599B7-6DE9-4C8E-A9D3-AAF5287C99FD}" type="pres">
      <dgm:prSet presAssocID="{639D5302-9C01-4906-9D1E-068E23F73182}" presName="imagNode" presStyleLbl="fgImgPlace1" presStyleIdx="2" presStyleCnt="5" custLinFactNeighborX="2399" custLinFactNeighborY="3297"/>
      <dgm:spPr/>
      <dgm:t>
        <a:bodyPr/>
        <a:lstStyle/>
        <a:p>
          <a:endParaRPr lang="ru-RU"/>
        </a:p>
      </dgm:t>
    </dgm:pt>
    <dgm:pt modelId="{77CDA26A-54CD-4017-8AD8-8CF7A26285F9}" type="pres">
      <dgm:prSet presAssocID="{DFF1EBC6-B7F3-4F07-9344-4671D65ACF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9A24C3D-B43E-44EB-83B6-58144B2D69BA}" type="pres">
      <dgm:prSet presAssocID="{FAA5E349-277E-4B09-9AFA-6EB122F4C5A5}" presName="compNode" presStyleCnt="0"/>
      <dgm:spPr/>
      <dgm:t>
        <a:bodyPr/>
        <a:lstStyle/>
        <a:p>
          <a:endParaRPr lang="ru-RU"/>
        </a:p>
      </dgm:t>
    </dgm:pt>
    <dgm:pt modelId="{EE3CAB59-763A-4D38-9948-1E006F59E458}" type="pres">
      <dgm:prSet presAssocID="{FAA5E349-277E-4B09-9AFA-6EB122F4C5A5}" presName="node" presStyleLbl="node1" presStyleIdx="3" presStyleCnt="5" custScaleX="117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5E5C2-265C-441F-B992-DE21DA80C52D}" type="pres">
      <dgm:prSet presAssocID="{FAA5E349-277E-4B09-9AFA-6EB122F4C5A5}" presName="invisiNode" presStyleLbl="node1" presStyleIdx="3" presStyleCnt="5"/>
      <dgm:spPr/>
      <dgm:t>
        <a:bodyPr/>
        <a:lstStyle/>
        <a:p>
          <a:endParaRPr lang="ru-RU"/>
        </a:p>
      </dgm:t>
    </dgm:pt>
    <dgm:pt modelId="{5330BE4D-2EC6-444B-8759-583CCFF75769}" type="pres">
      <dgm:prSet presAssocID="{FAA5E349-277E-4B09-9AFA-6EB122F4C5A5}" presName="imagNode" presStyleLbl="fgImgPlace1" presStyleIdx="3" presStyleCnt="5"/>
      <dgm:spPr/>
      <dgm:t>
        <a:bodyPr/>
        <a:lstStyle/>
        <a:p>
          <a:endParaRPr lang="ru-RU"/>
        </a:p>
      </dgm:t>
    </dgm:pt>
    <dgm:pt modelId="{234A061D-3E44-4327-A561-FB1191154981}" type="pres">
      <dgm:prSet presAssocID="{6736FC86-820F-4E46-BE4A-02397C7831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B701F91-51FE-45B2-B7A3-6B780C3D1E97}" type="pres">
      <dgm:prSet presAssocID="{D7B6D784-8B44-4D3B-87DF-572CAFDF4FF3}" presName="compNode" presStyleCnt="0"/>
      <dgm:spPr/>
      <dgm:t>
        <a:bodyPr/>
        <a:lstStyle/>
        <a:p>
          <a:endParaRPr lang="ru-RU"/>
        </a:p>
      </dgm:t>
    </dgm:pt>
    <dgm:pt modelId="{0819420B-B64C-47C7-9A9A-148D83676BB7}" type="pres">
      <dgm:prSet presAssocID="{D7B6D784-8B44-4D3B-87DF-572CAFDF4FF3}" presName="node" presStyleLbl="node1" presStyleIdx="4" presStyleCnt="5" custScaleX="12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A73EC-E075-4F7C-9AB0-86889B2985D3}" type="pres">
      <dgm:prSet presAssocID="{D7B6D784-8B44-4D3B-87DF-572CAFDF4FF3}" presName="invisiNode" presStyleLbl="node1" presStyleIdx="4" presStyleCnt="5"/>
      <dgm:spPr/>
      <dgm:t>
        <a:bodyPr/>
        <a:lstStyle/>
        <a:p>
          <a:endParaRPr lang="ru-RU"/>
        </a:p>
      </dgm:t>
    </dgm:pt>
    <dgm:pt modelId="{2BA92986-4429-42A9-86D2-91D64418191C}" type="pres">
      <dgm:prSet presAssocID="{D7B6D784-8B44-4D3B-87DF-572CAFDF4FF3}" presName="imagNode" presStyleLbl="fgImgPlace1" presStyleIdx="4" presStyleCnt="5"/>
      <dgm:spPr/>
      <dgm:t>
        <a:bodyPr/>
        <a:lstStyle/>
        <a:p>
          <a:endParaRPr lang="ru-RU"/>
        </a:p>
      </dgm:t>
    </dgm:pt>
  </dgm:ptLst>
  <dgm:cxnLst>
    <dgm:cxn modelId="{6F43B5FC-8249-47CC-A575-5A0017B3D458}" type="presOf" srcId="{639D5302-9C01-4906-9D1E-068E23F73182}" destId="{104352CD-E503-4CAD-BA83-4CBF3CEBB243}" srcOrd="0" destOrd="0" presId="urn:microsoft.com/office/officeart/2005/8/layout/pList2#1"/>
    <dgm:cxn modelId="{1542BF35-1639-41C7-A0C0-D9DB608462C4}" type="presOf" srcId="{468C8FAF-B2F6-4598-8A0A-CAF5AC8CE0A8}" destId="{A7CF3A67-3433-46EB-A8F4-39380AEAE865}" srcOrd="0" destOrd="0" presId="urn:microsoft.com/office/officeart/2005/8/layout/pList2#1"/>
    <dgm:cxn modelId="{C4FCD621-6FA0-435A-81EE-05DFA8AF0AD1}" srcId="{468C8FAF-B2F6-4598-8A0A-CAF5AC8CE0A8}" destId="{639D5302-9C01-4906-9D1E-068E23F73182}" srcOrd="2" destOrd="0" parTransId="{DD7F82A7-2BD5-45DF-8418-70EEBB6237D5}" sibTransId="{DFF1EBC6-B7F3-4F07-9344-4671D65ACF01}"/>
    <dgm:cxn modelId="{6D61AD4E-ABD4-423D-9AA9-16BFA92C719F}" type="presOf" srcId="{D7B6D784-8B44-4D3B-87DF-572CAFDF4FF3}" destId="{0819420B-B64C-47C7-9A9A-148D83676BB7}" srcOrd="0" destOrd="0" presId="urn:microsoft.com/office/officeart/2005/8/layout/pList2#1"/>
    <dgm:cxn modelId="{63143577-7212-4E4D-BA87-9D1D6DB79DB1}" srcId="{468C8FAF-B2F6-4598-8A0A-CAF5AC8CE0A8}" destId="{8FD52B76-3848-42C2-B2FA-038EDEE5A135}" srcOrd="0" destOrd="0" parTransId="{36A7B356-9BA8-4087-99D3-91DC72987419}" sibTransId="{DD090863-B667-4427-95EF-29D659A33184}"/>
    <dgm:cxn modelId="{D996E480-44C6-449C-B961-5E79CBCF0403}" type="presOf" srcId="{6736FC86-820F-4E46-BE4A-02397C78310F}" destId="{234A061D-3E44-4327-A561-FB1191154981}" srcOrd="0" destOrd="0" presId="urn:microsoft.com/office/officeart/2005/8/layout/pList2#1"/>
    <dgm:cxn modelId="{BC7D5AD1-5A06-4EFF-8855-735BED859340}" srcId="{468C8FAF-B2F6-4598-8A0A-CAF5AC8CE0A8}" destId="{CF62FD72-428C-48FE-870A-DAC8AFF4444F}" srcOrd="1" destOrd="0" parTransId="{81C40EED-7268-4047-AF24-D9B78BCA0E9D}" sibTransId="{2CB795D1-EBDD-4391-9214-4B225157B020}"/>
    <dgm:cxn modelId="{87A01C95-DCE3-49E0-A0E2-35B9FC072656}" type="presOf" srcId="{CF62FD72-428C-48FE-870A-DAC8AFF4444F}" destId="{E26BA061-03B2-4ADB-A137-EBEAAE706C84}" srcOrd="0" destOrd="0" presId="urn:microsoft.com/office/officeart/2005/8/layout/pList2#1"/>
    <dgm:cxn modelId="{21E6CC20-0916-4D4E-8AC8-EBCAB5D6243B}" type="presOf" srcId="{2CB795D1-EBDD-4391-9214-4B225157B020}" destId="{C96194F2-EF70-4B01-806D-1DDDA5C150FD}" srcOrd="0" destOrd="0" presId="urn:microsoft.com/office/officeart/2005/8/layout/pList2#1"/>
    <dgm:cxn modelId="{DAC60346-E993-468D-8162-3896469EF8AE}" type="presOf" srcId="{DD090863-B667-4427-95EF-29D659A33184}" destId="{A0EE03FD-0FFD-4075-BEF3-F8CE452F197D}" srcOrd="0" destOrd="0" presId="urn:microsoft.com/office/officeart/2005/8/layout/pList2#1"/>
    <dgm:cxn modelId="{D72EA03F-FC2B-40B8-950C-FFC83EEC837F}" type="presOf" srcId="{FAA5E349-277E-4B09-9AFA-6EB122F4C5A5}" destId="{EE3CAB59-763A-4D38-9948-1E006F59E458}" srcOrd="0" destOrd="0" presId="urn:microsoft.com/office/officeart/2005/8/layout/pList2#1"/>
    <dgm:cxn modelId="{B5AE23FB-25B9-4EAB-A4D8-50BD25810933}" type="presOf" srcId="{8FD52B76-3848-42C2-B2FA-038EDEE5A135}" destId="{EA67FB9A-45A5-42F8-9A71-6F57E2C2DB4F}" srcOrd="0" destOrd="0" presId="urn:microsoft.com/office/officeart/2005/8/layout/pList2#1"/>
    <dgm:cxn modelId="{95631CB4-54C6-4FC6-A0C8-5DD42658B4B4}" srcId="{468C8FAF-B2F6-4598-8A0A-CAF5AC8CE0A8}" destId="{FAA5E349-277E-4B09-9AFA-6EB122F4C5A5}" srcOrd="3" destOrd="0" parTransId="{235E5238-13AF-4A57-B1D0-B86E3A7B8365}" sibTransId="{6736FC86-820F-4E46-BE4A-02397C78310F}"/>
    <dgm:cxn modelId="{BE750BEA-DBDA-4FDD-9034-309FD03020B6}" srcId="{468C8FAF-B2F6-4598-8A0A-CAF5AC8CE0A8}" destId="{D7B6D784-8B44-4D3B-87DF-572CAFDF4FF3}" srcOrd="4" destOrd="0" parTransId="{E3B7A254-1878-4FAE-BC3E-26ADD0E0875D}" sibTransId="{F1BC81B2-C593-4406-B91A-A28D2D543E88}"/>
    <dgm:cxn modelId="{A9C17E3E-15B8-4E33-A428-352B33C25E47}" type="presOf" srcId="{DFF1EBC6-B7F3-4F07-9344-4671D65ACF01}" destId="{77CDA26A-54CD-4017-8AD8-8CF7A26285F9}" srcOrd="0" destOrd="0" presId="urn:microsoft.com/office/officeart/2005/8/layout/pList2#1"/>
    <dgm:cxn modelId="{BE2C1CAE-C2AF-4863-8BE8-90265DDE0BF6}" type="presParOf" srcId="{A7CF3A67-3433-46EB-A8F4-39380AEAE865}" destId="{0000F627-6348-47D4-97C4-6DB5F50613A3}" srcOrd="0" destOrd="0" presId="urn:microsoft.com/office/officeart/2005/8/layout/pList2#1"/>
    <dgm:cxn modelId="{10E87514-E6D0-46E2-BF4B-46E5968B4B34}" type="presParOf" srcId="{A7CF3A67-3433-46EB-A8F4-39380AEAE865}" destId="{D48D9AEB-C1B8-4258-A417-D7E43B891FF9}" srcOrd="1" destOrd="0" presId="urn:microsoft.com/office/officeart/2005/8/layout/pList2#1"/>
    <dgm:cxn modelId="{767C025E-F8D1-485A-BBE9-E851E416625A}" type="presParOf" srcId="{D48D9AEB-C1B8-4258-A417-D7E43B891FF9}" destId="{A86884DF-3FD8-477A-935C-89D764F29C1B}" srcOrd="0" destOrd="0" presId="urn:microsoft.com/office/officeart/2005/8/layout/pList2#1"/>
    <dgm:cxn modelId="{598DF9C5-535B-41EC-A9B2-BFD17DB5CAF1}" type="presParOf" srcId="{A86884DF-3FD8-477A-935C-89D764F29C1B}" destId="{EA67FB9A-45A5-42F8-9A71-6F57E2C2DB4F}" srcOrd="0" destOrd="0" presId="urn:microsoft.com/office/officeart/2005/8/layout/pList2#1"/>
    <dgm:cxn modelId="{7306AC3F-1EDF-4137-9057-1B1F9106946C}" type="presParOf" srcId="{A86884DF-3FD8-477A-935C-89D764F29C1B}" destId="{9BC4FA06-4EC3-4CCC-B852-4FD78A164D16}" srcOrd="1" destOrd="0" presId="urn:microsoft.com/office/officeart/2005/8/layout/pList2#1"/>
    <dgm:cxn modelId="{537D7432-A64C-41B7-83C1-61CEDFEF9FE7}" type="presParOf" srcId="{A86884DF-3FD8-477A-935C-89D764F29C1B}" destId="{DC2FBC05-FDD7-46F1-881C-2F323422ED88}" srcOrd="2" destOrd="0" presId="urn:microsoft.com/office/officeart/2005/8/layout/pList2#1"/>
    <dgm:cxn modelId="{7AAEA0D9-9FDB-4F50-8B6C-D866FB45C058}" type="presParOf" srcId="{D48D9AEB-C1B8-4258-A417-D7E43B891FF9}" destId="{A0EE03FD-0FFD-4075-BEF3-F8CE452F197D}" srcOrd="1" destOrd="0" presId="urn:microsoft.com/office/officeart/2005/8/layout/pList2#1"/>
    <dgm:cxn modelId="{858A1A5D-1616-4956-B0E8-A4C7A1E4C351}" type="presParOf" srcId="{D48D9AEB-C1B8-4258-A417-D7E43B891FF9}" destId="{C71F9474-AFAA-47BB-BBAC-1D3457A627CB}" srcOrd="2" destOrd="0" presId="urn:microsoft.com/office/officeart/2005/8/layout/pList2#1"/>
    <dgm:cxn modelId="{753790B2-9540-48E4-87D2-B83AA02BEA86}" type="presParOf" srcId="{C71F9474-AFAA-47BB-BBAC-1D3457A627CB}" destId="{E26BA061-03B2-4ADB-A137-EBEAAE706C84}" srcOrd="0" destOrd="0" presId="urn:microsoft.com/office/officeart/2005/8/layout/pList2#1"/>
    <dgm:cxn modelId="{71AC42A0-65CB-4A15-8FE1-8A8A28610CDC}" type="presParOf" srcId="{C71F9474-AFAA-47BB-BBAC-1D3457A627CB}" destId="{97961B72-0D28-4A44-A570-7BD774710472}" srcOrd="1" destOrd="0" presId="urn:microsoft.com/office/officeart/2005/8/layout/pList2#1"/>
    <dgm:cxn modelId="{E564A0F7-FED4-4289-91C9-C5D33FC9DEC7}" type="presParOf" srcId="{C71F9474-AFAA-47BB-BBAC-1D3457A627CB}" destId="{72E8F281-EDA9-4125-8E0A-20262274F0EB}" srcOrd="2" destOrd="0" presId="urn:microsoft.com/office/officeart/2005/8/layout/pList2#1"/>
    <dgm:cxn modelId="{4FAE2D58-B0B0-4AFA-85DE-3DD5477BFE89}" type="presParOf" srcId="{D48D9AEB-C1B8-4258-A417-D7E43B891FF9}" destId="{C96194F2-EF70-4B01-806D-1DDDA5C150FD}" srcOrd="3" destOrd="0" presId="urn:microsoft.com/office/officeart/2005/8/layout/pList2#1"/>
    <dgm:cxn modelId="{0BD0DDBF-15B4-4BB6-AE81-B67D1375A04F}" type="presParOf" srcId="{D48D9AEB-C1B8-4258-A417-D7E43B891FF9}" destId="{3B5353D0-9EF7-4AE7-A167-958E4459E7F2}" srcOrd="4" destOrd="0" presId="urn:microsoft.com/office/officeart/2005/8/layout/pList2#1"/>
    <dgm:cxn modelId="{5646D046-6EDC-47E2-B50E-96FD6E62BC02}" type="presParOf" srcId="{3B5353D0-9EF7-4AE7-A167-958E4459E7F2}" destId="{104352CD-E503-4CAD-BA83-4CBF3CEBB243}" srcOrd="0" destOrd="0" presId="urn:microsoft.com/office/officeart/2005/8/layout/pList2#1"/>
    <dgm:cxn modelId="{EC943E8A-DE83-4D2C-BBE1-F4F25156224B}" type="presParOf" srcId="{3B5353D0-9EF7-4AE7-A167-958E4459E7F2}" destId="{B618F7B0-7F4C-402C-A09B-E791D24B7ECA}" srcOrd="1" destOrd="0" presId="urn:microsoft.com/office/officeart/2005/8/layout/pList2#1"/>
    <dgm:cxn modelId="{9549D2FB-36BE-4749-AC85-3367D41FAEC8}" type="presParOf" srcId="{3B5353D0-9EF7-4AE7-A167-958E4459E7F2}" destId="{5C3599B7-6DE9-4C8E-A9D3-AAF5287C99FD}" srcOrd="2" destOrd="0" presId="urn:microsoft.com/office/officeart/2005/8/layout/pList2#1"/>
    <dgm:cxn modelId="{001AE2DC-5E21-402C-96E1-585D7DB386CC}" type="presParOf" srcId="{D48D9AEB-C1B8-4258-A417-D7E43B891FF9}" destId="{77CDA26A-54CD-4017-8AD8-8CF7A26285F9}" srcOrd="5" destOrd="0" presId="urn:microsoft.com/office/officeart/2005/8/layout/pList2#1"/>
    <dgm:cxn modelId="{191DFD65-B7B0-431C-8FA5-FC214AE98F01}" type="presParOf" srcId="{D48D9AEB-C1B8-4258-A417-D7E43B891FF9}" destId="{B9A24C3D-B43E-44EB-83B6-58144B2D69BA}" srcOrd="6" destOrd="0" presId="urn:microsoft.com/office/officeart/2005/8/layout/pList2#1"/>
    <dgm:cxn modelId="{E63D3593-1414-45E3-88DF-8959C94E9851}" type="presParOf" srcId="{B9A24C3D-B43E-44EB-83B6-58144B2D69BA}" destId="{EE3CAB59-763A-4D38-9948-1E006F59E458}" srcOrd="0" destOrd="0" presId="urn:microsoft.com/office/officeart/2005/8/layout/pList2#1"/>
    <dgm:cxn modelId="{DD1298A8-3061-4F49-AB19-787A92DED15D}" type="presParOf" srcId="{B9A24C3D-B43E-44EB-83B6-58144B2D69BA}" destId="{44F5E5C2-265C-441F-B992-DE21DA80C52D}" srcOrd="1" destOrd="0" presId="urn:microsoft.com/office/officeart/2005/8/layout/pList2#1"/>
    <dgm:cxn modelId="{4B31316C-EDA4-4104-A9AC-915265A80FEC}" type="presParOf" srcId="{B9A24C3D-B43E-44EB-83B6-58144B2D69BA}" destId="{5330BE4D-2EC6-444B-8759-583CCFF75769}" srcOrd="2" destOrd="0" presId="urn:microsoft.com/office/officeart/2005/8/layout/pList2#1"/>
    <dgm:cxn modelId="{9EBFCBA1-80FC-41F9-BFAC-D5839F439E12}" type="presParOf" srcId="{D48D9AEB-C1B8-4258-A417-D7E43B891FF9}" destId="{234A061D-3E44-4327-A561-FB1191154981}" srcOrd="7" destOrd="0" presId="urn:microsoft.com/office/officeart/2005/8/layout/pList2#1"/>
    <dgm:cxn modelId="{2D2CFB2A-7985-4608-AD82-2C2BE5BFE7F8}" type="presParOf" srcId="{D48D9AEB-C1B8-4258-A417-D7E43B891FF9}" destId="{9B701F91-51FE-45B2-B7A3-6B780C3D1E97}" srcOrd="8" destOrd="0" presId="urn:microsoft.com/office/officeart/2005/8/layout/pList2#1"/>
    <dgm:cxn modelId="{068613BE-A5CD-457C-A610-DC820C744038}" type="presParOf" srcId="{9B701F91-51FE-45B2-B7A3-6B780C3D1E97}" destId="{0819420B-B64C-47C7-9A9A-148D83676BB7}" srcOrd="0" destOrd="0" presId="urn:microsoft.com/office/officeart/2005/8/layout/pList2#1"/>
    <dgm:cxn modelId="{668FA6C5-8B86-4BA9-8828-E14C2BA2465D}" type="presParOf" srcId="{9B701F91-51FE-45B2-B7A3-6B780C3D1E97}" destId="{AB3A73EC-E075-4F7C-9AB0-86889B2985D3}" srcOrd="1" destOrd="0" presId="urn:microsoft.com/office/officeart/2005/8/layout/pList2#1"/>
    <dgm:cxn modelId="{53F5D238-E524-4B05-A2AB-41AF55309742}" type="presParOf" srcId="{9B701F91-51FE-45B2-B7A3-6B780C3D1E97}" destId="{2BA92986-4429-42A9-86D2-91D64418191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0F627-6348-47D4-97C4-6DB5F50613A3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FBC05-FDD7-46F1-881C-2F323422ED88}">
      <dsp:nvSpPr>
        <dsp:cNvPr id="0" name=""/>
        <dsp:cNvSpPr/>
      </dsp:nvSpPr>
      <dsp:spPr>
        <a:xfrm>
          <a:off x="444587" y="271557"/>
          <a:ext cx="930979" cy="1493567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67FB9A-45A5-42F8-9A71-6F57E2C2DB4F}">
      <dsp:nvSpPr>
        <dsp:cNvPr id="0" name=""/>
        <dsp:cNvSpPr/>
      </dsp:nvSpPr>
      <dsp:spPr>
        <a:xfrm rot="10800000">
          <a:off x="247469" y="2036683"/>
          <a:ext cx="132521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Учебные планы,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учебные программы,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программы коррекционных занятий,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 </a:t>
          </a:r>
          <a:r>
            <a:rPr lang="ru-RU" sz="1250" kern="1200" dirty="0" smtClean="0">
              <a:latin typeface="Arial Narrow" panose="020B0606020202030204" pitchFamily="34" charset="0"/>
            </a:rPr>
            <a:t>образовательные стандарты</a:t>
          </a:r>
          <a:endParaRPr lang="ru-RU" sz="1250" kern="1200" dirty="0">
            <a:latin typeface="Arial Narrow" panose="020B0606020202030204" pitchFamily="34" charset="0"/>
          </a:endParaRPr>
        </a:p>
      </dsp:txBody>
      <dsp:txXfrm rot="10800000">
        <a:off x="247469" y="2036683"/>
        <a:ext cx="1325214" cy="2489279"/>
      </dsp:txXfrm>
    </dsp:sp>
    <dsp:sp modelId="{72E8F281-EDA9-4125-8E0A-20262274F0EB}">
      <dsp:nvSpPr>
        <dsp:cNvPr id="0" name=""/>
        <dsp:cNvSpPr/>
      </dsp:nvSpPr>
      <dsp:spPr>
        <a:xfrm>
          <a:off x="1746509" y="271557"/>
          <a:ext cx="1263492" cy="1493567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6BA061-03B2-4ADB-A137-EBEAAE706C84}">
      <dsp:nvSpPr>
        <dsp:cNvPr id="0" name=""/>
        <dsp:cNvSpPr/>
      </dsp:nvSpPr>
      <dsp:spPr>
        <a:xfrm rot="10800000">
          <a:off x="1792620" y="2026352"/>
          <a:ext cx="135844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Программы и планы  воспитательной работы учреждения образования </a:t>
          </a:r>
          <a:endParaRPr lang="ru-RU" sz="1400" kern="1200" dirty="0">
            <a:latin typeface="Arial Narrow" panose="020B0606020202030204" pitchFamily="34" charset="0"/>
          </a:endParaRPr>
        </a:p>
      </dsp:txBody>
      <dsp:txXfrm rot="10800000">
        <a:off x="1792620" y="2026352"/>
        <a:ext cx="1358444" cy="2489279"/>
      </dsp:txXfrm>
    </dsp:sp>
    <dsp:sp modelId="{5C3599B7-6DE9-4C8E-A9D3-AAF5287C99FD}">
      <dsp:nvSpPr>
        <dsp:cNvPr id="0" name=""/>
        <dsp:cNvSpPr/>
      </dsp:nvSpPr>
      <dsp:spPr>
        <a:xfrm>
          <a:off x="3345434" y="320800"/>
          <a:ext cx="1263492" cy="1493567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4352CD-E503-4CAD-BA83-4CBF3CEBB243}">
      <dsp:nvSpPr>
        <dsp:cNvPr id="0" name=""/>
        <dsp:cNvSpPr/>
      </dsp:nvSpPr>
      <dsp:spPr>
        <a:xfrm rot="10800000">
          <a:off x="3183826" y="2036683"/>
          <a:ext cx="152608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Методические рекомендации, методики преподавания учебных занятий, методики преподавания коррекционных занятий </a:t>
          </a:r>
          <a:endParaRPr lang="ru-RU" sz="1400" kern="1200" dirty="0">
            <a:latin typeface="Arial Narrow" panose="020B0606020202030204" pitchFamily="34" charset="0"/>
          </a:endParaRPr>
        </a:p>
      </dsp:txBody>
      <dsp:txXfrm rot="10800000">
        <a:off x="3183826" y="2036683"/>
        <a:ext cx="1526084" cy="2489279"/>
      </dsp:txXfrm>
    </dsp:sp>
    <dsp:sp modelId="{5330BE4D-2EC6-444B-8759-583CCFF75769}">
      <dsp:nvSpPr>
        <dsp:cNvPr id="0" name=""/>
        <dsp:cNvSpPr/>
      </dsp:nvSpPr>
      <dsp:spPr>
        <a:xfrm>
          <a:off x="4948774" y="271557"/>
          <a:ext cx="1263492" cy="1493567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3CAB59-763A-4D38-9948-1E006F59E458}">
      <dsp:nvSpPr>
        <dsp:cNvPr id="0" name=""/>
        <dsp:cNvSpPr/>
      </dsp:nvSpPr>
      <dsp:spPr>
        <a:xfrm rot="10800000">
          <a:off x="4836260" y="2036683"/>
          <a:ext cx="1488520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Учебники,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учебные пособия,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электронные учебники</a:t>
          </a:r>
          <a:endParaRPr lang="ru-RU" sz="1400" kern="1200" dirty="0">
            <a:latin typeface="Arial Narrow" panose="020B0606020202030204" pitchFamily="34" charset="0"/>
          </a:endParaRPr>
        </a:p>
      </dsp:txBody>
      <dsp:txXfrm rot="10800000">
        <a:off x="4836260" y="2036683"/>
        <a:ext cx="1488520" cy="2489279"/>
      </dsp:txXfrm>
    </dsp:sp>
    <dsp:sp modelId="{2BA92986-4429-42A9-86D2-91D64418191C}">
      <dsp:nvSpPr>
        <dsp:cNvPr id="0" name=""/>
        <dsp:cNvSpPr/>
      </dsp:nvSpPr>
      <dsp:spPr>
        <a:xfrm>
          <a:off x="6584884" y="271557"/>
          <a:ext cx="1263492" cy="1493567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19420B-B64C-47C7-9A9A-148D83676BB7}">
      <dsp:nvSpPr>
        <dsp:cNvPr id="0" name=""/>
        <dsp:cNvSpPr/>
      </dsp:nvSpPr>
      <dsp:spPr>
        <a:xfrm rot="10800000">
          <a:off x="6451130" y="2036683"/>
          <a:ext cx="1530999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Справочные материалы, сетевые ресурсы, </a:t>
          </a:r>
          <a:r>
            <a:rPr lang="ru-RU" sz="1250" kern="1200" dirty="0" smtClean="0">
              <a:latin typeface="Arial Narrow" panose="020B0606020202030204" pitchFamily="34" charset="0"/>
            </a:rPr>
            <a:t>информационные и аналитические  письма</a:t>
          </a:r>
          <a:endParaRPr lang="ru-RU" sz="1250" kern="1200" dirty="0">
            <a:latin typeface="Arial Narrow" panose="020B0606020202030204" pitchFamily="34" charset="0"/>
          </a:endParaRPr>
        </a:p>
      </dsp:txBody>
      <dsp:txXfrm rot="10800000">
        <a:off x="6451130" y="2036683"/>
        <a:ext cx="1530999" cy="2489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A7F8A-1B98-4055-AC70-24317929B685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95016-0E14-472B-99E5-AB7D6C6B2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54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B98EE-0176-41C2-AD2E-557DCD6925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6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93BF-FE09-4D14-96B2-597104E46C69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20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0473-667A-400F-B30A-50EE44EDA5DC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38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4FF3-0640-4260-9001-C0EEF8DA4554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0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6D88-40CD-4813-96D9-741E513AF907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50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094F-AD88-499E-B1A2-A218F006365E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638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C7DF-79EF-401D-847A-ADEC07850AB3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72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A28B-518C-438A-BAAF-A65D8E04C699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59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2A35-D4BE-4586-8379-547235DFEB0A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64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E30-7747-4816-A5C5-0D23D174BB17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46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10BD-CFCE-4CCA-8E9B-C1C55518259D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74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61A-939A-47FB-98F7-A29DB52FA697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70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48BD2-11A9-41C9-AC22-8874B4D74AB7}" type="datetime1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1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sabliva.by/" TargetMode="External"/><Relationship Id="rId4" Type="http://schemas.openxmlformats.org/officeDocument/2006/relationships/hyperlink" Target="http://adu.by/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3600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Ресурсное обеспечение образовательного процесса в учреждениях, создавших условия для обучения и воспитания детей с особенностями психофизического развития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endParaRPr lang="ru-RU" sz="2200" dirty="0" smtClean="0">
              <a:latin typeface="Arial Narrow" panose="020B060602020203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Летошко Марина Васильевна,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методист</a:t>
            </a:r>
          </a:p>
          <a:p>
            <a:pPr algn="r">
              <a:spcBef>
                <a:spcPts val="0"/>
              </a:spcBef>
            </a:pP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ГУО «Гомельский областной центр 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коррекционно-развивающего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обучения и реабилитации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10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2241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Особенности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планирования и проведения коррекционных занятий (некоторых)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6410284"/>
              </p:ext>
            </p:extLst>
          </p:nvPr>
        </p:nvGraphicFramePr>
        <p:xfrm>
          <a:off x="251520" y="1700808"/>
          <a:ext cx="8497639" cy="2286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6593153"/>
                <a:gridCol w="1904486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ru-RU" b="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Учебный план</a:t>
                      </a:r>
                      <a:r>
                        <a:rPr lang="ru-RU" b="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lang="be-BY" sz="1800" b="1" u="sng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первого отделения вспомогательной школы</a:t>
                      </a:r>
                      <a:endParaRPr lang="ru-RU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Коррекционные занятия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«Развитие познавательной деятельности»</a:t>
                      </a:r>
                      <a:endParaRPr lang="ru-RU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учитель-дефектолог оказывает </a:t>
                      </a:r>
                      <a:r>
                        <a:rPr lang="ru-RU" b="1" baseline="0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логопедическую помощь 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на коррекционных занятиях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Выгнутая влево стрелка 2"/>
          <p:cNvSpPr/>
          <p:nvPr/>
        </p:nvSpPr>
        <p:spPr>
          <a:xfrm rot="17834172">
            <a:off x="6085073" y="2933235"/>
            <a:ext cx="560428" cy="1153752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7486407"/>
              </p:ext>
            </p:extLst>
          </p:nvPr>
        </p:nvGraphicFramePr>
        <p:xfrm>
          <a:off x="251520" y="4581128"/>
          <a:ext cx="8496944" cy="17281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496944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effectLst/>
                          <a:latin typeface="Arial Narrow" panose="020B0606020202030204" pitchFamily="34" charset="0"/>
                        </a:rPr>
                        <a:t>Примерное календарно-тематическое планирование для первого отделения</a:t>
                      </a:r>
                      <a:r>
                        <a:rPr lang="ru-RU" b="1" u="sng" baseline="0" dirty="0" smtClean="0">
                          <a:effectLst/>
                          <a:latin typeface="Arial Narrow" panose="020B0606020202030204" pitchFamily="34" charset="0"/>
                        </a:rPr>
                        <a:t> вспомогательной школы</a:t>
                      </a:r>
                      <a:endParaRPr lang="ru-RU" b="1" u="sng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  <a:latin typeface="Arial Narrow" panose="020B0606020202030204" pitchFamily="34" charset="0"/>
                        </a:rPr>
                        <a:t>Планирование </a:t>
                      </a:r>
                      <a:r>
                        <a:rPr lang="ru-RU" b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является примерным</a:t>
                      </a:r>
                      <a:r>
                        <a:rPr lang="ru-RU" b="1" dirty="0" smtClean="0">
                          <a:solidFill>
                            <a:srgbClr val="531E1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rgbClr val="531E1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r>
                        <a:rPr lang="ru-RU" b="1" baseline="0" dirty="0" smtClean="0">
                          <a:effectLst/>
                          <a:latin typeface="Arial Narrow" panose="020B0606020202030204" pitchFamily="34" charset="0"/>
                        </a:rPr>
                        <a:t>Использовались учебные программы и пособия, подготовленные к </a:t>
                      </a:r>
                      <a:r>
                        <a:rPr lang="ru-RU" b="1" baseline="0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2010/2011 уч.г.</a:t>
                      </a:r>
                      <a:endParaRPr lang="ru-RU" b="1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Воспитанники с аутистическими нарушениями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42" y="908720"/>
            <a:ext cx="9001000" cy="5400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be-BY" sz="1800" dirty="0">
                <a:solidFill>
                  <a:schemeClr val="tx1"/>
                </a:solidFill>
                <a:latin typeface="Arial Narrow" pitchFamily="34" charset="0"/>
              </a:rPr>
              <a:t>вучэбны план спецыяльнай дашкольнай установы для дзяцей з </a:t>
            </a:r>
            <a:r>
              <a:rPr lang="be-BY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інтэлектуальнай недастатковасцю</a:t>
            </a:r>
            <a:endParaRPr lang="ru-RU" sz="1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Arial Narrow" pitchFamily="34" charset="0"/>
              </a:rPr>
              <a:t>вучэбны</a:t>
            </a:r>
            <a:r>
              <a:rPr lang="ru-RU" sz="1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itchFamily="34" charset="0"/>
              </a:rPr>
              <a:t>план спецыяльнай </a:t>
            </a:r>
            <a:r>
              <a:rPr lang="ru-RU" sz="1800" dirty="0" err="1">
                <a:solidFill>
                  <a:schemeClr val="tx1"/>
                </a:solidFill>
                <a:latin typeface="Arial Narrow" pitchFamily="34" charset="0"/>
              </a:rPr>
              <a:t>дашкольнай</a:t>
            </a:r>
            <a:r>
              <a:rPr lang="ru-RU" sz="18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itchFamily="34" charset="0"/>
              </a:rPr>
              <a:t>установы</a:t>
            </a:r>
            <a:r>
              <a:rPr lang="ru-RU" sz="1800" dirty="0">
                <a:solidFill>
                  <a:schemeClr val="tx1"/>
                </a:solidFill>
                <a:latin typeface="Arial Narrow" pitchFamily="34" charset="0"/>
              </a:rPr>
              <a:t> для </a:t>
            </a:r>
            <a:r>
              <a:rPr lang="ru-RU" sz="1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дзяцей</a:t>
            </a:r>
            <a:r>
              <a:rPr lang="ru-RU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 </a:t>
            </a:r>
            <a:r>
              <a:rPr lang="ru-RU" sz="1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парушэннямі</a:t>
            </a:r>
            <a:r>
              <a:rPr lang="ru-RU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псіхічнага</a:t>
            </a:r>
            <a:r>
              <a:rPr lang="ru-RU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развіцця</a:t>
            </a:r>
            <a:r>
              <a:rPr lang="ru-RU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ru-RU" sz="1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цяжкасцямі</a:t>
            </a:r>
            <a:r>
              <a:rPr lang="ru-RU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ў </a:t>
            </a:r>
            <a:r>
              <a:rPr lang="ru-RU" sz="1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навучанні</a:t>
            </a:r>
            <a:r>
              <a:rPr 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endParaRPr lang="ru-RU" sz="1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87810" y="4293096"/>
            <a:ext cx="5040560" cy="199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Левая фигурная скобка 3"/>
          <p:cNvSpPr/>
          <p:nvPr/>
        </p:nvSpPr>
        <p:spPr>
          <a:xfrm>
            <a:off x="2184302" y="5638472"/>
            <a:ext cx="155449" cy="64807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17476" y="1555433"/>
            <a:ext cx="5072492" cy="200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3666" y="2783178"/>
            <a:ext cx="2682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287811" y="2492896"/>
            <a:ext cx="156411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8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36104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Особенности использования образовательных программ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9106" y="1515151"/>
            <a:ext cx="2078916" cy="112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1556792"/>
            <a:ext cx="5789532" cy="333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339752" y="4149080"/>
            <a:ext cx="3773308" cy="740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012160" y="2636912"/>
            <a:ext cx="1008112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9672" y="5085184"/>
            <a:ext cx="68483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·"/>
            </a:pPr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Образовательная программа «Дошкольное образование»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(возможно использование для воспитанников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 трудностями в обучении </a:t>
            </a:r>
            <a:endParaRPr lang="ru-RU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нарушениями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функций ОДА)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hlinkClick r:id="rId4"/>
              </a:rPr>
              <a:t>http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hlinkClick r:id="rId4"/>
              </a:rPr>
              <a:t>://adu.by/ru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hlinkClick r:id="rId4"/>
              </a:rPr>
              <a:t>/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hlinkClick r:id="rId5"/>
              </a:rPr>
              <a:t>http://asabliva.by/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214098" y="4663988"/>
            <a:ext cx="1" cy="421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275856" y="6093296"/>
            <a:ext cx="23042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15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еречень средств обучения</a:t>
            </a:r>
          </a:p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актуальные 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учебные планы 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обновление содержания образования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лектронные ресурсы </a:t>
            </a:r>
          </a:p>
          <a:p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собенности календарно-тематического планирования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Программа 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непрерывного воспитания детей и учащейся молодежи 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10-бальная 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шкала оценивания предполагает подготовку учителями-предметниками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контрольных заданий, соответствующих 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уровню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обучающихся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0"/>
            <a:ext cx="8568952" cy="122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731963" cy="159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45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Ресурсное обеспечение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963"/>
            <a:ext cx="2520280" cy="1886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196752"/>
            <a:ext cx="2771800" cy="1802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37049"/>
            <a:ext cx="2425700" cy="1573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9730" y="1066485"/>
            <a:ext cx="1565367" cy="2063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4213">
            <a:off x="3018492" y="849261"/>
            <a:ext cx="3792537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10586"/>
            <a:ext cx="278606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84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3600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Ресурсное обеспечение образовательного процесса в учреждениях, создавших условия для обучения и воспитания детей с особенностями психофизического развития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endParaRPr lang="ru-RU" sz="2200" dirty="0" smtClean="0">
              <a:latin typeface="Arial Narrow" panose="020B060602020203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Летошко Марина Васильевна,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методист</a:t>
            </a:r>
          </a:p>
          <a:p>
            <a:pPr algn="r">
              <a:spcBef>
                <a:spcPts val="0"/>
              </a:spcBef>
            </a:pP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ГУО «Гомельский областной центр 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коррекционно-развивающего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обучения и реабилитации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28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Ресурсное обеспечение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24744"/>
            <a:ext cx="1944216" cy="12024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Кадровый состав педагогов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0112" y="1124744"/>
            <a:ext cx="1944216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Материально-техническая база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7627" y="5497016"/>
            <a:ext cx="2376264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Учебно-методические комплексы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282" y="2374032"/>
            <a:ext cx="1756691" cy="1317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3980" y="1147394"/>
            <a:ext cx="1744294" cy="1383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4496" y="2505354"/>
            <a:ext cx="1880547" cy="1410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403" y="2584643"/>
            <a:ext cx="1811988" cy="1356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54617"/>
            <a:ext cx="1196306" cy="1653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7105" y="5300864"/>
            <a:ext cx="1061189" cy="149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951" y="5333702"/>
            <a:ext cx="1204676" cy="157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7864" y="3703133"/>
            <a:ext cx="1635789" cy="184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Дуга 9"/>
          <p:cNvSpPr/>
          <p:nvPr/>
        </p:nvSpPr>
        <p:spPr>
          <a:xfrm rot="15670494">
            <a:off x="2059688" y="4481659"/>
            <a:ext cx="1270011" cy="1207050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3921441" y="4486780"/>
            <a:ext cx="1366889" cy="131848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5400000">
            <a:off x="1511659" y="1911337"/>
            <a:ext cx="1368154" cy="1368152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8090631">
            <a:off x="6642978" y="663779"/>
            <a:ext cx="1546674" cy="1501219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30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13285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ПОСТАНОВЛЕНИЕ МИНИСТЕРСТВА ОБРАЗОВАНИЯ РЕСПУБЛИКИ БЕЛАРУСЬ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12 июня 2014 г. N 75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установлении перечней мебели, инвентаря и средств обучения, необходимых для организации образовательного процесса учреждениями, реализующими образовательные программы специального образования…»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32403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обеспечение деятельности учителя (демонстрационные, печатные)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средства обучения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материально-технические элементы УМК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обеспечение учебной деятельности учащихся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1966633" cy="1508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2786063" cy="159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0152" y="6381328"/>
            <a:ext cx="2895600" cy="365125"/>
          </a:xfrm>
        </p:spPr>
        <p:txBody>
          <a:bodyPr/>
          <a:lstStyle/>
          <a:p>
            <a:pPr algn="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38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ПОЛОЖЕНИЕ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УЧЕБНО-МЕТОДИЧЕСКОМ КОМПЛЕКСЕ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 УРОВНЕ ДОШКОЛЬНОГО И ОБЩЕГО СРЕДНЕГО ОБРАЗОВАНИЯ,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26.07.2011 N 167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7759200"/>
              </p:ext>
            </p:extLst>
          </p:nvPr>
        </p:nvGraphicFramePr>
        <p:xfrm>
          <a:off x="467544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0041" y="2255139"/>
            <a:ext cx="121860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Учебно-</a:t>
            </a:r>
          </a:p>
          <a:p>
            <a:pPr algn="ctr"/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программная </a:t>
            </a:r>
          </a:p>
          <a:p>
            <a:pPr algn="ctr"/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документация</a:t>
            </a:r>
            <a:endParaRPr lang="ru-RU"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235689"/>
            <a:ext cx="126188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</a:t>
            </a:r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рограммно-</a:t>
            </a:r>
          </a:p>
          <a:p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планирующая </a:t>
            </a:r>
          </a:p>
          <a:p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документация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2308230"/>
            <a:ext cx="126188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</a:t>
            </a:r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чебно-</a:t>
            </a:r>
          </a:p>
          <a:p>
            <a:pPr algn="ctr"/>
            <a:r>
              <a:rPr lang="ru-RU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</a:t>
            </a:r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етодическая</a:t>
            </a:r>
          </a:p>
          <a:p>
            <a:pPr algn="ctr"/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документация</a:t>
            </a:r>
            <a:endParaRPr lang="ru-RU"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370555"/>
            <a:ext cx="8787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Учебные </a:t>
            </a:r>
          </a:p>
          <a:p>
            <a:pPr algn="ctr"/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издания</a:t>
            </a:r>
            <a:endParaRPr lang="ru-RU"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2255139"/>
            <a:ext cx="146867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</a:t>
            </a:r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нформационно-</a:t>
            </a:r>
          </a:p>
          <a:p>
            <a:pPr algn="ctr"/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аналитические </a:t>
            </a:r>
          </a:p>
          <a:p>
            <a:pPr algn="ctr"/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материалы</a:t>
            </a:r>
            <a:endParaRPr lang="ru-RU"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32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9756" y="274638"/>
            <a:ext cx="4787044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Учебные планы, программы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6772"/>
            <a:ext cx="3899756" cy="4665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55776" y="2996952"/>
            <a:ext cx="5040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1520" y="2492896"/>
            <a:ext cx="14184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7870" y="2837686"/>
            <a:ext cx="5049971" cy="4020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4067944" y="5085184"/>
            <a:ext cx="17281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88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538" y="1718086"/>
            <a:ext cx="463336" cy="1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92837" y="144150"/>
            <a:ext cx="6644858" cy="1601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615266" y="1086743"/>
            <a:ext cx="3600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4481" y="1429679"/>
            <a:ext cx="463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63418" y="2132856"/>
            <a:ext cx="6672032" cy="167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9519" y="4365104"/>
            <a:ext cx="6942781" cy="226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6444208" y="5277619"/>
            <a:ext cx="504056" cy="26055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76675" y="6417802"/>
            <a:ext cx="411163" cy="2126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94971" y="5745561"/>
            <a:ext cx="457200" cy="198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876256" y="3140968"/>
            <a:ext cx="503237" cy="194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694971" y="3593075"/>
            <a:ext cx="564110" cy="212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2050" idx="2"/>
          </p:cNvCxnSpPr>
          <p:nvPr/>
        </p:nvCxnSpPr>
        <p:spPr>
          <a:xfrm flipH="1">
            <a:off x="5129637" y="1745605"/>
            <a:ext cx="485629" cy="4320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687838" y="3805339"/>
            <a:ext cx="668138" cy="559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82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39005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sym typeface="Symbol"/>
              </a:rPr>
              <a:t>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«Биология»,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 класс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по учебному плану </a:t>
            </a:r>
            <a:r>
              <a:rPr lang="be-BY" sz="2000" dirty="0" smtClean="0">
                <a:solidFill>
                  <a:schemeClr val="tx1"/>
                </a:solidFill>
                <a:latin typeface="Arial Narrow" pitchFamily="34" charset="0"/>
              </a:rPr>
              <a:t>первого </a:t>
            </a:r>
            <a:r>
              <a:rPr lang="be-BY" sz="2000" dirty="0">
                <a:solidFill>
                  <a:schemeClr val="tx1"/>
                </a:solidFill>
                <a:latin typeface="Arial Narrow" pitchFamily="34" charset="0"/>
              </a:rPr>
              <a:t>отделения вспомогательной школы </a:t>
            </a:r>
            <a:r>
              <a:rPr lang="be-BY" sz="2000" dirty="0" smtClean="0">
                <a:solidFill>
                  <a:schemeClr val="tx1"/>
                </a:solidFill>
                <a:latin typeface="Arial Narrow" pitchFamily="34" charset="0"/>
              </a:rPr>
              <a:t>для </a:t>
            </a:r>
            <a:r>
              <a:rPr lang="be-BY" sz="2000" dirty="0">
                <a:solidFill>
                  <a:schemeClr val="tx1"/>
                </a:solidFill>
                <a:latin typeface="Arial Narrow" pitchFamily="34" charset="0"/>
              </a:rPr>
              <a:t>детей с </a:t>
            </a:r>
            <a:r>
              <a:rPr lang="be-BY" sz="2000" dirty="0" smtClean="0">
                <a:solidFill>
                  <a:schemeClr val="tx1"/>
                </a:solidFill>
                <a:latin typeface="Arial Narrow" pitchFamily="34" charset="0"/>
              </a:rPr>
              <a:t>интеллектуальной недостаточностью)</a:t>
            </a:r>
            <a:r>
              <a:rPr lang="be-BY" sz="2000" b="1" dirty="0" smtClean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be-BY" sz="2000" dirty="0" smtClean="0">
                <a:solidFill>
                  <a:srgbClr val="002060"/>
                </a:solidFill>
                <a:latin typeface="Arial Narrow" pitchFamily="34" charset="0"/>
              </a:rPr>
              <a:t>- </a:t>
            </a:r>
            <a:r>
              <a:rPr lang="be-BY" sz="2000" b="1" dirty="0" smtClean="0">
                <a:solidFill>
                  <a:srgbClr val="FF0000"/>
                </a:solidFill>
                <a:latin typeface="Arial Narrow" pitchFamily="34" charset="0"/>
              </a:rPr>
              <a:t>1 час</a:t>
            </a:r>
          </a:p>
          <a:p>
            <a:pPr marL="0" indent="0" algn="just">
              <a:buNone/>
            </a:pPr>
            <a:r>
              <a:rPr lang="be-BY" sz="2000" i="1" dirty="0" smtClean="0">
                <a:solidFill>
                  <a:srgbClr val="002060"/>
                </a:solidFill>
                <a:latin typeface="Arial Narrow" pitchFamily="34" charset="0"/>
              </a:rPr>
              <a:t>«Спецыяльная адукацыя» №5 (методический комментарий), издание учебного пособия  - в 2018 году</a:t>
            </a:r>
          </a:p>
          <a:p>
            <a:pPr algn="just">
              <a:buFont typeface="Symbol"/>
              <a:buChar char="·"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sym typeface="Symbol"/>
              </a:rPr>
              <a:t>Электронные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sym typeface="Symbol"/>
              </a:rPr>
              <a:t>учебно-методические  комплексы 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sym typeface="Symbol"/>
              </a:rPr>
              <a:t>по учебным предметам для учащихся с интеллектуальной недостаточностью (легкой, умеренной, тяжелой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sym typeface="Symbol"/>
              </a:rPr>
              <a:t>)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sym typeface="Symbol"/>
              </a:rPr>
              <a:t> </a:t>
            </a:r>
            <a:endParaRPr lang="ru-RU" sz="20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614"/>
            <a:ext cx="4519938" cy="33912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1152" y="4169562"/>
            <a:ext cx="1816523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Arial Narrow" pitchFamily="34" charset="0"/>
              </a:rPr>
              <a:t>Национальный 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образовательный 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портал</a:t>
            </a:r>
          </a:p>
          <a:p>
            <a:pPr algn="just"/>
            <a:r>
              <a:rPr lang="en-US" dirty="0" smtClean="0">
                <a:solidFill>
                  <a:srgbClr val="161B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lang="ru-RU" dirty="0">
                <a:solidFill>
                  <a:srgbClr val="161B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</a:t>
            </a:r>
            <a:r>
              <a:rPr lang="en-US" dirty="0" err="1">
                <a:solidFill>
                  <a:srgbClr val="161B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vedy</a:t>
            </a:r>
            <a:r>
              <a:rPr lang="ru-RU" dirty="0">
                <a:solidFill>
                  <a:srgbClr val="161B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r>
              <a:rPr lang="en-US" dirty="0" err="1">
                <a:solidFill>
                  <a:srgbClr val="161B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adu</a:t>
            </a:r>
            <a:r>
              <a:rPr lang="ru-RU" dirty="0">
                <a:solidFill>
                  <a:srgbClr val="161B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r>
              <a:rPr lang="en-US" dirty="0">
                <a:solidFill>
                  <a:srgbClr val="161B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by</a:t>
            </a:r>
            <a:endParaRPr lang="ru-RU" dirty="0" smtClean="0">
              <a:solidFill>
                <a:srgbClr val="161B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/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333486" y="4437112"/>
            <a:ext cx="5517666" cy="1353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99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лектронные учебно-методические комплексы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коммуникативное развитие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«Элементы грамоты и развитие речи», «Русский язык», «Литературное чтение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социальное развитие: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«Ориентировка в окружающем мире», «Человек и мир», «Социально-бытовая ориентировка», «Социальная адаптация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эстетическое развитие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«Изобразительное искусство», «Изобразительная деятельность», «Музыка», «Музыкально-ритмические занятия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математическое развитие: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«Элементы арифметики», «Математика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63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62054"/>
            <a:ext cx="8847309" cy="114300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Учебно-методическое обеспечение дошкольного, общего среднего и специального образования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1" t="12992" r="15683" b="5057"/>
          <a:stretch/>
        </p:blipFill>
        <p:spPr bwMode="auto">
          <a:xfrm>
            <a:off x="179512" y="1205054"/>
            <a:ext cx="8847309" cy="565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31640" y="2086067"/>
            <a:ext cx="43924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4725144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1560" y="5517232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3568" y="5949280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3568" y="6450788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3568" y="6719664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43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475</Words>
  <Application>Microsoft Office PowerPoint</Application>
  <PresentationFormat>Экран (4:3)</PresentationFormat>
  <Paragraphs>117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Ресурсное обеспечение образовательного процесса в учреждениях, создавших условия для обучения и воспитания детей с особенностями психофизического развития</vt:lpstr>
      <vt:lpstr>Ресурсное обеспечение</vt:lpstr>
      <vt:lpstr>ПОСТАНОВЛЕНИЕ МИНИСТЕРСТВА ОБРАЗОВАНИЯ РЕСПУБЛИКИ БЕЛАРУСЬ 12 июня 2014 г. N 75 «Об установлении перечней мебели, инвентаря и средств обучения, необходимых для организации образовательного процесса учреждениями, реализующими образовательные программы специального образования…»</vt:lpstr>
      <vt:lpstr>ПОЛОЖЕНИЕ ОБ УЧЕБНО-МЕТОДИЧЕСКОМ КОМПЛЕКСЕ НА УРОВНЕ ДОШКОЛЬНОГО И ОБЩЕГО СРЕДНЕГО ОБРАЗОВАНИЯ, 26.07.2011 N 167</vt:lpstr>
      <vt:lpstr>Учебные планы, программы</vt:lpstr>
      <vt:lpstr>Слайд 6</vt:lpstr>
      <vt:lpstr>Слайд 7</vt:lpstr>
      <vt:lpstr>Электронные учебно-методические комплексы </vt:lpstr>
      <vt:lpstr>Учебно-методическое обеспечение дошкольного, общего среднего и специального образования </vt:lpstr>
      <vt:lpstr>Особенности  планирования и проведения коррекционных занятий (некоторых) </vt:lpstr>
      <vt:lpstr>Воспитанники с аутистическими нарушениями</vt:lpstr>
      <vt:lpstr>Особенности использования образовательных программ</vt:lpstr>
      <vt:lpstr>Слайд 13</vt:lpstr>
      <vt:lpstr>Ресурсное обеспечение</vt:lpstr>
      <vt:lpstr>Ресурсное обеспечение образовательного процесса в учреждениях, создавших условия для обучения и воспитания детей с особенностями психофизического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Содержательные аспекты использования учебно-методических комплексов специального образования на современном этапе</dc:title>
  <dc:creator>User</dc:creator>
  <cp:lastModifiedBy>student003</cp:lastModifiedBy>
  <cp:revision>43</cp:revision>
  <dcterms:created xsi:type="dcterms:W3CDTF">2017-11-26T10:47:18Z</dcterms:created>
  <dcterms:modified xsi:type="dcterms:W3CDTF">2017-12-04T09:54:25Z</dcterms:modified>
</cp:coreProperties>
</file>