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70" r:id="rId4"/>
    <p:sldId id="265" r:id="rId5"/>
    <p:sldId id="266" r:id="rId6"/>
    <p:sldId id="267" r:id="rId7"/>
    <p:sldId id="268" r:id="rId8"/>
    <p:sldId id="25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0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445224"/>
            <a:ext cx="5328592" cy="88211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smtClean="0">
                <a:latin typeface="Arial Black" pitchFamily="34" charset="0"/>
                <a:cs typeface="Times New Roman" pitchFamily="18" charset="0"/>
              </a:rPr>
              <a:t>Заместитель заведующего по основной деятельности </a:t>
            </a:r>
          </a:p>
          <a:p>
            <a:pPr algn="ctr"/>
            <a:r>
              <a:rPr lang="ru-RU" b="1" i="1" dirty="0" err="1" smtClean="0">
                <a:latin typeface="Arial Black" pitchFamily="34" charset="0"/>
                <a:cs typeface="Times New Roman" pitchFamily="18" charset="0"/>
              </a:rPr>
              <a:t>Киринская</a:t>
            </a:r>
            <a:r>
              <a:rPr lang="ru-RU" b="1" i="1" dirty="0" smtClean="0">
                <a:latin typeface="Arial Black" pitchFamily="34" charset="0"/>
                <a:cs typeface="Times New Roman" pitchFamily="18" charset="0"/>
              </a:rPr>
              <a:t> Жанна Григорьевна</a:t>
            </a:r>
            <a:endParaRPr lang="ru-RU" b="1" i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352928" cy="3744416"/>
          </a:xfr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en-US" sz="24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</a:rPr>
              <a:t/>
            </a:r>
            <a:br>
              <a:rPr lang="en-US" sz="24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</a:rPr>
            </a:br>
            <a:r>
              <a:rPr lang="ru-RU" sz="24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Times New Roman"/>
              </a:rPr>
              <a:t>Ресурсное </a:t>
            </a:r>
            <a:r>
              <a:rPr lang="ru-RU" sz="24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Times New Roman"/>
              </a:rPr>
              <a:t>обеспечение информационно-методического кабинета </a:t>
            </a:r>
            <a:br>
              <a:rPr lang="ru-RU" sz="24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Times New Roman"/>
              </a:rPr>
            </a:br>
            <a:r>
              <a:rPr lang="ru-RU" sz="24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Times New Roman"/>
              </a:rPr>
              <a:t>специального дошкольного учреждения как фактор успешного использования эффективных педагогических технологий в образовательном процессе</a:t>
            </a:r>
            <a:r>
              <a:rPr lang="ru-RU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</a:rPr>
              <a:t/>
            </a:r>
            <a:br>
              <a:rPr lang="ru-RU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</a:rPr>
            </a:br>
            <a:endParaRPr lang="ru-RU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2541" y="332656"/>
            <a:ext cx="8385923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317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Государственное учреждение образования </a:t>
            </a:r>
          </a:p>
          <a:p>
            <a:pPr algn="ctr"/>
            <a:r>
              <a:rPr lang="ru-RU" b="1" dirty="0" smtClean="0">
                <a:ln w="317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«Специальный ясли-сад № 30 для детей </a:t>
            </a:r>
            <a:endParaRPr lang="en-US" b="1" dirty="0">
              <a:ln w="3175">
                <a:noFill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ru-RU" b="1" dirty="0" smtClean="0">
                <a:ln w="317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 нарушением зрения </a:t>
            </a:r>
            <a:r>
              <a:rPr lang="ru-RU" b="1" dirty="0" err="1" smtClean="0">
                <a:ln w="317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г.Мозыря</a:t>
            </a:r>
            <a:r>
              <a:rPr lang="ru-RU" b="1" dirty="0" smtClean="0">
                <a:ln w="317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»</a:t>
            </a:r>
            <a:endParaRPr lang="ru-RU" b="1" dirty="0">
              <a:ln w="3175">
                <a:noFill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362541" y="205837"/>
            <a:ext cx="1218118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673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5841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200" i="1" dirty="0">
                <a:solidFill>
                  <a:srgbClr val="002060"/>
                </a:solidFill>
                <a:latin typeface="Arial Black" pitchFamily="34" charset="0"/>
                <a:ea typeface="+mn-ea"/>
                <a:cs typeface="+mn-cs"/>
              </a:rPr>
              <a:t>Принципы организации материалов информационно-методического кабинета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2204864"/>
            <a:ext cx="6400800" cy="3546728"/>
          </a:xfrm>
        </p:spPr>
        <p:txBody>
          <a:bodyPr/>
          <a:lstStyle/>
          <a:p>
            <a:r>
              <a:rPr lang="ru-RU" sz="3200" dirty="0">
                <a:latin typeface="Arial Black" pitchFamily="34" charset="0"/>
              </a:rPr>
              <a:t>Доступность, </a:t>
            </a:r>
          </a:p>
          <a:p>
            <a:r>
              <a:rPr lang="ru-RU" sz="3200" dirty="0">
                <a:latin typeface="Arial Black" pitchFamily="34" charset="0"/>
              </a:rPr>
              <a:t>научность, </a:t>
            </a:r>
          </a:p>
          <a:p>
            <a:r>
              <a:rPr lang="ru-RU" sz="3200" dirty="0">
                <a:latin typeface="Arial Black" pitchFamily="34" charset="0"/>
              </a:rPr>
              <a:t>наглядность, </a:t>
            </a:r>
          </a:p>
          <a:p>
            <a:r>
              <a:rPr lang="ru-RU" sz="3200" dirty="0">
                <a:latin typeface="Arial Black" pitchFamily="34" charset="0"/>
              </a:rPr>
              <a:t>эстетичность, </a:t>
            </a:r>
          </a:p>
          <a:p>
            <a:r>
              <a:rPr lang="ru-RU" sz="3200" dirty="0">
                <a:latin typeface="Arial Black" pitchFamily="34" charset="0"/>
              </a:rPr>
              <a:t>креативность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21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600" b="0" i="1" dirty="0" err="1" smtClean="0">
                <a:solidFill>
                  <a:srgbClr val="002060"/>
                </a:solidFill>
                <a:effectLst/>
                <a:latin typeface="Arial Black" pitchFamily="34" charset="0"/>
                <a:ea typeface="Times New Roman"/>
              </a:rPr>
              <a:t>Технологизация</a:t>
            </a:r>
            <a:r>
              <a:rPr lang="ru-RU" sz="3600" b="0" i="1" dirty="0" smtClean="0">
                <a:solidFill>
                  <a:srgbClr val="002060"/>
                </a:solidFill>
                <a:effectLst/>
                <a:latin typeface="Arial Black" pitchFamily="34" charset="0"/>
                <a:ea typeface="Times New Roman"/>
              </a:rPr>
              <a:t> деятельности  педагогов</a:t>
            </a:r>
            <a:endParaRPr lang="ru-RU" sz="3600" b="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8496944" cy="4608512"/>
          </a:xfrm>
        </p:spPr>
        <p:txBody>
          <a:bodyPr/>
          <a:lstStyle/>
          <a:p>
            <a:r>
              <a:rPr lang="ru-RU" sz="2400" dirty="0" smtClean="0">
                <a:latin typeface="Arial Black" pitchFamily="34" charset="0"/>
                <a:ea typeface="Times New Roman"/>
              </a:rPr>
              <a:t>диагностическая основа обучения; </a:t>
            </a:r>
          </a:p>
          <a:p>
            <a:r>
              <a:rPr lang="ru-RU" sz="2400" dirty="0" err="1" smtClean="0">
                <a:latin typeface="Arial Black" pitchFamily="34" charset="0"/>
                <a:ea typeface="Times New Roman"/>
              </a:rPr>
              <a:t>целепологание</a:t>
            </a:r>
            <a:r>
              <a:rPr lang="ru-RU" sz="2400" dirty="0" smtClean="0">
                <a:latin typeface="Arial Black" pitchFamily="34" charset="0"/>
                <a:ea typeface="Times New Roman"/>
              </a:rPr>
              <a:t> </a:t>
            </a:r>
            <a:r>
              <a:rPr lang="ru-RU" sz="2400" dirty="0">
                <a:latin typeface="Arial Black" pitchFamily="34" charset="0"/>
                <a:ea typeface="Times New Roman"/>
              </a:rPr>
              <a:t>и способы прогнозирования результатов </a:t>
            </a:r>
            <a:r>
              <a:rPr lang="ru-RU" sz="2400" dirty="0" smtClean="0">
                <a:latin typeface="Arial Black" pitchFamily="34" charset="0"/>
                <a:ea typeface="Times New Roman"/>
              </a:rPr>
              <a:t>обучения; </a:t>
            </a:r>
          </a:p>
          <a:p>
            <a:r>
              <a:rPr lang="ru-RU" sz="2400" dirty="0" smtClean="0">
                <a:latin typeface="Arial Black" pitchFamily="34" charset="0"/>
                <a:ea typeface="Times New Roman"/>
              </a:rPr>
              <a:t>структурирование </a:t>
            </a:r>
            <a:r>
              <a:rPr lang="ru-RU" sz="2400" dirty="0">
                <a:latin typeface="Arial Black" pitchFamily="34" charset="0"/>
                <a:ea typeface="Times New Roman"/>
              </a:rPr>
              <a:t>изучаемого </a:t>
            </a:r>
            <a:r>
              <a:rPr lang="ru-RU" sz="2400" dirty="0" smtClean="0">
                <a:latin typeface="Arial Black" pitchFamily="34" charset="0"/>
                <a:ea typeface="Times New Roman"/>
              </a:rPr>
              <a:t>материала;</a:t>
            </a:r>
          </a:p>
          <a:p>
            <a:r>
              <a:rPr lang="ru-RU" sz="2400" dirty="0" smtClean="0">
                <a:latin typeface="Arial Black" pitchFamily="34" charset="0"/>
                <a:ea typeface="Times New Roman"/>
              </a:rPr>
              <a:t> система </a:t>
            </a:r>
            <a:r>
              <a:rPr lang="ru-RU" sz="2400" dirty="0">
                <a:latin typeface="Arial Black" pitchFamily="34" charset="0"/>
                <a:ea typeface="Times New Roman"/>
              </a:rPr>
              <a:t>помощи и способов </a:t>
            </a:r>
            <a:r>
              <a:rPr lang="ru-RU" sz="2400" dirty="0" smtClean="0">
                <a:latin typeface="Arial Black" pitchFamily="34" charset="0"/>
                <a:ea typeface="Times New Roman"/>
              </a:rPr>
              <a:t>взаимодействия; </a:t>
            </a:r>
          </a:p>
          <a:p>
            <a:r>
              <a:rPr lang="ru-RU" sz="2400" dirty="0" smtClean="0">
                <a:latin typeface="Arial Black" pitchFamily="34" charset="0"/>
                <a:ea typeface="Times New Roman"/>
              </a:rPr>
              <a:t>применение </a:t>
            </a:r>
            <a:r>
              <a:rPr lang="ru-RU" sz="2400" dirty="0">
                <a:latin typeface="Arial Black" pitchFamily="34" charset="0"/>
                <a:ea typeface="Times New Roman"/>
              </a:rPr>
              <a:t>в коррекционно-развивающем процессе информационных технологий и технических средств обучения.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Работа с кадрами</a:t>
            </a:r>
            <a:endParaRPr lang="ru-RU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924944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26281"/>
            <a:ext cx="6936313" cy="51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I:\Для презентации\DSCN59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254" y="1505926"/>
            <a:ext cx="6924675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:\Для презентации\DSCN59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254" y="1479184"/>
            <a:ext cx="6924675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методическая работа\2017-2018\Областной семинар 2017\Изображение 0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254" y="1526281"/>
            <a:ext cx="6983523" cy="523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95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4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8722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0" algn="ctr">
              <a:spcAft>
                <a:spcPts val="0"/>
              </a:spcAft>
              <a:buNone/>
            </a:pPr>
            <a:r>
              <a:rPr lang="ru-RU" sz="3600" i="1" dirty="0">
                <a:solidFill>
                  <a:srgbClr val="002060"/>
                </a:solidFill>
                <a:effectLst/>
                <a:latin typeface="Arial Black" pitchFamily="34" charset="0"/>
                <a:ea typeface="Times New Roman"/>
              </a:rPr>
              <a:t>Анкета </a:t>
            </a:r>
            <a:r>
              <a:rPr lang="ru-RU" sz="3600" i="1" dirty="0" smtClean="0">
                <a:solidFill>
                  <a:srgbClr val="002060"/>
                </a:solidFill>
                <a:effectLst/>
                <a:latin typeface="Arial Black" pitchFamily="34" charset="0"/>
                <a:ea typeface="Times New Roman"/>
              </a:rPr>
              <a:t/>
            </a:r>
            <a:br>
              <a:rPr lang="ru-RU" sz="3600" i="1" dirty="0" smtClean="0">
                <a:solidFill>
                  <a:srgbClr val="002060"/>
                </a:solidFill>
                <a:effectLst/>
                <a:latin typeface="Arial Black" pitchFamily="34" charset="0"/>
                <a:ea typeface="Times New Roman"/>
              </a:rPr>
            </a:br>
            <a:r>
              <a:rPr lang="ru-RU" sz="3600" i="1" dirty="0" smtClean="0">
                <a:solidFill>
                  <a:srgbClr val="002060"/>
                </a:solidFill>
                <a:effectLst/>
                <a:latin typeface="Arial Black" pitchFamily="34" charset="0"/>
                <a:ea typeface="Times New Roman"/>
              </a:rPr>
              <a:t>«</a:t>
            </a:r>
            <a:r>
              <a:rPr lang="ru-RU" sz="3600" i="1" dirty="0">
                <a:solidFill>
                  <a:srgbClr val="002060"/>
                </a:solidFill>
                <a:effectLst/>
                <a:latin typeface="Arial Black" pitchFamily="34" charset="0"/>
                <a:ea typeface="Times New Roman"/>
              </a:rPr>
              <a:t>Восприимчивость педагога к новшествам»</a:t>
            </a:r>
            <a:br>
              <a:rPr lang="ru-RU" sz="3600" i="1" dirty="0">
                <a:solidFill>
                  <a:srgbClr val="002060"/>
                </a:solidFill>
                <a:effectLst/>
                <a:latin typeface="Arial Black" pitchFamily="34" charset="0"/>
                <a:ea typeface="Times New Roman"/>
              </a:rPr>
            </a:br>
            <a:endParaRPr lang="ru-RU" sz="36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348880"/>
            <a:ext cx="8352928" cy="4176464"/>
          </a:xfrm>
        </p:spPr>
        <p:txBody>
          <a:bodyPr>
            <a:normAutofit lnSpcReduction="10000"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Arial Black" pitchFamily="34" charset="0"/>
                <a:ea typeface="Times New Roman"/>
              </a:rPr>
              <a:t>Инструкция:</a:t>
            </a:r>
            <a:r>
              <a:rPr lang="ru-RU" sz="2000" dirty="0">
                <a:latin typeface="Arial Black" pitchFamily="34" charset="0"/>
                <a:ea typeface="Times New Roman"/>
              </a:rPr>
              <a:t> Уважаемый педагог! Определите свою восприимчивость к новому, используя следующую оценочную шкалу: 3 балла – всегда; 2 балла – иногда, 1 балл – никогда</a:t>
            </a:r>
            <a:r>
              <a:rPr lang="ru-RU" sz="2000" dirty="0" smtClean="0">
                <a:latin typeface="Arial Black" pitchFamily="34" charset="0"/>
                <a:ea typeface="Times New Roman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Arial Black" pitchFamily="34" charset="0"/>
                <a:ea typeface="Times New Roman"/>
              </a:rPr>
              <a:t>Для оценки уровня восприимчивости </a:t>
            </a:r>
            <a:r>
              <a:rPr lang="ru-RU" sz="2000" dirty="0" smtClean="0">
                <a:latin typeface="Arial Black" pitchFamily="34" charset="0"/>
                <a:ea typeface="Times New Roman"/>
              </a:rPr>
              <a:t>педагога к </a:t>
            </a:r>
            <a:r>
              <a:rPr lang="ru-RU" sz="2000" dirty="0">
                <a:latin typeface="Arial Black" pitchFamily="34" charset="0"/>
                <a:ea typeface="Times New Roman"/>
              </a:rPr>
              <a:t>новшествам используются следующие показатели: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>
                <a:latin typeface="Arial Black" pitchFamily="34" charset="0"/>
                <a:ea typeface="Times New Roman"/>
              </a:rPr>
              <a:t>0-9 – низкий уровень;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>
                <a:latin typeface="Arial Black" pitchFamily="34" charset="0"/>
                <a:ea typeface="Times New Roman"/>
              </a:rPr>
              <a:t>9-18 – допустимый уровень;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>
                <a:latin typeface="Arial Black" pitchFamily="34" charset="0"/>
                <a:ea typeface="Times New Roman"/>
              </a:rPr>
              <a:t>18 – оптимальный уровень.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latin typeface="Arial Black" pitchFamily="34" charset="0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64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8722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rgbClr val="002060"/>
                </a:solidFill>
                <a:latin typeface="Arial Black" pitchFamily="34" charset="0"/>
              </a:rPr>
              <a:t>Модель </a:t>
            </a:r>
            <a:br>
              <a:rPr lang="ru-RU" sz="36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Arial Black" pitchFamily="34" charset="0"/>
              </a:rPr>
              <a:t>информационно-методического кабинета</a:t>
            </a:r>
            <a:endParaRPr lang="ru-RU" sz="36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636912"/>
            <a:ext cx="7488832" cy="38164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  <a:ea typeface="Times New Roman"/>
              </a:rPr>
              <a:t>Нормативно-инструктивный </a:t>
            </a:r>
            <a:r>
              <a:rPr lang="ru-RU" sz="2400" dirty="0">
                <a:latin typeface="Arial Black" pitchFamily="34" charset="0"/>
                <a:ea typeface="Times New Roman"/>
              </a:rPr>
              <a:t>блок, </a:t>
            </a:r>
            <a:endParaRPr lang="ru-RU" sz="2400" dirty="0" smtClean="0">
              <a:latin typeface="Arial Black" pitchFamily="34" charset="0"/>
              <a:ea typeface="Times New Roman"/>
            </a:endParaRPr>
          </a:p>
          <a:p>
            <a:r>
              <a:rPr lang="ru-RU" sz="2400" dirty="0">
                <a:latin typeface="Arial Black" pitchFamily="34" charset="0"/>
                <a:ea typeface="Times New Roman"/>
              </a:rPr>
              <a:t>м</a:t>
            </a:r>
            <a:r>
              <a:rPr lang="ru-RU" sz="2400" dirty="0" smtClean="0">
                <a:latin typeface="Arial Black" pitchFamily="34" charset="0"/>
                <a:ea typeface="Times New Roman"/>
              </a:rPr>
              <a:t>етодический блок, </a:t>
            </a:r>
          </a:p>
          <a:p>
            <a:r>
              <a:rPr lang="ru-RU" sz="2400" dirty="0" smtClean="0">
                <a:latin typeface="Arial Black" pitchFamily="34" charset="0"/>
                <a:ea typeface="Times New Roman"/>
              </a:rPr>
              <a:t>программно-технологический блок, </a:t>
            </a:r>
            <a:r>
              <a:rPr lang="ru-RU" sz="2400" dirty="0">
                <a:latin typeface="Arial Black" pitchFamily="34" charset="0"/>
                <a:ea typeface="Times New Roman"/>
              </a:rPr>
              <a:t>дидактический и </a:t>
            </a:r>
            <a:r>
              <a:rPr lang="ru-RU" sz="2400" dirty="0" smtClean="0">
                <a:latin typeface="Arial Black" pitchFamily="34" charset="0"/>
                <a:ea typeface="Times New Roman"/>
              </a:rPr>
              <a:t>наглядно-информационный блок, </a:t>
            </a:r>
          </a:p>
          <a:p>
            <a:r>
              <a:rPr lang="ru-RU" sz="2400" dirty="0" smtClean="0">
                <a:latin typeface="Arial Black" pitchFamily="34" charset="0"/>
                <a:ea typeface="Times New Roman"/>
              </a:rPr>
              <a:t>информационно-проблемный блок, </a:t>
            </a:r>
          </a:p>
          <a:p>
            <a:r>
              <a:rPr lang="ru-RU" sz="2400" dirty="0" smtClean="0">
                <a:latin typeface="Arial Black" pitchFamily="34" charset="0"/>
                <a:ea typeface="Times New Roman"/>
              </a:rPr>
              <a:t>информационно-технологический блок</a:t>
            </a:r>
            <a:r>
              <a:rPr lang="en-US" sz="2400" dirty="0" smtClean="0">
                <a:latin typeface="Arial Black" pitchFamily="34" charset="0"/>
                <a:ea typeface="Times New Roman"/>
              </a:rPr>
              <a:t> (</a:t>
            </a:r>
            <a:r>
              <a:rPr lang="ru-RU" sz="2400" dirty="0" smtClean="0">
                <a:latin typeface="Arial Black" pitchFamily="34" charset="0"/>
                <a:ea typeface="Times New Roman"/>
              </a:rPr>
              <a:t>электронный кабинет)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6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912" cy="12961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Выставка методических материалов </a:t>
            </a:r>
            <a:r>
              <a:rPr lang="ru-RU" sz="36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«Методическая копилка»</a:t>
            </a:r>
            <a:endParaRPr lang="ru-RU" sz="3600" i="1" dirty="0"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  <p:pic>
        <p:nvPicPr>
          <p:cNvPr id="6146" name="Picture 2" descr="I:\Для презентации\Фотоаппарат\DSC_01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9321" y="2779151"/>
            <a:ext cx="4287011" cy="28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Для презентации\Фотоаппарат\DSC_01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1981" y="2830673"/>
            <a:ext cx="4164553" cy="276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68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Для презентации\Фотоаппарат\DSC_01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9646"/>
            <a:ext cx="7704856" cy="51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200" b="0" i="1" dirty="0" smtClean="0">
                <a:solidFill>
                  <a:srgbClr val="002060"/>
                </a:solidFill>
                <a:latin typeface="Arial Black" pitchFamily="34" charset="0"/>
              </a:rPr>
              <a:t>Наглядно-информационные формы работы с педагогами</a:t>
            </a:r>
            <a:endParaRPr lang="ru-RU" sz="3200" b="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Объект 3" descr="IMG_7338"/>
          <p:cNvPicPr>
            <a:picLocks noGrp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549646"/>
            <a:ext cx="7704856" cy="5122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778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4000" b="0" i="1" dirty="0" smtClean="0">
                <a:solidFill>
                  <a:srgbClr val="002060"/>
                </a:solidFill>
                <a:latin typeface="Arial Black" pitchFamily="34" charset="0"/>
              </a:rPr>
              <a:t>Онлайн-кинотеатр</a:t>
            </a:r>
            <a:endParaRPr lang="ru-RU" sz="4000" b="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35696" y="2204864"/>
            <a:ext cx="6400800" cy="34747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50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760</TotalTime>
  <Words>171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Ресурсное обеспечение информационно-методического кабинета  специального дошкольного учреждения как фактор успешного использования эффективных педагогических технологий в образовательном процессе </vt:lpstr>
      <vt:lpstr>Принципы организации материалов информационно-методического кабинета</vt:lpstr>
      <vt:lpstr>Технологизация деятельности  педагогов</vt:lpstr>
      <vt:lpstr>Работа с кадрами</vt:lpstr>
      <vt:lpstr>Анкета  «Восприимчивость педагога к новшествам» </vt:lpstr>
      <vt:lpstr>Модель  информационно-методического кабинета</vt:lpstr>
      <vt:lpstr>Выставка методических материалов «Методическая копилка»</vt:lpstr>
      <vt:lpstr>Наглядно-информационные формы работы с педагогами</vt:lpstr>
      <vt:lpstr>Онлайн-кинотеатр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student003</cp:lastModifiedBy>
  <cp:revision>22</cp:revision>
  <dcterms:modified xsi:type="dcterms:W3CDTF">2017-12-04T09:19:25Z</dcterms:modified>
</cp:coreProperties>
</file>