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302" r:id="rId3"/>
    <p:sldId id="303" r:id="rId4"/>
    <p:sldId id="304" r:id="rId5"/>
    <p:sldId id="305" r:id="rId6"/>
    <p:sldId id="286" r:id="rId7"/>
    <p:sldId id="284" r:id="rId8"/>
    <p:sldId id="285" r:id="rId9"/>
    <p:sldId id="271" r:id="rId10"/>
    <p:sldId id="291" r:id="rId11"/>
    <p:sldId id="299" r:id="rId12"/>
    <p:sldId id="300" r:id="rId13"/>
    <p:sldId id="301" r:id="rId14"/>
    <p:sldId id="30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1500"/>
    <a:srgbClr val="800000"/>
    <a:srgbClr val="663300"/>
    <a:srgbClr val="990000"/>
    <a:srgbClr val="FF3300"/>
    <a:srgbClr val="FF6600"/>
    <a:srgbClr val="006600"/>
    <a:srgbClr val="FF7C80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90" autoAdjust="0"/>
  </p:normalViewPr>
  <p:slideViewPr>
    <p:cSldViewPr>
      <p:cViewPr>
        <p:scale>
          <a:sx n="70" d="100"/>
          <a:sy n="70" d="100"/>
        </p:scale>
        <p:origin x="-126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участвуют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b="1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4</c:v>
                </c:pt>
                <c:pt idx="2">
                  <c:v>7</c:v>
                </c:pt>
                <c:pt idx="3">
                  <c:v>3</c:v>
                </c:pt>
                <c:pt idx="4">
                  <c:v>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</c:v>
                </c:pt>
              </c:strCache>
            </c:strRef>
          </c:tx>
          <c:spPr>
            <a:solidFill>
              <a:srgbClr val="0066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b="1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503</c:v>
                </c:pt>
                <c:pt idx="1">
                  <c:v>45</c:v>
                </c:pt>
                <c:pt idx="2">
                  <c:v>51</c:v>
                </c:pt>
                <c:pt idx="3">
                  <c:v>23</c:v>
                </c:pt>
                <c:pt idx="4">
                  <c:v>579</c:v>
                </c:pt>
              </c:numCache>
            </c:numRef>
          </c:val>
        </c:ser>
        <c:dLbls>
          <c:showVal val="1"/>
        </c:dLbls>
        <c:axId val="135051520"/>
        <c:axId val="135155712"/>
      </c:barChart>
      <c:catAx>
        <c:axId val="135051520"/>
        <c:scaling>
          <c:orientation val="minMax"/>
        </c:scaling>
        <c:axPos val="l"/>
        <c:numFmt formatCode="General" sourceLinked="1"/>
        <c:tickLblPos val="nextTo"/>
        <c:crossAx val="135155712"/>
        <c:crosses val="autoZero"/>
        <c:auto val="1"/>
        <c:lblAlgn val="ctr"/>
        <c:lblOffset val="100"/>
      </c:catAx>
      <c:valAx>
        <c:axId val="135155712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50515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>
              <a:solidFill>
                <a:srgbClr val="00330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ED8F058-C9B6-4BA8-B484-34412A8EFE0C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191911-167B-4019-9B33-131972897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863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B9280-D4DB-4B5E-9892-B60E24D3B966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81E23-53B1-4479-8CB5-06E39413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883262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DA061-8A8F-41CE-8270-EC5367B821CD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86BB-03E9-49A0-A5FC-AF89A7F90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000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0A43-243E-4094-92C7-BB1971EDBC9D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8E741-2061-4DBC-8ACC-78AE7DC05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5827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841EC-4E29-4304-B05A-6E197460BC3A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D66A58-6036-46C1-9DF3-2FCAD8A3C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755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DEFDD0-FAFE-44B1-8CD3-325E4A83CA6B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EA59B9E-F1AC-4A79-BE36-70BAC46B9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4064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DF6931-261C-4127-B45E-E068C28B2B41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E76676-8B85-490D-87BD-7B5863374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79956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1D92-3219-4E9D-B79E-86977DD285F9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EBDC3-25E1-44E9-AC4F-50D132114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63324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3032-A595-4DB6-83F2-5772B770DA89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D96CC6D-8D6F-4264-9DAF-02BE90567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73067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CFFF0-C23F-4D1F-A295-C4579B09482D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1976A-DA38-4894-BE42-BF1911496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605904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207A249-069F-4AF1-A2E9-090588CF59C4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E5BF171-2735-4195-81BA-8B944D683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111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9D3B54-BC9A-43F5-987D-A697527240C7}" type="datetimeFigureOut">
              <a:rPr lang="ru-RU"/>
              <a:pPr>
                <a:defRPr/>
              </a:pPr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66B05FA-A9F3-42F2-971A-CB07CB90B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0" r:id="rId2"/>
    <p:sldLayoutId id="2147483975" r:id="rId3"/>
    <p:sldLayoutId id="2147483976" r:id="rId4"/>
    <p:sldLayoutId id="2147483977" r:id="rId5"/>
    <p:sldLayoutId id="2147483971" r:id="rId6"/>
    <p:sldLayoutId id="2147483978" r:id="rId7"/>
    <p:sldLayoutId id="2147483972" r:id="rId8"/>
    <p:sldLayoutId id="2147483979" r:id="rId9"/>
    <p:sldLayoutId id="2147483973" r:id="rId10"/>
    <p:sldLayoutId id="2147483980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6BB1C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6585CF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_____Microsoft_Office_Excel_97-2003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Microsoft_Office_Excel6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ro.gomel.by/nauchno-metodicheskoe-obespechenie/eksperimentalnaya-i-innovatsionnaya-deyatelnost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341438"/>
            <a:ext cx="8458200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213" y="548680"/>
            <a:ext cx="8568952" cy="3416320"/>
          </a:xfrm>
          <a:prstGeom prst="rect">
            <a:avLst/>
          </a:prstGeom>
          <a:solidFill>
            <a:schemeClr val="tx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254000" h="254000"/>
            <a:bevelB w="254000" h="2540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663300"/>
                </a:solidFill>
                <a:latin typeface="Georgia" panose="02040502050405020303" pitchFamily="18" charset="0"/>
              </a:rPr>
              <a:t>Об основных аспектах организации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663300"/>
                </a:solidFill>
                <a:latin typeface="Georgia" panose="02040502050405020303" pitchFamily="18" charset="0"/>
              </a:rPr>
              <a:t>инновационной деятельности </a:t>
            </a:r>
            <a:endParaRPr lang="en-US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663300"/>
                </a:solidFill>
                <a:latin typeface="Georgia" panose="02040502050405020303" pitchFamily="18" charset="0"/>
              </a:rPr>
              <a:t>в учреждениях образования</a:t>
            </a:r>
          </a:p>
          <a:p>
            <a:pPr algn="ctr">
              <a:defRPr/>
            </a:pPr>
            <a:endParaRPr lang="be-BY" sz="3600" b="1" dirty="0">
              <a:solidFill>
                <a:srgbClr val="6633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250825" y="4073525"/>
            <a:ext cx="8569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Никифорова Л.Н.,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проректор по научно-методической работе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ГУО «Гомельский областной институт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развития образования»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1159" y="4221088"/>
            <a:ext cx="8591321" cy="432048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158" y="1556792"/>
            <a:ext cx="8591321" cy="432048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0" y="115888"/>
            <a:ext cx="914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«Эффективность организации инновационной деятельности в УО»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20.12.2015-11.01.2016</a:t>
            </a:r>
            <a:r>
              <a:rPr lang="ru-RU" altLang="ru-RU" sz="23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6389" name="Диаграмма 5"/>
          <p:cNvGraphicFramePr>
            <a:graphicFrameLocks/>
          </p:cNvGraphicFramePr>
          <p:nvPr/>
        </p:nvGraphicFramePr>
        <p:xfrm>
          <a:off x="-50800" y="1433513"/>
          <a:ext cx="9245600" cy="2982912"/>
        </p:xfrm>
        <a:graphic>
          <a:graphicData uri="http://schemas.openxmlformats.org/presentationml/2006/ole">
            <p:oleObj spid="_x0000_s16403" r:id="rId3" imgW="9242337" imgH="2981202" progId="Excel.Sheet.8">
              <p:embed/>
            </p:oleObj>
          </a:graphicData>
        </a:graphic>
      </p:graphicFrame>
      <p:graphicFrame>
        <p:nvGraphicFramePr>
          <p:cNvPr id="16390" name="Диаграмма 6"/>
          <p:cNvGraphicFramePr>
            <a:graphicFrameLocks/>
          </p:cNvGraphicFramePr>
          <p:nvPr/>
        </p:nvGraphicFramePr>
        <p:xfrm>
          <a:off x="-17463" y="4098925"/>
          <a:ext cx="9212263" cy="2789238"/>
        </p:xfrm>
        <a:graphic>
          <a:graphicData uri="http://schemas.openxmlformats.org/presentationml/2006/ole">
            <p:oleObj spid="_x0000_s16404" r:id="rId4" imgW="9211854" imgH="2792210" progId="Excel.Sheet.8">
              <p:embed/>
            </p:oleObj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/>
          <a:srcRect l="34107" t="8863" r="34641" b="4567"/>
          <a:stretch/>
        </p:blipFill>
        <p:spPr bwMode="auto">
          <a:xfrm>
            <a:off x="250825" y="1557338"/>
            <a:ext cx="3338513" cy="520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17411" name="Объект 1"/>
          <p:cNvGraphicFramePr>
            <a:graphicFrameLocks/>
          </p:cNvGraphicFramePr>
          <p:nvPr/>
        </p:nvGraphicFramePr>
        <p:xfrm>
          <a:off x="3800475" y="2081213"/>
          <a:ext cx="5105400" cy="2335212"/>
        </p:xfrm>
        <a:graphic>
          <a:graphicData uri="http://schemas.openxmlformats.org/presentationml/2006/ole">
            <p:oleObj spid="_x0000_s17428" r:id="rId4" imgW="5102794" imgH="2334970" progId="Excel.Chart.8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852863" y="4621213"/>
            <a:ext cx="215900" cy="2174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2863" y="5043488"/>
            <a:ext cx="215900" cy="2159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2863" y="5500688"/>
            <a:ext cx="215900" cy="215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52863" y="5965825"/>
            <a:ext cx="215900" cy="21748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6" name="Text Box 23"/>
          <p:cNvSpPr txBox="1">
            <a:spLocks noChangeArrowheads="1"/>
          </p:cNvSpPr>
          <p:nvPr/>
        </p:nvSpPr>
        <p:spPr bwMode="gray">
          <a:xfrm>
            <a:off x="4086225" y="4529138"/>
            <a:ext cx="4570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совершенствование методической работы</a:t>
            </a:r>
          </a:p>
        </p:txBody>
      </p:sp>
      <p:sp>
        <p:nvSpPr>
          <p:cNvPr id="17417" name="Text Box 23"/>
          <p:cNvSpPr txBox="1">
            <a:spLocks noChangeArrowheads="1"/>
          </p:cNvSpPr>
          <p:nvPr/>
        </p:nvSpPr>
        <p:spPr bwMode="gray">
          <a:xfrm>
            <a:off x="4108450" y="4951413"/>
            <a:ext cx="467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мотивационно-стимулирующая деятельность</a:t>
            </a:r>
          </a:p>
        </p:txBody>
      </p:sp>
      <p:sp>
        <p:nvSpPr>
          <p:cNvPr id="17418" name="Text Box 23"/>
          <p:cNvSpPr txBox="1">
            <a:spLocks noChangeArrowheads="1"/>
          </p:cNvSpPr>
          <p:nvPr/>
        </p:nvSpPr>
        <p:spPr bwMode="gray">
          <a:xfrm>
            <a:off x="4086225" y="5407025"/>
            <a:ext cx="4878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развитие педагогических инициатив</a:t>
            </a:r>
          </a:p>
        </p:txBody>
      </p:sp>
      <p:sp>
        <p:nvSpPr>
          <p:cNvPr id="17419" name="Text Box 23"/>
          <p:cNvSpPr txBox="1">
            <a:spLocks noChangeArrowheads="1"/>
          </p:cNvSpPr>
          <p:nvPr/>
        </p:nvSpPr>
        <p:spPr bwMode="gray">
          <a:xfrm>
            <a:off x="4090988" y="5829300"/>
            <a:ext cx="50942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создание необходимых материально-технических, профессиональных ресурсов</a:t>
            </a:r>
          </a:p>
        </p:txBody>
      </p:sp>
      <p:sp>
        <p:nvSpPr>
          <p:cNvPr id="17420" name="Прямоугольник 4"/>
          <p:cNvSpPr>
            <a:spLocks noChangeArrowheads="1"/>
          </p:cNvSpPr>
          <p:nvPr/>
        </p:nvSpPr>
        <p:spPr bwMode="auto">
          <a:xfrm>
            <a:off x="0" y="115888"/>
            <a:ext cx="914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Результаты мониторинга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«Эффективность организации инновационной деятельности в УО»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21.03.2016-15.04.2016</a:t>
            </a:r>
            <a:r>
              <a:rPr lang="ru-RU" alt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21" name="Прямоугольник 6"/>
          <p:cNvSpPr>
            <a:spLocks noChangeArrowheads="1"/>
          </p:cNvSpPr>
          <p:nvPr/>
        </p:nvSpPr>
        <p:spPr bwMode="auto">
          <a:xfrm>
            <a:off x="3995738" y="1485900"/>
            <a:ext cx="4859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участники анкетирования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36 руководителей</a:t>
            </a:r>
            <a:r>
              <a:rPr lang="ru-RU" altLang="ru-RU" sz="18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УДО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323850" y="280988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be-BY" altLang="ru-RU" sz="40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НЕОБХОДИМО:</a:t>
            </a:r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539750" y="1582738"/>
            <a:ext cx="80645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>
                <a:srgbClr val="0033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rgbClr val="2A1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обсуждать на школьных методических объединениях, педагогических советах, родительских собраниях организационно-содержательные аспекты </a:t>
            </a:r>
            <a:r>
              <a:rPr lang="ru-RU" altLang="ru-RU" sz="2000" b="1" dirty="0" err="1">
                <a:solidFill>
                  <a:srgbClr val="2A1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инновационно</a:t>
            </a:r>
            <a:r>
              <a:rPr lang="ru-RU" altLang="ru-RU" sz="2000" b="1" dirty="0">
                <a:solidFill>
                  <a:srgbClr val="2A1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-педагогической деятельности, результаты реализации инновационного проекта;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solidFill>
                <a:srgbClr val="2A1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Clr>
                <a:srgbClr val="0033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rgbClr val="2A1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в коллективный договор учреждения вносить пункты по стимулированию педагогов, инициирующих новшества, организующих внедрение нововведений, поддерживающих инновационные процессы в учреждении образования;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 b="1" dirty="0">
              <a:solidFill>
                <a:srgbClr val="2A15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ct val="0"/>
              </a:spcBef>
              <a:buClr>
                <a:srgbClr val="00330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altLang="ru-RU" sz="2000" b="1" dirty="0">
                <a:solidFill>
                  <a:srgbClr val="2A1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способствовать повышению квалификации, обучению педагогических работников, потенциальных участников инновационной деятельности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0" y="180628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Перечень основных умений руководителя, </a:t>
            </a:r>
            <a:r>
              <a:rPr lang="ru-RU" altLang="ru-RU" sz="23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необходимых </a:t>
            </a:r>
            <a:r>
              <a:rPr lang="ru-RU" alt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для инновационного развития учреждения образования: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9013760"/>
              </p:ext>
            </p:extLst>
          </p:nvPr>
        </p:nvGraphicFramePr>
        <p:xfrm>
          <a:off x="179388" y="1628329"/>
          <a:ext cx="8713092" cy="4977263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8713092"/>
              </a:tblGrid>
              <a:tr h="58193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разрабатывать инновационную политику и стратегию управленческих решений в учреждении </a:t>
                      </a:r>
                      <a:r>
                        <a:rPr lang="ru-RU" sz="1600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образования;</a:t>
                      </a:r>
                      <a:endParaRPr lang="ru-RU" sz="1600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518" marR="575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193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организовывать инновационный процесс в соответствии с методологией системного </a:t>
                      </a:r>
                      <a:r>
                        <a:rPr lang="ru-RU" sz="1600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подхода;</a:t>
                      </a:r>
                      <a:endParaRPr lang="ru-RU" sz="1600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518" marR="57518" marT="0" marB="0">
                    <a:noFill/>
                  </a:tcPr>
                </a:tc>
              </a:tr>
              <a:tr h="363658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владеть приемами планирования инновационного процесса и его </a:t>
                      </a:r>
                      <a:r>
                        <a:rPr lang="ru-RU" sz="1600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контроля;</a:t>
                      </a:r>
                      <a:endParaRPr lang="ru-RU" sz="1600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518" marR="575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61181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способствовать формированию творческой группы педагогических работников, разработчиков инноваций, стимулировать их творческую </a:t>
                      </a:r>
                      <a:r>
                        <a:rPr lang="ru-RU" sz="1600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активность;</a:t>
                      </a:r>
                      <a:endParaRPr lang="ru-RU" sz="1600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518" marR="57518" marT="0" marB="0">
                    <a:noFill/>
                  </a:tcPr>
                </a:tc>
              </a:tr>
              <a:tr h="58193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обеспечивать целенаправленную подготовку педагогов в сфере инновационной деятельности и трансляцию полученных знаний в </a:t>
                      </a:r>
                      <a:r>
                        <a:rPr lang="ru-RU" sz="1600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коллективе;</a:t>
                      </a:r>
                      <a:endParaRPr lang="ru-RU" sz="1600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518" marR="575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193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организовать методическую работу в учреждении, направленную на поиск новых идей и технических решений (новшеств</a:t>
                      </a:r>
                      <a:r>
                        <a:rPr lang="ru-RU" sz="1600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600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518" marR="57518" marT="0" marB="0">
                    <a:noFill/>
                  </a:tcPr>
                </a:tc>
              </a:tr>
              <a:tr h="58193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рыночную привлекательность инновации, её </a:t>
                      </a:r>
                      <a:r>
                        <a:rPr lang="ru-RU" sz="1600" dirty="0" err="1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конкурентноспособность</a:t>
                      </a:r>
                      <a:r>
                        <a:rPr lang="ru-RU" sz="1600" dirty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актуальность;</a:t>
                      </a:r>
                      <a:endParaRPr lang="ru-RU" sz="1600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518" marR="575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81932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обладать навыками поиска и работы с информацией о достижениях в специальной инновационной </a:t>
                      </a:r>
                      <a:r>
                        <a:rPr lang="ru-RU" sz="1600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сфере;</a:t>
                      </a:r>
                      <a:endParaRPr lang="ru-RU" sz="1600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518" marR="57518" marT="0" marB="0">
                    <a:noFill/>
                  </a:tcPr>
                </a:tc>
              </a:tr>
              <a:tr h="437917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ru-RU" sz="1600" dirty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необходимое взаимодействие по вопросам развития инновационного процесса</a:t>
                      </a:r>
                      <a:endParaRPr lang="ru-RU" sz="1600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7518" marR="57518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3" y="1341438"/>
            <a:ext cx="8458200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2213" y="548680"/>
            <a:ext cx="8568952" cy="3416320"/>
          </a:xfrm>
          <a:prstGeom prst="rect">
            <a:avLst/>
          </a:prstGeom>
          <a:solidFill>
            <a:schemeClr val="tx1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254000" h="254000"/>
            <a:bevelB w="254000" h="254000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endParaRPr lang="en-US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663300"/>
                </a:solidFill>
                <a:latin typeface="Georgia" panose="02040502050405020303" pitchFamily="18" charset="0"/>
              </a:rPr>
              <a:t>Об основных аспектах организации 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663300"/>
                </a:solidFill>
                <a:latin typeface="Georgia" panose="02040502050405020303" pitchFamily="18" charset="0"/>
              </a:rPr>
              <a:t>инновационной деятельности </a:t>
            </a:r>
            <a:endParaRPr lang="en-US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663300"/>
                </a:solidFill>
                <a:latin typeface="Georgia" panose="02040502050405020303" pitchFamily="18" charset="0"/>
              </a:rPr>
              <a:t>в учреждениях образования</a:t>
            </a:r>
          </a:p>
          <a:p>
            <a:pPr algn="ctr">
              <a:defRPr/>
            </a:pPr>
            <a:endParaRPr lang="be-BY" sz="3600" b="1" dirty="0">
              <a:solidFill>
                <a:srgbClr val="663300"/>
              </a:solidFill>
              <a:latin typeface="Georgia" panose="02040502050405020303" pitchFamily="18" charset="0"/>
              <a:cs typeface="Times New Roman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250825" y="4073525"/>
            <a:ext cx="85693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Никифорова Л.Н.,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проректор по научно-методической работе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ГУО «Гомельский областной институт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latin typeface="Times New Roman" pitchFamily="18" charset="0"/>
                <a:cs typeface="Times New Roman" pitchFamily="18" charset="0"/>
              </a:rPr>
              <a:t>развития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xmlns="" val="2443941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0" y="188640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3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показатель инновационной (экспериментальной) деятельности за 3 года (</a:t>
            </a:r>
            <a:r>
              <a:rPr lang="ru-RU" altLang="ru-RU" sz="20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областям</a:t>
            </a:r>
            <a:r>
              <a:rPr lang="ru-RU" altLang="ru-RU" sz="23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be-BY" altLang="ru-RU" sz="23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9242182"/>
              </p:ext>
            </p:extLst>
          </p:nvPr>
        </p:nvGraphicFramePr>
        <p:xfrm>
          <a:off x="3" y="1674056"/>
          <a:ext cx="9143996" cy="50362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0157"/>
                <a:gridCol w="796031"/>
                <a:gridCol w="883701"/>
                <a:gridCol w="883101"/>
                <a:gridCol w="883701"/>
                <a:gridCol w="883101"/>
                <a:gridCol w="883701"/>
                <a:gridCol w="883101"/>
                <a:gridCol w="883701"/>
                <a:gridCol w="883701"/>
              </a:tblGrid>
              <a:tr h="982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Экспериментальная деятельность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(проектов/учреждений)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Инновационная деятельность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(проектов/учреждений)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(проектов/учреждений)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/201</a:t>
                      </a: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1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/201</a:t>
                      </a: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1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</a:t>
                      </a:r>
                      <a:endParaRPr lang="ru-RU" sz="1200" b="1" i="1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/201</a:t>
                      </a: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1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/201</a:t>
                      </a: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1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</a:t>
                      </a:r>
                      <a:endParaRPr lang="ru-RU" sz="1200" b="1" i="1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/201</a:t>
                      </a: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i="1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/201</a:t>
                      </a: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i="1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 smtClean="0">
                          <a:solidFill>
                            <a:srgbClr val="2A15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2016/2017</a:t>
                      </a:r>
                      <a:endParaRPr lang="ru-RU" sz="1200" b="1" i="1" dirty="0">
                        <a:solidFill>
                          <a:srgbClr val="2A15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Гомельская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12/21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13/27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14/25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31/92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31/109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40/140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43/113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44/136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54/165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Гродненская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7/13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10/49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32/126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34/157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37/180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39/138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41/170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47/229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Брестская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7/12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9/16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11/19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28/58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30/79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32/92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35/70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39/95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43/111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Могилевская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11/17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10/15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25/68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23/60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26/79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39/90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34/77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36/94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Минская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14/21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30/67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30/75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31/109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39/80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40/89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35/130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г.Минск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14/19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14/31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14/34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27/45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28/56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32/61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42/77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42/87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46/95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2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Витебская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11/14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12/18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8/14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19/57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22/65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35/96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30/71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34/83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37" marR="57837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43/110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549577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0" y="188640"/>
            <a:ext cx="914400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3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Количество учреждений образования, на базе которых осуществлялась(</a:t>
            </a:r>
            <a:r>
              <a:rPr lang="ru-RU" sz="2300" b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ется</a:t>
            </a:r>
            <a:r>
              <a:rPr lang="ru-RU" sz="23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экспериментальная и инновационная деятельность </a:t>
            </a:r>
            <a:r>
              <a:rPr 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за 3 </a:t>
            </a:r>
            <a:r>
              <a:rPr lang="ru-RU" sz="23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US" sz="23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(по районам)</a:t>
            </a:r>
            <a:endParaRPr lang="be-BY" sz="23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5480824"/>
              </p:ext>
            </p:extLst>
          </p:nvPr>
        </p:nvGraphicFramePr>
        <p:xfrm>
          <a:off x="755576" y="1556792"/>
          <a:ext cx="7746081" cy="5240655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312972"/>
                <a:gridCol w="1251893"/>
                <a:gridCol w="1017162"/>
                <a:gridCol w="1017162"/>
                <a:gridCol w="1017162"/>
                <a:gridCol w="1095405"/>
                <a:gridCol w="1017162"/>
                <a:gridCol w="1017163"/>
              </a:tblGrid>
              <a:tr h="1947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 (город)</a:t>
                      </a:r>
                      <a:endParaRPr lang="ru-RU" sz="8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2014/2015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2015/2016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2016/2017</a:t>
                      </a:r>
                      <a:endParaRPr lang="ru-RU" sz="1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</a:t>
                      </a:r>
                      <a:r>
                        <a:rPr lang="ru-RU" sz="8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иннов</a:t>
                      </a:r>
                      <a:r>
                        <a:rPr lang="ru-RU" sz="8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</a:t>
                      </a:r>
                      <a:r>
                        <a:rPr lang="ru-RU" sz="8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иннов</a:t>
                      </a:r>
                      <a:r>
                        <a:rPr lang="ru-RU" sz="8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</a:t>
                      </a:r>
                      <a:r>
                        <a:rPr lang="ru-RU" sz="8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иннов</a:t>
                      </a:r>
                      <a:r>
                        <a:rPr lang="ru-RU" sz="8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8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Брагинский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Б.-</a:t>
                      </a:r>
                      <a:r>
                        <a:rPr lang="ru-RU" sz="10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Кошелевский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Ветковский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Гомельский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Добрушский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1+1 УПТО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Ельский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Житковичский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Жлобинский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2+2 УПТО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Калинковичский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УПТО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Кормянский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Лельчицкий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Лоевский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Мозырский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be-BY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5+3 УПТО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Наровлянский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Петриковский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Речицкий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7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Рогачевский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3+1 УПТО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Светлогорский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5+2 УПТО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Хойникский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err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Чечерский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8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Гомель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</a:tr>
              <a:tr h="700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Учреждения областного подчинения (в т.ч. УПТО, УССО, Детский дом)</a:t>
                      </a:r>
                      <a:endParaRPr lang="ru-RU" sz="8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1+6 УПТО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000" b="1" dirty="0">
                          <a:solidFill>
                            <a:srgbClr val="00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4+10 УПТО</a:t>
                      </a:r>
                      <a:endParaRPr lang="ru-RU" sz="1000" b="1" dirty="0">
                        <a:solidFill>
                          <a:srgbClr val="0033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bg1"/>
                    </a:solidFill>
                  </a:tcPr>
                </a:tc>
              </a:tr>
              <a:tr h="217016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200" b="1" dirty="0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5979" marR="35979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90067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0" y="188640"/>
            <a:ext cx="91440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Количественный показатель инновационной (экспериментальной) деятельности за 3 года (</a:t>
            </a:r>
            <a:r>
              <a:rPr lang="ru-RU" sz="20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 типам учреждений образования</a:t>
            </a:r>
            <a:r>
              <a:rPr 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be-BY" sz="23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5103931"/>
              </p:ext>
            </p:extLst>
          </p:nvPr>
        </p:nvGraphicFramePr>
        <p:xfrm>
          <a:off x="250825" y="1557338"/>
          <a:ext cx="8712966" cy="5098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3218"/>
                <a:gridCol w="759972"/>
                <a:gridCol w="759972"/>
                <a:gridCol w="759972"/>
                <a:gridCol w="759972"/>
                <a:gridCol w="759972"/>
                <a:gridCol w="759972"/>
                <a:gridCol w="759972"/>
                <a:gridCol w="759972"/>
                <a:gridCol w="759972"/>
              </a:tblGrid>
              <a:tr h="793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66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6633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Экспериментальная деятельность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(проектов/учреждений)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Инновационная деятельность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(проектов/учреждений)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(проектов/учреждений)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учебный 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2014/2015</a:t>
                      </a:r>
                      <a:endParaRPr lang="ru-RU" sz="1100" b="1" i="1" dirty="0"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2015/2016</a:t>
                      </a:r>
                      <a:endParaRPr lang="ru-RU" sz="1100" b="1" i="1" dirty="0"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/201</a:t>
                      </a:r>
                      <a:r>
                        <a:rPr lang="ru-RU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1" i="1" dirty="0"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2014/2015</a:t>
                      </a:r>
                      <a:endParaRPr lang="ru-RU" sz="1100" b="1" i="1" dirty="0"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2015/2016</a:t>
                      </a:r>
                      <a:endParaRPr lang="ru-RU" sz="1100" b="1" i="1" dirty="0"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/201</a:t>
                      </a:r>
                      <a:r>
                        <a:rPr lang="ru-RU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1" i="1" dirty="0"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2014/2015</a:t>
                      </a:r>
                      <a:endParaRPr lang="ru-RU" sz="1100" b="1" i="1" dirty="0"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2015/2016</a:t>
                      </a:r>
                      <a:endParaRPr lang="ru-RU" sz="1100" b="1" i="1" dirty="0"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lang="ru-RU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/201</a:t>
                      </a:r>
                      <a:r>
                        <a:rPr lang="ru-RU" sz="1100" b="1" i="1" dirty="0" smtClean="0">
                          <a:solidFill>
                            <a:srgbClr val="2A15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b="1" i="1" dirty="0">
                        <a:solidFill>
                          <a:srgbClr val="2A15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3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Профессионально-технического образования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6/10</a:t>
                      </a:r>
                      <a:endParaRPr lang="ru-RU" sz="1400" b="1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7/16</a:t>
                      </a:r>
                      <a:endParaRPr lang="ru-RU" sz="1400" b="1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lang="ru-RU" sz="1800" b="1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1800" b="1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400" b="1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Специального образования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be-BY" sz="1800" b="1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1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2/3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2/3</a:t>
                      </a:r>
                      <a:endParaRPr lang="ru-RU" sz="1400" b="1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3/4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</a:t>
                      </a:r>
                      <a:r>
                        <a:rPr lang="be-BY" sz="1800" b="1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3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Социально-педагогические учреждения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1/1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3/3</a:t>
                      </a:r>
                      <a:endParaRPr lang="ru-RU" sz="1400" b="1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2/2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3/3</a:t>
                      </a:r>
                      <a:endParaRPr lang="ru-RU" sz="1400" b="1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 среднего образования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5/1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800" b="1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be-BY" sz="1800" b="1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b="1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25/</a:t>
                      </a:r>
                      <a:r>
                        <a:rPr lang="ru-RU" sz="1800" b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ru-RU" sz="1400" b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21/70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33/8</a:t>
                      </a:r>
                      <a:r>
                        <a:rPr lang="be-BY" sz="1800" b="1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1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lang="ru-RU" sz="1800" b="1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/9</a:t>
                      </a:r>
                      <a:r>
                        <a:rPr lang="be-BY" sz="1800" b="1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3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 образования детей и молодежи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1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4/7</a:t>
                      </a:r>
                      <a:endParaRPr lang="ru-RU" sz="1400" b="1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4/7</a:t>
                      </a:r>
                      <a:endParaRPr lang="ru-RU" sz="1400" b="1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1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Дошкольного образования</a:t>
                      </a:r>
                      <a:endParaRPr lang="ru-RU" sz="13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066" marR="5806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1/</a:t>
                      </a:r>
                      <a:r>
                        <a:rPr lang="ru-RU" sz="1800" b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b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2/</a:t>
                      </a:r>
                      <a:r>
                        <a:rPr lang="ru-RU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800" b="1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5/6</a:t>
                      </a:r>
                      <a:endParaRPr lang="ru-RU" sz="1400" b="1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4/</a:t>
                      </a:r>
                      <a:r>
                        <a:rPr lang="ru-RU" sz="1800" b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b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5/14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8/2</a:t>
                      </a:r>
                      <a:r>
                        <a:rPr lang="be-BY" sz="1800" b="1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b="1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5/</a:t>
                      </a:r>
                      <a:r>
                        <a:rPr lang="ru-RU" sz="1800" b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b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7/19</a:t>
                      </a:r>
                      <a:endParaRPr lang="ru-RU" sz="1400" b="0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800" b="1" smtClean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800" b="1" smtClean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/3</a:t>
                      </a:r>
                      <a:r>
                        <a:rPr lang="be-BY" sz="1800" b="1" dirty="0">
                          <a:solidFill>
                            <a:srgbClr val="2A15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b="1" dirty="0">
                        <a:solidFill>
                          <a:srgbClr val="2A15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33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689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678886232"/>
              </p:ext>
            </p:extLst>
          </p:nvPr>
        </p:nvGraphicFramePr>
        <p:xfrm>
          <a:off x="714348" y="1611290"/>
          <a:ext cx="7715304" cy="5032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0" y="115888"/>
            <a:ext cx="91440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Количественный показатель участия </a:t>
            </a:r>
          </a:p>
          <a:p>
            <a:pPr algn="ctr"/>
            <a:r>
              <a:rPr 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учреждений образования области в организации </a:t>
            </a:r>
          </a:p>
          <a:p>
            <a:pPr algn="ctr"/>
            <a:r>
              <a:rPr 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инновационных проектов в </a:t>
            </a:r>
            <a:r>
              <a:rPr lang="ru-RU" sz="23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2016/2017 </a:t>
            </a:r>
            <a:r>
              <a:rPr lang="ru-RU" sz="2300" b="1" dirty="0" err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e-BY" sz="23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Прямоугольник 36"/>
          <p:cNvSpPr>
            <a:spLocks noChangeArrowheads="1"/>
          </p:cNvSpPr>
          <p:nvPr/>
        </p:nvSpPr>
        <p:spPr bwMode="auto">
          <a:xfrm>
            <a:off x="1285852" y="4143380"/>
            <a:ext cx="61706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специальное образование </a:t>
            </a:r>
            <a:r>
              <a:rPr lang="ru-RU" sz="16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9,9</a:t>
            </a:r>
            <a:r>
              <a:rPr lang="ru-RU" sz="16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sz="16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51"/>
          <p:cNvSpPr>
            <a:spLocks noChangeArrowheads="1"/>
          </p:cNvSpPr>
          <p:nvPr/>
        </p:nvSpPr>
        <p:spPr bwMode="auto">
          <a:xfrm>
            <a:off x="1357290" y="3214686"/>
            <a:ext cx="6170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детей и молодежи (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13,7</a:t>
            </a:r>
            <a:r>
              <a:rPr lang="ru-RU" sz="16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  <p:sp>
        <p:nvSpPr>
          <p:cNvPr id="22534" name="Прямоугольник 8"/>
          <p:cNvSpPr>
            <a:spLocks noChangeArrowheads="1"/>
          </p:cNvSpPr>
          <p:nvPr/>
        </p:nvSpPr>
        <p:spPr bwMode="auto">
          <a:xfrm>
            <a:off x="1357290" y="4929198"/>
            <a:ext cx="6170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образования </a:t>
            </a:r>
            <a:r>
              <a:rPr lang="ru-RU" sz="16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5,9</a:t>
            </a:r>
            <a:r>
              <a:rPr lang="ru-RU" sz="16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sz="16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5" name="Прямоугольник 9"/>
          <p:cNvSpPr>
            <a:spLocks noChangeArrowheads="1"/>
          </p:cNvSpPr>
          <p:nvPr/>
        </p:nvSpPr>
        <p:spPr bwMode="auto">
          <a:xfrm>
            <a:off x="1285852" y="2428868"/>
            <a:ext cx="617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социально-педагогические учреждения </a:t>
            </a:r>
            <a:r>
              <a:rPr lang="ru-RU" sz="16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13,0</a:t>
            </a:r>
            <a:r>
              <a:rPr lang="ru-RU" sz="16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sz="16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1285852" y="1500174"/>
            <a:ext cx="6170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общее среднее образование (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16,4</a:t>
            </a:r>
            <a:r>
              <a:rPr lang="ru-RU" sz="16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sz="16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502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0" y="28575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Информация об обеспечении инновационной деятельности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районах и г.Гомеле</a:t>
            </a:r>
            <a:endParaRPr lang="be-BY" altLang="ru-RU" sz="2300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642944"/>
            <a:ext cx="2160240" cy="489654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8796" y="1714952"/>
            <a:ext cx="1016633" cy="49641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1244600" y="1739900"/>
            <a:ext cx="849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2014г.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80" y="1628800"/>
            <a:ext cx="2160240" cy="489654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39116" y="1700808"/>
            <a:ext cx="1016633" cy="49641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276" name="TextBox 11"/>
          <p:cNvSpPr txBox="1">
            <a:spLocks noChangeArrowheads="1"/>
          </p:cNvSpPr>
          <p:nvPr/>
        </p:nvSpPr>
        <p:spPr bwMode="auto">
          <a:xfrm>
            <a:off x="4125913" y="172561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2015г.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1628800"/>
            <a:ext cx="2160240" cy="489654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19436" y="1700808"/>
            <a:ext cx="1016633" cy="49641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281" name="TextBox 14"/>
          <p:cNvSpPr txBox="1">
            <a:spLocks noChangeArrowheads="1"/>
          </p:cNvSpPr>
          <p:nvPr/>
        </p:nvSpPr>
        <p:spPr bwMode="auto">
          <a:xfrm>
            <a:off x="7005638" y="1725613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2016г.</a:t>
            </a:r>
          </a:p>
        </p:txBody>
      </p:sp>
      <p:sp>
        <p:nvSpPr>
          <p:cNvPr id="11282" name="Прямоугольник 19"/>
          <p:cNvSpPr>
            <a:spLocks noChangeArrowheads="1"/>
          </p:cNvSpPr>
          <p:nvPr/>
        </p:nvSpPr>
        <p:spPr bwMode="auto">
          <a:xfrm>
            <a:off x="806450" y="3573463"/>
            <a:ext cx="18716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Лельчицкого района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3214686"/>
            <a:ext cx="8568952" cy="288032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впервые включились в организацию инновационной деятельности УО</a:t>
            </a:r>
          </a:p>
        </p:txBody>
      </p:sp>
      <p:sp>
        <p:nvSpPr>
          <p:cNvPr id="11284" name="Прямоугольник 34"/>
          <p:cNvSpPr>
            <a:spLocks noChangeArrowheads="1"/>
          </p:cNvSpPr>
          <p:nvPr/>
        </p:nvSpPr>
        <p:spPr bwMode="auto">
          <a:xfrm>
            <a:off x="571500" y="4652963"/>
            <a:ext cx="221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Брагинского района</a:t>
            </a:r>
          </a:p>
        </p:txBody>
      </p:sp>
      <p:sp>
        <p:nvSpPr>
          <p:cNvPr id="11285" name="Прямоугольник 21"/>
          <p:cNvSpPr>
            <a:spLocks noChangeArrowheads="1"/>
          </p:cNvSpPr>
          <p:nvPr/>
        </p:nvSpPr>
        <p:spPr bwMode="auto">
          <a:xfrm>
            <a:off x="6372225" y="3573463"/>
            <a:ext cx="21605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Кормянского,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Наровлянского,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Октябрьского  районов</a:t>
            </a:r>
          </a:p>
        </p:txBody>
      </p:sp>
      <p:sp>
        <p:nvSpPr>
          <p:cNvPr id="11286" name="Прямоугольник 22"/>
          <p:cNvSpPr>
            <a:spLocks noChangeArrowheads="1"/>
          </p:cNvSpPr>
          <p:nvPr/>
        </p:nvSpPr>
        <p:spPr bwMode="auto">
          <a:xfrm>
            <a:off x="3635375" y="3573463"/>
            <a:ext cx="18732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Буда-Кошелевского,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Ельского районов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293096"/>
            <a:ext cx="8568952" cy="288032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участвуют в организации инновационной деятельности  УО</a:t>
            </a:r>
          </a:p>
        </p:txBody>
      </p:sp>
      <p:sp>
        <p:nvSpPr>
          <p:cNvPr id="11288" name="Прямоугольник 26"/>
          <p:cNvSpPr>
            <a:spLocks noChangeArrowheads="1"/>
          </p:cNvSpPr>
          <p:nvPr/>
        </p:nvSpPr>
        <p:spPr bwMode="auto">
          <a:xfrm>
            <a:off x="539750" y="2565400"/>
            <a:ext cx="23034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13 районов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4 района г.Гомеля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2276872"/>
            <a:ext cx="8568952" cy="288032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реализуются  республиканские инновационные проекты на базе УО</a:t>
            </a:r>
          </a:p>
        </p:txBody>
      </p:sp>
      <p:sp>
        <p:nvSpPr>
          <p:cNvPr id="11290" name="Прямоугольник 30"/>
          <p:cNvSpPr>
            <a:spLocks noChangeArrowheads="1"/>
          </p:cNvSpPr>
          <p:nvPr/>
        </p:nvSpPr>
        <p:spPr bwMode="auto">
          <a:xfrm>
            <a:off x="3492500" y="2576513"/>
            <a:ext cx="215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районов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4 района г.Гомеля </a:t>
            </a:r>
          </a:p>
        </p:txBody>
      </p:sp>
      <p:sp>
        <p:nvSpPr>
          <p:cNvPr id="11291" name="Прямоугольник 33"/>
          <p:cNvSpPr>
            <a:spLocks noChangeArrowheads="1"/>
          </p:cNvSpPr>
          <p:nvPr/>
        </p:nvSpPr>
        <p:spPr bwMode="auto">
          <a:xfrm>
            <a:off x="6372225" y="2576513"/>
            <a:ext cx="216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районов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4 района г.Гомеля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14282" y="5013176"/>
            <a:ext cx="8568952" cy="288032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неэффективен процесс подготовки инновационных проектов  (не прошли экспертизу)</a:t>
            </a:r>
          </a:p>
        </p:txBody>
      </p:sp>
      <p:sp>
        <p:nvSpPr>
          <p:cNvPr id="11293" name="Прямоугольник 29"/>
          <p:cNvSpPr>
            <a:spLocks noChangeArrowheads="1"/>
          </p:cNvSpPr>
          <p:nvPr/>
        </p:nvSpPr>
        <p:spPr bwMode="auto">
          <a:xfrm>
            <a:off x="571500" y="5284788"/>
            <a:ext cx="22145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Буда-Кошелёвский,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Ельский, Кормянский, Наровлянский,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Лоевский, Октябрьский районы</a:t>
            </a:r>
          </a:p>
        </p:txBody>
      </p:sp>
      <p:sp>
        <p:nvSpPr>
          <p:cNvPr id="11294" name="Прямоугольник 31"/>
          <p:cNvSpPr>
            <a:spLocks noChangeArrowheads="1"/>
          </p:cNvSpPr>
          <p:nvPr/>
        </p:nvSpPr>
        <p:spPr bwMode="auto">
          <a:xfrm>
            <a:off x="3429000" y="5356225"/>
            <a:ext cx="22145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Житковичский,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Кормянский, Наровлянский, Лоевский, Октябрьский районы</a:t>
            </a:r>
          </a:p>
        </p:txBody>
      </p:sp>
      <p:sp>
        <p:nvSpPr>
          <p:cNvPr id="11295" name="Прямоугольник 32"/>
          <p:cNvSpPr>
            <a:spLocks noChangeArrowheads="1"/>
          </p:cNvSpPr>
          <p:nvPr/>
        </p:nvSpPr>
        <p:spPr bwMode="auto">
          <a:xfrm>
            <a:off x="6286500" y="5421313"/>
            <a:ext cx="2214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Житковичский,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Лоевский районы</a:t>
            </a:r>
          </a:p>
        </p:txBody>
      </p:sp>
      <p:sp>
        <p:nvSpPr>
          <p:cNvPr id="11296" name="Прямоугольник 37"/>
          <p:cNvSpPr>
            <a:spLocks noChangeArrowheads="1"/>
          </p:cNvSpPr>
          <p:nvPr/>
        </p:nvSpPr>
        <p:spPr bwMode="auto">
          <a:xfrm>
            <a:off x="3429000" y="4652963"/>
            <a:ext cx="221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Брагинского района</a:t>
            </a:r>
          </a:p>
        </p:txBody>
      </p:sp>
      <p:sp>
        <p:nvSpPr>
          <p:cNvPr id="11297" name="Прямоугольник 38"/>
          <p:cNvSpPr>
            <a:spLocks noChangeArrowheads="1"/>
          </p:cNvSpPr>
          <p:nvPr/>
        </p:nvSpPr>
        <p:spPr bwMode="auto">
          <a:xfrm>
            <a:off x="6357938" y="4652963"/>
            <a:ext cx="22145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Брагинского района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0" y="115888"/>
            <a:ext cx="914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Повышение квалификации педагогических работников области, направленное на совершенствование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инновационной деятельности</a:t>
            </a:r>
            <a:endParaRPr lang="be-BY" altLang="ru-RU" sz="2300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628800"/>
            <a:ext cx="2160240" cy="489654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8796" y="1649554"/>
            <a:ext cx="1016633" cy="49641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1244600" y="1673225"/>
            <a:ext cx="849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2014г.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91880" y="1628800"/>
            <a:ext cx="2160240" cy="489654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39116" y="1643050"/>
            <a:ext cx="1016633" cy="49641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>
            <a:off x="4125913" y="1666875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2015г.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72200" y="1628800"/>
            <a:ext cx="2160240" cy="4896544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3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19436" y="1643050"/>
            <a:ext cx="1016633" cy="49641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2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9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329" name="TextBox 14"/>
          <p:cNvSpPr txBox="1">
            <a:spLocks noChangeArrowheads="1"/>
          </p:cNvSpPr>
          <p:nvPr/>
        </p:nvSpPr>
        <p:spPr bwMode="auto">
          <a:xfrm>
            <a:off x="7005638" y="1666875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2016г.</a:t>
            </a:r>
          </a:p>
        </p:txBody>
      </p:sp>
      <p:sp>
        <p:nvSpPr>
          <p:cNvPr id="13330" name="Прямоугольник 19"/>
          <p:cNvSpPr>
            <a:spLocks noChangeArrowheads="1"/>
          </p:cNvSpPr>
          <p:nvPr/>
        </p:nvSpPr>
        <p:spPr bwMode="auto">
          <a:xfrm>
            <a:off x="571500" y="2428875"/>
            <a:ext cx="221456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ru-RU" altLang="ru-RU" sz="18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чел. (1 группа)</a:t>
            </a:r>
          </a:p>
        </p:txBody>
      </p:sp>
      <p:sp>
        <p:nvSpPr>
          <p:cNvPr id="13331" name="Прямоугольник 21"/>
          <p:cNvSpPr>
            <a:spLocks noChangeArrowheads="1"/>
          </p:cNvSpPr>
          <p:nvPr/>
        </p:nvSpPr>
        <p:spPr bwMode="auto">
          <a:xfrm>
            <a:off x="3500438" y="2428875"/>
            <a:ext cx="2143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ru-RU" altLang="ru-RU" sz="18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чел. (2 группы)</a:t>
            </a:r>
          </a:p>
        </p:txBody>
      </p:sp>
      <p:sp>
        <p:nvSpPr>
          <p:cNvPr id="13332" name="Прямоугольник 22"/>
          <p:cNvSpPr>
            <a:spLocks noChangeArrowheads="1"/>
          </p:cNvSpPr>
          <p:nvPr/>
        </p:nvSpPr>
        <p:spPr bwMode="auto">
          <a:xfrm>
            <a:off x="6357938" y="2428875"/>
            <a:ext cx="21431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altLang="ru-RU" sz="18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чел. (1группа)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51520" y="2214554"/>
            <a:ext cx="8568952" cy="288032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базе Гомельского областного института развития образования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3641034"/>
            <a:ext cx="8568952" cy="288032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лекторский состав (%)</a:t>
            </a:r>
          </a:p>
        </p:txBody>
      </p:sp>
      <p:graphicFrame>
        <p:nvGraphicFramePr>
          <p:cNvPr id="13335" name="Диаграмма 1"/>
          <p:cNvGraphicFramePr>
            <a:graphicFrameLocks/>
          </p:cNvGraphicFramePr>
          <p:nvPr/>
        </p:nvGraphicFramePr>
        <p:xfrm>
          <a:off x="592138" y="3733800"/>
          <a:ext cx="2230437" cy="1817688"/>
        </p:xfrm>
        <a:graphic>
          <a:graphicData uri="http://schemas.openxmlformats.org/presentationml/2006/ole">
            <p:oleObj spid="_x0000_s13369" r:id="rId3" imgW="2231329" imgH="1816765" progId="Excel.Sheet.8">
              <p:embed/>
            </p:oleObj>
          </a:graphicData>
        </a:graphic>
      </p:graphicFrame>
      <p:graphicFrame>
        <p:nvGraphicFramePr>
          <p:cNvPr id="13336" name="Диаграмма 31"/>
          <p:cNvGraphicFramePr>
            <a:graphicFrameLocks/>
          </p:cNvGraphicFramePr>
          <p:nvPr/>
        </p:nvGraphicFramePr>
        <p:xfrm>
          <a:off x="3449638" y="3733800"/>
          <a:ext cx="2230437" cy="1817688"/>
        </p:xfrm>
        <a:graphic>
          <a:graphicData uri="http://schemas.openxmlformats.org/presentationml/2006/ole">
            <p:oleObj spid="_x0000_s13370" r:id="rId4" imgW="2231329" imgH="1816765" progId="Excel.Sheet.8">
              <p:embed/>
            </p:oleObj>
          </a:graphicData>
        </a:graphic>
      </p:graphicFrame>
      <p:graphicFrame>
        <p:nvGraphicFramePr>
          <p:cNvPr id="13337" name="Диаграмма 32"/>
          <p:cNvGraphicFramePr>
            <a:graphicFrameLocks/>
          </p:cNvGraphicFramePr>
          <p:nvPr/>
        </p:nvGraphicFramePr>
        <p:xfrm>
          <a:off x="6378575" y="3733800"/>
          <a:ext cx="2230438" cy="1817688"/>
        </p:xfrm>
        <a:graphic>
          <a:graphicData uri="http://schemas.openxmlformats.org/presentationml/2006/ole">
            <p:oleObj spid="_x0000_s13371" r:id="rId5" imgW="2231329" imgH="1816765" progId="Excel.Sheet.8">
              <p:embed/>
            </p:oleObj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38175" y="5500688"/>
            <a:ext cx="287338" cy="2159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102225" y="5500688"/>
            <a:ext cx="287338" cy="215900"/>
          </a:xfrm>
          <a:prstGeom prst="round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40" name="Прямоугольник 35"/>
          <p:cNvSpPr>
            <a:spLocks noChangeArrowheads="1"/>
          </p:cNvSpPr>
          <p:nvPr/>
        </p:nvSpPr>
        <p:spPr bwMode="auto">
          <a:xfrm>
            <a:off x="1155700" y="5459413"/>
            <a:ext cx="315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сотрудники кафедр ГОИРО</a:t>
            </a:r>
          </a:p>
        </p:txBody>
      </p:sp>
      <p:sp>
        <p:nvSpPr>
          <p:cNvPr id="13341" name="Прямоугольник 37"/>
          <p:cNvSpPr>
            <a:spLocks noChangeArrowheads="1"/>
          </p:cNvSpPr>
          <p:nvPr/>
        </p:nvSpPr>
        <p:spPr bwMode="auto">
          <a:xfrm>
            <a:off x="5500688" y="5478463"/>
            <a:ext cx="2193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приглашенные лекторы</a:t>
            </a:r>
          </a:p>
        </p:txBody>
      </p:sp>
      <p:sp>
        <p:nvSpPr>
          <p:cNvPr id="13342" name="Прямоугольник 26"/>
          <p:cNvSpPr>
            <a:spLocks noChangeArrowheads="1"/>
          </p:cNvSpPr>
          <p:nvPr/>
        </p:nvSpPr>
        <p:spPr bwMode="auto">
          <a:xfrm>
            <a:off x="615950" y="3214688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9,5</a:t>
            </a:r>
          </a:p>
        </p:txBody>
      </p:sp>
      <p:sp>
        <p:nvSpPr>
          <p:cNvPr id="13343" name="Прямоугольник 27"/>
          <p:cNvSpPr>
            <a:spLocks noChangeArrowheads="1"/>
          </p:cNvSpPr>
          <p:nvPr/>
        </p:nvSpPr>
        <p:spPr bwMode="auto">
          <a:xfrm>
            <a:off x="3455988" y="3238500"/>
            <a:ext cx="2160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9,6</a:t>
            </a:r>
          </a:p>
        </p:txBody>
      </p:sp>
      <p:sp>
        <p:nvSpPr>
          <p:cNvPr id="13344" name="Прямоугольник 28"/>
          <p:cNvSpPr>
            <a:spLocks noChangeArrowheads="1"/>
          </p:cNvSpPr>
          <p:nvPr/>
        </p:nvSpPr>
        <p:spPr bwMode="auto">
          <a:xfrm>
            <a:off x="6348413" y="3219450"/>
            <a:ext cx="215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9,6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924265"/>
            <a:ext cx="7604020" cy="36185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46" name="Прямоугольник 24"/>
          <p:cNvSpPr>
            <a:spLocks noChangeArrowheads="1"/>
          </p:cNvSpPr>
          <p:nvPr/>
        </p:nvSpPr>
        <p:spPr bwMode="auto">
          <a:xfrm>
            <a:off x="847725" y="2943225"/>
            <a:ext cx="74390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показатель удовлетворенности слушателей повышением квалификации (ср. балл)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5809466"/>
            <a:ext cx="8568952" cy="288032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базе Академии последипломного развития</a:t>
            </a:r>
          </a:p>
        </p:txBody>
      </p:sp>
      <p:sp>
        <p:nvSpPr>
          <p:cNvPr id="13348" name="Прямоугольник 30"/>
          <p:cNvSpPr>
            <a:spLocks noChangeArrowheads="1"/>
          </p:cNvSpPr>
          <p:nvPr/>
        </p:nvSpPr>
        <p:spPr bwMode="auto">
          <a:xfrm>
            <a:off x="3929063" y="6024563"/>
            <a:ext cx="1130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altLang="ru-RU" sz="18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чел.</a:t>
            </a:r>
          </a:p>
        </p:txBody>
      </p:sp>
      <p:sp>
        <p:nvSpPr>
          <p:cNvPr id="13349" name="Прямоугольник 34"/>
          <p:cNvSpPr>
            <a:spLocks noChangeArrowheads="1"/>
          </p:cNvSpPr>
          <p:nvPr/>
        </p:nvSpPr>
        <p:spPr bwMode="auto">
          <a:xfrm>
            <a:off x="6875463" y="6024563"/>
            <a:ext cx="12255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altLang="ru-RU" sz="16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че</a:t>
            </a:r>
            <a:r>
              <a:rPr lang="ru-RU" altLang="ru-RU" sz="18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л.</a:t>
            </a:r>
          </a:p>
        </p:txBody>
      </p:sp>
      <p:sp>
        <p:nvSpPr>
          <p:cNvPr id="13350" name="Прямоугольник 39"/>
          <p:cNvSpPr>
            <a:spLocks noChangeArrowheads="1"/>
          </p:cNvSpPr>
          <p:nvPr/>
        </p:nvSpPr>
        <p:spPr bwMode="auto">
          <a:xfrm>
            <a:off x="1071563" y="6072188"/>
            <a:ext cx="11303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5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altLang="ru-RU" sz="18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чел.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0" y="186025"/>
            <a:ext cx="91440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Тематика мероприятий межкурсового периода </a:t>
            </a:r>
          </a:p>
          <a:p>
            <a:pPr algn="ctr" eaLnBrk="1" hangingPunct="1">
              <a:lnSpc>
                <a:spcPts val="2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для педагогических работников области, направленных </a:t>
            </a:r>
          </a:p>
          <a:p>
            <a:pPr algn="ctr" eaLnBrk="1" hangingPunct="1">
              <a:lnSpc>
                <a:spcPts val="22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 совершенствование инновационной деятельности </a:t>
            </a:r>
            <a:endParaRPr lang="be-BY" altLang="ru-RU" sz="23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323850" y="1557338"/>
            <a:ext cx="8569325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«Содержание и методика коррекционно-развивающей работы с детьми дошкольного возраста с нарушениями зрения»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воспитателей);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тенденции организации образовательного процесса в группах для детей с тяжелыми нарушениями речи»</a:t>
            </a:r>
            <a:r>
              <a:rPr lang="ru-RU" altLang="ru-RU" sz="16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«Актуальные вопросы организации и содержания коррекционной работы с детьми дошкольного возраста с тяжелыми нарушениями речи»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 учителей-дефектологов специальных групп и групп интегрированного обучения и воспитания учреждений дошкольного образования);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 пункта коррекционно-педагогической помощи в условиях современного специального образования</a:t>
            </a:r>
            <a:r>
              <a:rPr lang="ru-RU" altLang="ru-RU" sz="16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учителей-дефектологов пунктов коррекционно-педагогической помощи);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«Повышение качества организации инновационной деятельности в учреждениях дошкольного образования»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педагогических работников учреждений дошкольного образования);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инновационной деятельностью»</a:t>
            </a:r>
            <a:r>
              <a:rPr lang="ru-RU" altLang="ru-RU" sz="16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руководителей УДО)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12 групп для 307 чел.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0" y="333375"/>
            <a:ext cx="91440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500"/>
              </a:spcBef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400"/>
              </a:spcBef>
              <a:buClr>
                <a:srgbClr val="6BB1C9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6585CF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300" b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Научно-методическое сопровождение посредством сайта ГОИРО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i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1800" b="1" i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http://iro.gomel.by/nauchno-metodicheskoe-obespechenie/eksperimentalnaya-i-innovatsionnaya-deyatelnost</a:t>
            </a:r>
            <a:r>
              <a:rPr lang="ru-RU" altLang="ru-RU" sz="1800" b="1" i="1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be-BY" altLang="ru-RU" sz="2300" b="1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/>
          <a:srcRect l="8212" t="7587" r="11402" b="20642"/>
          <a:stretch/>
        </p:blipFill>
        <p:spPr bwMode="auto">
          <a:xfrm>
            <a:off x="115888" y="1700213"/>
            <a:ext cx="8912225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1259</TotalTime>
  <Words>1075</Words>
  <Application>Microsoft Office PowerPoint</Application>
  <PresentationFormat>Экран (4:3)</PresentationFormat>
  <Paragraphs>489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Обычная</vt:lpstr>
      <vt:lpstr>Лист Microsoft Office Excel 97-2003</vt:lpstr>
      <vt:lpstr>Диаграмма Microsoft Office Excel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Организационно-методическое сопровождение процесса подготовки к написанию инновационного проекта</dc:title>
  <dc:creator>PROFESSIONAL</dc:creator>
  <cp:lastModifiedBy>Serega</cp:lastModifiedBy>
  <cp:revision>167</cp:revision>
  <cp:lastPrinted>2016-02-26T10:52:18Z</cp:lastPrinted>
  <dcterms:created xsi:type="dcterms:W3CDTF">2011-11-29T13:13:11Z</dcterms:created>
  <dcterms:modified xsi:type="dcterms:W3CDTF">2016-11-08T08:00:02Z</dcterms:modified>
</cp:coreProperties>
</file>