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84" r:id="rId4"/>
    <p:sldId id="264" r:id="rId5"/>
    <p:sldId id="266" r:id="rId6"/>
    <p:sldId id="267" r:id="rId7"/>
    <p:sldId id="268" r:id="rId8"/>
    <p:sldId id="269" r:id="rId9"/>
    <p:sldId id="282" r:id="rId10"/>
    <p:sldId id="294" r:id="rId11"/>
    <p:sldId id="278" r:id="rId12"/>
    <p:sldId id="285" r:id="rId13"/>
    <p:sldId id="286" r:id="rId14"/>
    <p:sldId id="287" r:id="rId15"/>
    <p:sldId id="288" r:id="rId16"/>
    <p:sldId id="283" r:id="rId17"/>
    <p:sldId id="289" r:id="rId18"/>
    <p:sldId id="290" r:id="rId19"/>
    <p:sldId id="291" r:id="rId20"/>
    <p:sldId id="292" r:id="rId21"/>
    <p:sldId id="293" r:id="rId22"/>
    <p:sldId id="26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7" d="100"/>
          <a:sy n="57" d="100"/>
        </p:scale>
        <p:origin x="-1224" y="-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ECF5C-BC01-4DB8-AA09-E58D84021FD8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96B01-ADE8-4A7F-91E2-71B7F5E8FB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337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96B01-ADE8-4A7F-91E2-71B7F5E8FBF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818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22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619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0469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96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1670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221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165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59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235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610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8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79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6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129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612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1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81B47-CEE1-49EE-9B5B-0862F06E641A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63E9F3-CF1D-4E51-A487-48AB0B3F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380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yandex.ru/yandsearch?source=wiz&amp;fp=3&amp;uinfo=ww-1759-wh-827-fw-1534-fh-598-pd-1&amp;p=3&amp;text=%D0%BA%D0%B0%D1%80%D1%82%D0%B8%D0%BD%D0%BA%D0%B8%20%D0%BF%D0%BB%D0%BE%D1%81%D0%BA%D0%BE%D1%81%D1%82%D0%BE%D0%BF%D0%B8%D0%B5%20%D1%83%20%D0%B4%D0%B5%D1%82%D0%B5%D0%B9&amp;noreask=1&amp;pos=98&amp;rpt=simage&amp;lr=2&amp;img_url=http://imgn.dt00.net/2223/2223662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2230" y="407964"/>
            <a:ext cx="9797141" cy="169515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Профилактика нарушений 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плоскостопия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96297" y="2299064"/>
            <a:ext cx="5643154" cy="4284616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у</a:t>
            </a:r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детей дошкольного возраста</a:t>
            </a:r>
          </a:p>
          <a:p>
            <a:pPr algn="ctr"/>
            <a:r>
              <a:rPr lang="ru-RU" sz="2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Подготовила: заместитель заведующего по основной деятельности И.А. </a:t>
            </a:r>
            <a:r>
              <a:rPr lang="ru-RU" sz="26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Побирушко</a:t>
            </a:r>
            <a:r>
              <a:rPr lang="ru-RU" sz="2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, руководитель физвоспитания И.В. Химченко</a:t>
            </a:r>
          </a:p>
        </p:txBody>
      </p:sp>
      <p:pic>
        <p:nvPicPr>
          <p:cNvPr id="2050" name="Picture 2" descr="https://m.romana.ru/img/statji/5/Ploskostopie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02" y="3015049"/>
            <a:ext cx="6196761" cy="3188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38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5.infourok.ru/uploads/ex/0e6c/000e79d3-c2572be2/img1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5" y="0"/>
            <a:ext cx="10756669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630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20178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   </a:t>
            </a:r>
            <a:r>
              <a:rPr lang="ru-RU" dirty="0" smtClean="0">
                <a:solidFill>
                  <a:schemeClr val="tx1"/>
                </a:solidFill>
              </a:rPr>
              <a:t>Дорожки  Здоровья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         </a:t>
            </a:r>
            <a:r>
              <a:rPr lang="ru-RU" sz="2800" dirty="0" smtClean="0">
                <a:solidFill>
                  <a:schemeClr val="tx1"/>
                </a:solidFill>
              </a:rPr>
              <a:t>нетрадиционное оборудование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G_4270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4435" y="1397725"/>
            <a:ext cx="3435531" cy="2926080"/>
          </a:xfrm>
        </p:spPr>
      </p:pic>
      <p:pic>
        <p:nvPicPr>
          <p:cNvPr id="1026" name="Picture 2" descr="C:\Users\Ирина\Desktop\IMG_427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1223" y="3568336"/>
            <a:ext cx="3767908" cy="3015344"/>
          </a:xfrm>
          <a:prstGeom prst="rect">
            <a:avLst/>
          </a:prstGeom>
          <a:noFill/>
        </p:spPr>
      </p:pic>
      <p:pic>
        <p:nvPicPr>
          <p:cNvPr id="1028" name="Picture 4" descr="C:\Users\Ирина\Desktop\IMG_426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9600" y="394063"/>
            <a:ext cx="3615507" cy="2754086"/>
          </a:xfrm>
          <a:prstGeom prst="rect">
            <a:avLst/>
          </a:prstGeom>
          <a:noFill/>
        </p:spPr>
      </p:pic>
      <p:pic>
        <p:nvPicPr>
          <p:cNvPr id="1029" name="Picture 5" descr="C:\Users\Ирина\Desktop\IMG_427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513" y="1138646"/>
            <a:ext cx="3833223" cy="2179320"/>
          </a:xfrm>
          <a:prstGeom prst="rect">
            <a:avLst/>
          </a:prstGeom>
          <a:noFill/>
        </p:spPr>
      </p:pic>
      <p:pic>
        <p:nvPicPr>
          <p:cNvPr id="1030" name="Picture 6" descr="C:\Users\Ирина\Desktop\IMG_426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7006" y="4519748"/>
            <a:ext cx="3362960" cy="2153194"/>
          </a:xfrm>
          <a:prstGeom prst="rect">
            <a:avLst/>
          </a:prstGeom>
          <a:noFill/>
        </p:spPr>
      </p:pic>
      <p:pic>
        <p:nvPicPr>
          <p:cNvPr id="1031" name="Picture 7" descr="C:\Users\Ирина\Desktop\IMG_4266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446" y="3628207"/>
            <a:ext cx="3801291" cy="2981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862649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ЗАЧЕМ НУЖНА ДОРОЖКА ЗДОРОВЬЯ?</a:t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Дорожка здоровья в детском саду предназначена для разнообразного воздействия на детские стопы. Как известно, на них располагается огромное количество активных точек, стимуляция которых позволяет положительно влиять на прохождение разных процессов внутри организма, а также на работу органов и систем. Соответственно, оздоровительные массажи этой части тела оптимизируют процессы кровообращения и внутренний обмен веществ, также такое воздействие помогает улучшить иммунитет и активизировать защитные силы организма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Регулярное массажное воздействие на стопы помогает ежедневно и совершено без труда, улучшать здоровье ребенка. И дорожка здоровья позволяет сделать этот процесс не только полезным, но и весьма увлекательным.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Детям </a:t>
            </a:r>
            <a:r>
              <a:rPr lang="ru-RU" sz="1400" dirty="0">
                <a:solidFill>
                  <a:schemeClr val="tx1"/>
                </a:solidFill>
              </a:rPr>
              <a:t>такая конструкция будет крайне полезна, ведь она представляет собой не только средство профилактики, но и является замечательным вариантом терапии плоскостопия.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D:\Дорожки здоровья\20211026_15022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44"/>
          <a:stretch/>
        </p:blipFill>
        <p:spPr bwMode="auto">
          <a:xfrm>
            <a:off x="2736628" y="3724101"/>
            <a:ext cx="4944331" cy="28694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2295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D:\Дорожки здоровья\IMG-f342f21ce2c731f300bd3ce77bf9442b-V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/>
          <a:stretch/>
        </p:blipFill>
        <p:spPr bwMode="auto">
          <a:xfrm>
            <a:off x="902042" y="3113903"/>
            <a:ext cx="2867351" cy="34337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D:\Дорожки здоровья\IMG-834c9eecbe37933e0e14671e1098a39b-V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23" r="11026"/>
          <a:stretch/>
        </p:blipFill>
        <p:spPr bwMode="auto">
          <a:xfrm>
            <a:off x="4448433" y="3138615"/>
            <a:ext cx="3016396" cy="35449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D:\Дорожки здоровья\IMG-ded6b8440d387ed987bd9453a925f124-V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6"/>
          <a:stretch/>
        </p:blipFill>
        <p:spPr bwMode="auto">
          <a:xfrm>
            <a:off x="8489091" y="3138615"/>
            <a:ext cx="2953265" cy="35449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D:\Дорожки здоровья\20211026_15072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9"/>
          <a:stretch/>
        </p:blipFill>
        <p:spPr bwMode="auto">
          <a:xfrm>
            <a:off x="2901369" y="332509"/>
            <a:ext cx="5048885" cy="2667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549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D:\Дорожки здоровья\20211026_15210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47651" y="1995055"/>
            <a:ext cx="5732953" cy="2497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Дорожки здоровья\20211026_1516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26247" y="2072527"/>
            <a:ext cx="5774172" cy="2546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:\Дорожки здоровья\20211026_150937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67733" y="2091926"/>
            <a:ext cx="5774174" cy="25079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936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Плоскостопие\IMG-1f1bd5b8d08187fa3031af62980ed82d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99" y="389052"/>
            <a:ext cx="2938780" cy="3918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:\Плоскостопие\IMG-2198d9faf118bf89229afdd0ace2eb5d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525" y="1461135"/>
            <a:ext cx="3074901" cy="377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:\Плоскостопие\IMG-ef09e4ed0060b2574359e65fb00ecb78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564" y="2815501"/>
            <a:ext cx="2940599" cy="37900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954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9006"/>
            <a:ext cx="10857169" cy="65314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</a:t>
            </a:r>
            <a:r>
              <a:rPr lang="ru-RU" dirty="0" smtClean="0">
                <a:solidFill>
                  <a:schemeClr val="tx1"/>
                </a:solidFill>
              </a:rPr>
              <a:t>Упражнения для коррекции плоскостопия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77334" y="888274"/>
            <a:ext cx="6272106" cy="5643155"/>
          </a:xfrm>
        </p:spPr>
        <p:txBody>
          <a:bodyPr>
            <a:normAutofit fontScale="47500" lnSpcReduction="20000"/>
          </a:bodyPr>
          <a:lstStyle/>
          <a:p>
            <a:endParaRPr lang="ru-RU" b="1" dirty="0" smtClean="0">
              <a:solidFill>
                <a:srgbClr val="663300"/>
              </a:solidFill>
            </a:endParaRPr>
          </a:p>
          <a:p>
            <a:r>
              <a:rPr lang="ru-RU" sz="2900" b="1" dirty="0" smtClean="0">
                <a:solidFill>
                  <a:schemeClr val="tx1"/>
                </a:solidFill>
                <a:latin typeface="Calibri" pitchFamily="34" charset="0"/>
              </a:rPr>
              <a:t>1 . </a:t>
            </a:r>
            <a:r>
              <a:rPr lang="ru-RU" sz="2900" b="1" u="sng" dirty="0" smtClean="0">
                <a:solidFill>
                  <a:schemeClr val="tx1"/>
                </a:solidFill>
                <a:latin typeface="Calibri" pitchFamily="34" charset="0"/>
              </a:rPr>
              <a:t>«Танцующий верблюд »</a:t>
            </a: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И.п. — стоя, ноги врозь, стопы параллельно, руки за спиной. </a:t>
            </a:r>
            <a:b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Ходьба на месте с поочередным подниманием пятки (носки от пола не отрывать). 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2. </a:t>
            </a:r>
            <a:r>
              <a:rPr lang="ru-RU" sz="2900" b="1" dirty="0" smtClean="0">
                <a:solidFill>
                  <a:schemeClr val="tx1"/>
                </a:solidFill>
                <a:latin typeface="Calibri" pitchFamily="34" charset="0"/>
              </a:rPr>
              <a:t>«</a:t>
            </a:r>
            <a:r>
              <a:rPr lang="ru-RU" sz="2900" b="1" u="sng" dirty="0" smtClean="0">
                <a:solidFill>
                  <a:schemeClr val="tx1"/>
                </a:solidFill>
                <a:latin typeface="Calibri" pitchFamily="34" charset="0"/>
              </a:rPr>
              <a:t>Забавный медвежонок»</a:t>
            </a: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И.п. — стоя на наружных краях стоп, руки на поясе. </a:t>
            </a:r>
            <a:b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Ходьба на месте на наружных краях стоп. То же с продвижением вперед — назад, вправо — влево. То же, кружась на месте вправо и влево. 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3. </a:t>
            </a:r>
            <a:r>
              <a:rPr lang="ru-RU" sz="2900" b="1" u="sng" dirty="0" smtClean="0">
                <a:solidFill>
                  <a:schemeClr val="tx1"/>
                </a:solidFill>
                <a:latin typeface="Calibri" pitchFamily="34" charset="0"/>
              </a:rPr>
              <a:t>« Обезьянки- непоседы»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И.п. — сидя по-турецки (согнув ноги коленями в стороны, стопы </a:t>
            </a:r>
            <a:r>
              <a:rPr lang="ru-RU" sz="2900" dirty="0" err="1" smtClean="0">
                <a:solidFill>
                  <a:schemeClr val="tx1"/>
                </a:solidFill>
                <a:latin typeface="Calibri" pitchFamily="34" charset="0"/>
              </a:rPr>
              <a:t>крест-на-крест</a:t>
            </a: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, наружные края стоп одинаково ровно опираются об пол), руки произвольно. </a:t>
            </a:r>
            <a:b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900" i="1" dirty="0" smtClean="0">
                <a:solidFill>
                  <a:schemeClr val="tx1"/>
                </a:solidFill>
                <a:latin typeface="Calibri" pitchFamily="34" charset="0"/>
              </a:rPr>
              <a:t>1 — 2 — </a:t>
            </a: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встать; 3 — 4 — стойка: ноги скрещены, опираются на наружные края стоп; 5 — </a:t>
            </a:r>
            <a:r>
              <a:rPr lang="ru-RU" sz="2900" i="1" dirty="0" smtClean="0">
                <a:solidFill>
                  <a:schemeClr val="tx1"/>
                </a:solidFill>
                <a:latin typeface="Calibri" pitchFamily="34" charset="0"/>
              </a:rPr>
              <a:t>6 — </a:t>
            </a: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сесть; </a:t>
            </a:r>
            <a:r>
              <a:rPr lang="ru-RU" sz="2900" i="1" dirty="0" smtClean="0">
                <a:solidFill>
                  <a:schemeClr val="tx1"/>
                </a:solidFill>
                <a:latin typeface="Calibri" pitchFamily="34" charset="0"/>
              </a:rPr>
              <a:t>7 — 8 — </a:t>
            </a: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вернуться в и. </a:t>
            </a:r>
            <a:r>
              <a:rPr lang="ru-RU" sz="2900" dirty="0" err="1" smtClean="0">
                <a:solidFill>
                  <a:schemeClr val="tx1"/>
                </a:solidFill>
                <a:latin typeface="Calibri" pitchFamily="34" charset="0"/>
              </a:rPr>
              <a:t>п</a:t>
            </a: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, сохраняя при этом правильную осанку. 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4. </a:t>
            </a:r>
            <a:r>
              <a:rPr lang="ru-RU" sz="2900" b="1" u="sng" dirty="0" smtClean="0">
                <a:solidFill>
                  <a:schemeClr val="tx1"/>
                </a:solidFill>
                <a:latin typeface="Calibri" pitchFamily="34" charset="0"/>
              </a:rPr>
              <a:t>«Резвые зайчата»</a:t>
            </a: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И.п. — стоя, ноги вместе, руки на поясе. </a:t>
            </a:r>
            <a:b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900" i="1" dirty="0" smtClean="0">
                <a:solidFill>
                  <a:schemeClr val="tx1"/>
                </a:solidFill>
                <a:latin typeface="Calibri" pitchFamily="34" charset="0"/>
              </a:rPr>
              <a:t>1 — </a:t>
            </a: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16 — подскоки на носках (пятки вместе).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5. </a:t>
            </a:r>
            <a:r>
              <a:rPr lang="ru-RU" sz="2900" b="1" u="sng" dirty="0" smtClean="0">
                <a:solidFill>
                  <a:schemeClr val="tx1"/>
                </a:solidFill>
                <a:latin typeface="Calibri" pitchFamily="34" charset="0"/>
              </a:rPr>
              <a:t>Смеющийся сурок»</a:t>
            </a:r>
          </a:p>
          <a:p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И.п. — стоя, ноги вместе, руки перед грудью локтями вниз, кисти направлены пальцами в</a:t>
            </a:r>
            <a:b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низ. </a:t>
            </a:r>
            <a:b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2900" i="1" dirty="0" smtClean="0">
                <a:solidFill>
                  <a:schemeClr val="tx1"/>
                </a:solidFill>
                <a:latin typeface="Calibri" pitchFamily="34" charset="0"/>
              </a:rPr>
              <a:t>1 — 2 — </a:t>
            </a:r>
            <a:r>
              <a:rPr lang="ru-RU" sz="2900" dirty="0" err="1" smtClean="0">
                <a:solidFill>
                  <a:schemeClr val="tx1"/>
                </a:solidFill>
                <a:latin typeface="Calibri" pitchFamily="34" charset="0"/>
              </a:rPr>
              <a:t>полуприсед</a:t>
            </a:r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</a:rPr>
              <a:t> на носках, улыбнуться; 3 — 4 — и.п. 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Picture 4" descr="ploskostopie000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6377" y="809897"/>
            <a:ext cx="4963886" cy="578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D:\Плоскостопие\IMG-a43034c08ae403f09a397b6567863391-V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7" y="847898"/>
            <a:ext cx="3809296" cy="5194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D:\Плоскостопие\IMG-1cbe3858a7e77e891b2eae05cf5c537e-V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629" y="881150"/>
            <a:ext cx="3915759" cy="5160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932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D:\Плоскостопие\IMG-aaa606973470a40a5cec5ff9a3d97a17-V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76" y="1180408"/>
            <a:ext cx="3925674" cy="4928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D:\Плоскостопие\IMG-1d843a1c808847718b0c89119fe7da1d-V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311" y="1097280"/>
            <a:ext cx="3982954" cy="4944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733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D:\Плоскостопие\IMG-a79ab01e7767665421b7320a6d862d39-V.jpg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6" t="12500" r="32785" b="24725"/>
          <a:stretch/>
        </p:blipFill>
        <p:spPr bwMode="auto">
          <a:xfrm>
            <a:off x="415636" y="847898"/>
            <a:ext cx="3973484" cy="51941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Объект 5" descr="D:\Плоскостопие\IMG-26ae6dae17db8eccfbf449c5e712c37b-V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007" y="847898"/>
            <a:ext cx="4156364" cy="51941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875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3782" y="109907"/>
            <a:ext cx="8596668" cy="909918"/>
          </a:xfrm>
        </p:spPr>
        <p:txBody>
          <a:bodyPr>
            <a:normAutofit/>
          </a:bodyPr>
          <a:lstStyle/>
          <a:p>
            <a:pPr algn="ctr"/>
            <a:r>
              <a:rPr lang="ru-RU" sz="24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Сохранение и укрепление </a:t>
            </a:r>
            <a:r>
              <a:rPr lang="ru-RU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здоровья </a:t>
            </a:r>
            <a:r>
              <a:rPr lang="ru-RU" sz="24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воспитанников - </a:t>
            </a:r>
            <a:r>
              <a:rPr lang="ru-RU" sz="2400" u="sn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одна из актуальнейших </a:t>
            </a:r>
            <a:r>
              <a:rPr lang="ru-RU" sz="24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проблем нашего времени.</a:t>
            </a:r>
            <a:endParaRPr lang="ru-RU" sz="2400" u="sn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9050" y="1308295"/>
            <a:ext cx="10426588" cy="58521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Говоря о здоровье, мы используем определение, которое          предлагает Всемирная организация здравоохранения,- «состояние полного физического, психического и социального благополучия, а не только отсутствие болезней…»</a:t>
            </a:r>
          </a:p>
          <a:p>
            <a:pPr marL="0" indent="0">
              <a:buNone/>
            </a:pPr>
            <a:r>
              <a:rPr lang="ru-RU" sz="8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Сегодня на состояние здоровья детей оказывают существенное влияние : неблагоприятные социальные факторы, экологические, демографические, климатические условия, а именно:</a:t>
            </a:r>
          </a:p>
          <a:p>
            <a:r>
              <a:rPr lang="ru-RU" sz="8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Наследственность;</a:t>
            </a:r>
          </a:p>
          <a:p>
            <a:r>
              <a:rPr lang="ru-RU" sz="8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Неблагоприятная экологическая обстановка;</a:t>
            </a:r>
          </a:p>
          <a:p>
            <a:r>
              <a:rPr lang="ru-RU" sz="8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Электронно-лучевое и «</a:t>
            </a:r>
            <a:r>
              <a:rPr lang="ru-RU" sz="80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металло</a:t>
            </a:r>
            <a:r>
              <a:rPr lang="ru-RU" sz="8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-звуковое» облучение детей;</a:t>
            </a:r>
          </a:p>
          <a:p>
            <a:r>
              <a:rPr lang="ru-RU" sz="8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Образ жизни(который оказывает наибольшее влияние на состояние здоровья человека).</a:t>
            </a:r>
          </a:p>
          <a:p>
            <a:pPr marL="0" indent="0">
              <a:buNone/>
            </a:pPr>
            <a:r>
              <a:rPr lang="ru-RU" sz="8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ru-RU" sz="8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Не менее серьезное влияние на здоровье и развитие ребенка-дошкольника оказывают </a:t>
            </a:r>
            <a:r>
              <a:rPr lang="ru-RU" sz="8000" i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отклонения в опорно-двигательном аппарате</a:t>
            </a:r>
            <a:r>
              <a:rPr lang="ru-RU" sz="8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, являющиеся первопричиной многих болезней, которые не поддаются медикаментозному лечению. Например</a:t>
            </a:r>
            <a:r>
              <a:rPr lang="ru-RU" sz="8000" i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,  </a:t>
            </a:r>
            <a:r>
              <a:rPr lang="ru-RU" sz="8000" i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плоскостопия</a:t>
            </a:r>
            <a:r>
              <a:rPr lang="ru-RU" sz="8000" i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8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560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D:\Плоскостопие\IMG-5b00f4101cb5c3ba53fdd3ada78875e3-V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88" b="19616"/>
          <a:stretch/>
        </p:blipFill>
        <p:spPr bwMode="auto">
          <a:xfrm>
            <a:off x="366688" y="248660"/>
            <a:ext cx="3274287" cy="41238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Объект 5" descr="D:\Плоскостопие\IMG-7bb43b9988c8271c56e630e9cda1d79a-V.jpg"/>
          <p:cNvPicPr>
            <a:picLocks noGrp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56"/>
          <a:stretch/>
        </p:blipFill>
        <p:spPr bwMode="auto">
          <a:xfrm>
            <a:off x="3802936" y="1212938"/>
            <a:ext cx="3828149" cy="41404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D:\Плоскостопие\IMG-70e5bfff223597ac3ce00693970a828a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220" y="2360816"/>
            <a:ext cx="3541220" cy="4298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96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D:\Плоскостопие\IMG-2198d9faf118bf89229afdd0ace2eb5d-V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45" y="1147156"/>
            <a:ext cx="3807230" cy="4894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D:\Плоскостопие\IMG-95728fee714aaf18a04465abb8c83afc-V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311" y="1147156"/>
            <a:ext cx="3866576" cy="48948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715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06730"/>
            <a:ext cx="3984171" cy="3069773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</a:t>
            </a:r>
            <a:b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ВНИМАНИЕ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690781" y="6387352"/>
            <a:ext cx="8596668" cy="44375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dirty="0" smtClean="0"/>
              <a:t>т</a:t>
            </a:r>
            <a:endParaRPr lang="ru-RU" sz="9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59" y="568410"/>
            <a:ext cx="6104238" cy="610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42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9358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059" y="605481"/>
            <a:ext cx="7215773" cy="541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207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0671" y="138952"/>
            <a:ext cx="5607422" cy="3276601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300" b="1" u="sng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Плоскостопие </a:t>
            </a:r>
            <a:r>
              <a:rPr lang="ru-RU" sz="20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0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1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это заболевание опорно-двигательного аппарата </a:t>
            </a:r>
            <a:r>
              <a:rPr lang="ru-RU" sz="27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(деформация стопы с уплощением ее продольного свода, что в свою очередь приводит к образованию плоской подошвы).</a:t>
            </a:r>
            <a:br>
              <a:rPr lang="ru-RU" sz="27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1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1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3285565"/>
            <a:ext cx="9520518" cy="3572436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ysClr val="windowText" lastClr="000000"/>
                </a:solidFill>
              </a:rPr>
              <a:t>Точно определить плоскостопие у детей можно в возрасте 5-6лет. Это обусловлено</a:t>
            </a:r>
            <a:r>
              <a:rPr lang="ru-RU" sz="2800" i="1" dirty="0">
                <a:solidFill>
                  <a:sysClr val="windowText" lastClr="000000"/>
                </a:solidFill>
              </a:rPr>
              <a:t>,  во-первых</a:t>
            </a:r>
            <a:r>
              <a:rPr lang="ru-RU" sz="2800" dirty="0">
                <a:solidFill>
                  <a:sysClr val="windowText" lastClr="000000"/>
                </a:solidFill>
              </a:rPr>
              <a:t>, тем, что костный аппарат стоп у малыша еще не окрепший, и стопы представляют из себя хрящевую структуру, мышцы и связки которой слабые и подвержены растяжению. </a:t>
            </a:r>
            <a:r>
              <a:rPr lang="ru-RU" sz="2800" i="1" dirty="0">
                <a:solidFill>
                  <a:sysClr val="windowText" lastClr="000000"/>
                </a:solidFill>
              </a:rPr>
              <a:t>Во-вторых,</a:t>
            </a:r>
            <a:r>
              <a:rPr lang="ru-RU" sz="2800" dirty="0">
                <a:solidFill>
                  <a:sysClr val="windowText" lastClr="000000"/>
                </a:solidFill>
              </a:rPr>
              <a:t> подошвы малыша и так кажутся плоскими, потому что выемки свода стоп заполнены жировой «подушечкой», маскируя костную основу. К 5-6 годам, если опорно-двигательный аппарат развивается нормально, своды стоп приобретают </a:t>
            </a:r>
            <a:r>
              <a:rPr lang="ru-RU" sz="2800" dirty="0" smtClean="0">
                <a:solidFill>
                  <a:sysClr val="windowText" lastClr="000000"/>
                </a:solidFill>
              </a:rPr>
              <a:t>нормальную </a:t>
            </a:r>
            <a:r>
              <a:rPr lang="ru-RU" sz="2800" dirty="0">
                <a:solidFill>
                  <a:sysClr val="windowText" lastClr="000000"/>
                </a:solidFill>
              </a:rPr>
              <a:t>форму. Иногда возникают отклонения в развитии, из-за которых возникает плоскостопие у детей</a:t>
            </a:r>
            <a:r>
              <a:rPr lang="ru-RU" dirty="0">
                <a:solidFill>
                  <a:sysClr val="windowText" lastClr="000000"/>
                </a:solidFill>
              </a:rPr>
              <a:t>.</a:t>
            </a:r>
            <a:r>
              <a:rPr lang="ru-RU" u="sng" dirty="0">
                <a:solidFill>
                  <a:sysClr val="windowText" lastClr="000000"/>
                </a:solidFill>
              </a:rPr>
              <a:t/>
            </a:r>
            <a:br>
              <a:rPr lang="ru-RU" u="sng" dirty="0">
                <a:solidFill>
                  <a:sysClr val="windowText" lastClr="000000"/>
                </a:solidFill>
              </a:rPr>
            </a:br>
            <a:r>
              <a:rPr lang="ru-RU" u="sng" dirty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575"/>
            <a:ext cx="4020671" cy="314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4262" y="378823"/>
            <a:ext cx="6387352" cy="2100852"/>
          </a:xfrm>
        </p:spPr>
        <p:txBody>
          <a:bodyPr/>
          <a:lstStyle/>
          <a:p>
            <a:pPr algn="ctr"/>
            <a:r>
              <a:rPr lang="ru-RU" u="sng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Причины плоскостопия </a:t>
            </a:r>
            <a:br>
              <a:rPr lang="ru-RU" u="sng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u="sng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у детей:</a:t>
            </a:r>
            <a:endParaRPr lang="ru-RU" u="sng" dirty="0">
              <a:ln>
                <a:solidFill>
                  <a:sysClr val="windowText" lastClr="00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864" y="2671578"/>
            <a:ext cx="8596668" cy="3880773"/>
          </a:xfrm>
        </p:spPr>
        <p:txBody>
          <a:bodyPr>
            <a:normAutofit lnSpcReduction="10000"/>
          </a:bodyPr>
          <a:lstStyle/>
          <a:p>
            <a:pPr>
              <a:tabLst>
                <a:tab pos="7531100" algn="l"/>
              </a:tabLst>
            </a:pPr>
            <a:r>
              <a:rPr lang="ru-RU" sz="2000" dirty="0">
                <a:solidFill>
                  <a:schemeClr val="tx1"/>
                </a:solidFill>
              </a:rPr>
              <a:t>н</a:t>
            </a:r>
            <a:r>
              <a:rPr lang="ru-RU" sz="2000" dirty="0" smtClean="0">
                <a:solidFill>
                  <a:schemeClr val="tx1"/>
                </a:solidFill>
              </a:rPr>
              <a:t>аследственность(если у близких родственников было или есть плоскостопие, то нужно регулярно показывать ребенка ортопеду);</a:t>
            </a:r>
          </a:p>
          <a:p>
            <a:pPr>
              <a:tabLst>
                <a:tab pos="7531100" algn="l"/>
              </a:tabLst>
            </a:pPr>
            <a:r>
              <a:rPr lang="ru-RU" sz="2000" dirty="0">
                <a:solidFill>
                  <a:schemeClr val="tx1"/>
                </a:solidFill>
              </a:rPr>
              <a:t>р</a:t>
            </a:r>
            <a:r>
              <a:rPr lang="ru-RU" sz="2000" dirty="0" smtClean="0">
                <a:solidFill>
                  <a:schemeClr val="tx1"/>
                </a:solidFill>
              </a:rPr>
              <a:t>ахит;</a:t>
            </a:r>
          </a:p>
          <a:p>
            <a:pPr>
              <a:tabLst>
                <a:tab pos="7531100" algn="l"/>
              </a:tabLst>
            </a:pPr>
            <a:r>
              <a:rPr lang="ru-RU" sz="2000" dirty="0">
                <a:solidFill>
                  <a:schemeClr val="tx1"/>
                </a:solidFill>
              </a:rPr>
              <a:t>т</a:t>
            </a:r>
            <a:r>
              <a:rPr lang="ru-RU" sz="2000" dirty="0" smtClean="0">
                <a:solidFill>
                  <a:schemeClr val="tx1"/>
                </a:solidFill>
              </a:rPr>
              <a:t>равмы стоп;</a:t>
            </a:r>
          </a:p>
          <a:p>
            <a:pPr>
              <a:tabLst>
                <a:tab pos="7531100" algn="l"/>
              </a:tabLst>
            </a:pPr>
            <a:r>
              <a:rPr lang="ru-RU" sz="2000" dirty="0">
                <a:solidFill>
                  <a:schemeClr val="tx1"/>
                </a:solidFill>
              </a:rPr>
              <a:t>ч</a:t>
            </a:r>
            <a:r>
              <a:rPr lang="ru-RU" sz="2000" dirty="0" smtClean="0">
                <a:solidFill>
                  <a:schemeClr val="tx1"/>
                </a:solidFill>
              </a:rPr>
              <a:t>резмерная гибкость суставов;</a:t>
            </a:r>
          </a:p>
          <a:p>
            <a:pPr>
              <a:tabLst>
                <a:tab pos="7531100" algn="l"/>
              </a:tabLst>
            </a:pPr>
            <a:r>
              <a:rPr lang="ru-RU" sz="2000" dirty="0" smtClean="0">
                <a:solidFill>
                  <a:schemeClr val="tx1"/>
                </a:solidFill>
              </a:rPr>
              <a:t> чрезмерная нагрузка на ноги (к примеру, поднятие тяжестей или большая масса тела);</a:t>
            </a:r>
          </a:p>
          <a:p>
            <a:pPr>
              <a:tabLst>
                <a:tab pos="7531100" algn="l"/>
              </a:tabLst>
            </a:pPr>
            <a:r>
              <a:rPr lang="ru-RU" sz="2000" dirty="0">
                <a:solidFill>
                  <a:schemeClr val="tx1"/>
                </a:solidFill>
              </a:rPr>
              <a:t>н</a:t>
            </a:r>
            <a:r>
              <a:rPr lang="ru-RU" sz="2000" dirty="0" smtClean="0">
                <a:solidFill>
                  <a:schemeClr val="tx1"/>
                </a:solidFill>
              </a:rPr>
              <a:t>ошение неправильно обуви (без супинатора, совсем без каблука, слишком широкая или узкая обувь);</a:t>
            </a:r>
          </a:p>
          <a:p>
            <a:pPr>
              <a:tabLst>
                <a:tab pos="7531100" algn="l"/>
              </a:tabLst>
            </a:pPr>
            <a:r>
              <a:rPr lang="ru-RU" sz="2000" dirty="0">
                <a:solidFill>
                  <a:schemeClr val="tx1"/>
                </a:solidFill>
              </a:rPr>
              <a:t>п</a:t>
            </a:r>
            <a:r>
              <a:rPr lang="ru-RU" sz="2000" dirty="0" smtClean="0">
                <a:solidFill>
                  <a:schemeClr val="tx1"/>
                </a:solidFill>
              </a:rPr>
              <a:t>аралич мышц голени и стопы (причиной может быть полиомиелит или ДЦП ).</a:t>
            </a:r>
          </a:p>
          <a:p>
            <a:pPr>
              <a:tabLst>
                <a:tab pos="7531100" algn="l"/>
              </a:tabLst>
            </a:pPr>
            <a:endParaRPr lang="ru-RU" dirty="0" smtClean="0"/>
          </a:p>
          <a:p>
            <a:pPr marL="0" indent="0">
              <a:buNone/>
              <a:tabLst>
                <a:tab pos="7531100" algn="l"/>
              </a:tabLst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12" y="60325"/>
            <a:ext cx="3219450" cy="2419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169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10236" y="914400"/>
            <a:ext cx="8978167" cy="860611"/>
          </a:xfrm>
        </p:spPr>
        <p:txBody>
          <a:bodyPr>
            <a:normAutofit/>
          </a:bodyPr>
          <a:lstStyle/>
          <a:p>
            <a:pPr algn="ctr"/>
            <a:r>
              <a:rPr lang="ru-RU" sz="4000" u="sng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Признаки плоскостопия:</a:t>
            </a:r>
            <a:endParaRPr lang="ru-RU" sz="4000" u="sng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052" y="2128269"/>
            <a:ext cx="8596668" cy="4481503"/>
          </a:xfrm>
        </p:spPr>
        <p:txBody>
          <a:bodyPr>
            <a:noAutofit/>
          </a:bodyPr>
          <a:lstStyle/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б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ыстрая утомляемость ног;</a:t>
            </a:r>
          </a:p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к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 вечеру возможное появления отека стоп, которого не будет утром;</a:t>
            </a:r>
          </a:p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н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оющие боли при стоянии или ходьбе в голенях и стопах;</a:t>
            </a:r>
          </a:p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б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ыстрое изнашивание внутренней стороны подошвы;</a:t>
            </a:r>
          </a:p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р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ебенок ходит с широко расставленными ногами, слегка сгибая ноги в коленях, развернув стопы; </a:t>
            </a:r>
          </a:p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с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топа имеет неправильную форму или становится шире;</a:t>
            </a:r>
          </a:p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в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растание ногтей пальцев ног в кожу;</a:t>
            </a:r>
          </a:p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и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скривление пальцев ног;</a:t>
            </a:r>
          </a:p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п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оявление мозолей.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7" y="1"/>
            <a:ext cx="3630706" cy="2770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438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175" y="609600"/>
            <a:ext cx="11420395" cy="38056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u="sng" dirty="0" smtClean="0">
                <a:solidFill>
                  <a:schemeClr val="tx1"/>
                </a:solidFill>
              </a:rPr>
              <a:t>Простой тест для выявления плоскостопия.</a:t>
            </a:r>
            <a:br>
              <a:rPr lang="ru-RU" sz="2800" b="1" u="sng" dirty="0" smtClean="0">
                <a:solidFill>
                  <a:schemeClr val="tx1"/>
                </a:solidFill>
              </a:rPr>
            </a:br>
            <a:r>
              <a:rPr lang="ru-RU" sz="2000" b="1" u="sng" dirty="0" smtClean="0">
                <a:solidFill>
                  <a:schemeClr val="tx1"/>
                </a:solidFill>
              </a:rPr>
              <a:t/>
            </a:r>
            <a:br>
              <a:rPr lang="ru-RU" sz="2000" b="1" u="sng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Нужно взять лист бумаги, смазать босые ноги маслом и затем поставить ребенка на него, так чтобы вес его тела распределялся равномерно. 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Если стопы в порядке, картинка на листочке будет выглядеть,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как на </a:t>
            </a:r>
            <a:r>
              <a:rPr lang="ru-RU" sz="2400" i="1" u="sng" dirty="0" smtClean="0">
                <a:solidFill>
                  <a:schemeClr val="tx1"/>
                </a:solidFill>
              </a:rPr>
              <a:t>рисунке 1.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Если отпечаток выглядит, как на </a:t>
            </a:r>
            <a:r>
              <a:rPr lang="ru-RU" sz="2400" i="1" u="sng" dirty="0" smtClean="0">
                <a:solidFill>
                  <a:schemeClr val="tx1"/>
                </a:solidFill>
              </a:rPr>
              <a:t>рисунке 2,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то это свидетельствует о наличие плоскостопия, и нужно скорее обратиться к ортопеду.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000" i="1" u="sng" dirty="0" smtClean="0">
                <a:solidFill>
                  <a:schemeClr val="tx1"/>
                </a:solidFill>
              </a:rPr>
              <a:t> </a:t>
            </a:r>
            <a:r>
              <a:rPr lang="ru-RU" sz="2000" i="1" u="sng" dirty="0">
                <a:solidFill>
                  <a:schemeClr val="tx1"/>
                </a:solidFill>
              </a:rPr>
              <a:t>р</a:t>
            </a:r>
            <a:r>
              <a:rPr lang="ru-RU" sz="2000" i="1" u="sng" dirty="0" smtClean="0">
                <a:solidFill>
                  <a:schemeClr val="tx1"/>
                </a:solidFill>
              </a:rPr>
              <a:t>исунок1 </a:t>
            </a:r>
            <a:r>
              <a:rPr lang="ru-RU" sz="2000" i="1" dirty="0" smtClean="0">
                <a:solidFill>
                  <a:schemeClr val="tx1"/>
                </a:solidFill>
              </a:rPr>
              <a:t>                                                         </a:t>
            </a:r>
            <a:r>
              <a:rPr lang="ru-RU" sz="2000" i="1" u="sng" dirty="0" smtClean="0">
                <a:solidFill>
                  <a:schemeClr val="tx1"/>
                </a:solidFill>
              </a:rPr>
              <a:t>рисунок2</a:t>
            </a:r>
            <a:endParaRPr lang="ru-RU" sz="2000" i="1" u="sng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281" y="4424081"/>
            <a:ext cx="2944906" cy="24339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695" y="4558552"/>
            <a:ext cx="3006460" cy="229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7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2722" y="349624"/>
            <a:ext cx="8596668" cy="1567329"/>
          </a:xfrm>
        </p:spPr>
        <p:txBody>
          <a:bodyPr/>
          <a:lstStyle/>
          <a:p>
            <a:pPr algn="ctr"/>
            <a:r>
              <a:rPr lang="ru-RU" u="sng" dirty="0" smtClean="0">
                <a:solidFill>
                  <a:schemeClr val="tx1"/>
                </a:solidFill>
              </a:rPr>
              <a:t>Профилактика плоскостопия у детей</a:t>
            </a:r>
            <a:br>
              <a:rPr lang="ru-RU" u="sng" dirty="0" smtClean="0">
                <a:solidFill>
                  <a:schemeClr val="tx1"/>
                </a:solidFill>
              </a:rPr>
            </a:br>
            <a:r>
              <a:rPr lang="ru-RU" sz="2000" u="sng" dirty="0" smtClean="0">
                <a:solidFill>
                  <a:schemeClr val="tx1"/>
                </a:solidFill>
              </a:rPr>
              <a:t>чтобы исключить плоскостопие нужно придерживаться некоторых правил:</a:t>
            </a:r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9375" y="1627279"/>
            <a:ext cx="8596668" cy="5123145"/>
          </a:xfrm>
        </p:spPr>
        <p:txBody>
          <a:bodyPr>
            <a:normAutofit lnSpcReduction="10000"/>
          </a:bodyPr>
          <a:lstStyle/>
          <a:p>
            <a:r>
              <a:rPr lang="ru-RU" sz="2000" u="sng" dirty="0">
                <a:solidFill>
                  <a:schemeClr val="tx1"/>
                </a:solidFill>
              </a:rPr>
              <a:t>п</a:t>
            </a:r>
            <a:r>
              <a:rPr lang="ru-RU" sz="2000" u="sng" dirty="0" smtClean="0">
                <a:solidFill>
                  <a:schemeClr val="tx1"/>
                </a:solidFill>
              </a:rPr>
              <a:t>олезная зарядка</a:t>
            </a:r>
            <a:r>
              <a:rPr lang="ru-RU" sz="2000" dirty="0" smtClean="0">
                <a:solidFill>
                  <a:schemeClr val="tx1"/>
                </a:solidFill>
              </a:rPr>
              <a:t>, чтобы мышцы укреплялись и нормально развивались им нужна нагрузка в виде ежедневной гимнастики;</a:t>
            </a:r>
          </a:p>
          <a:p>
            <a:r>
              <a:rPr lang="ru-RU" sz="2000" u="sng" dirty="0">
                <a:solidFill>
                  <a:schemeClr val="tx1"/>
                </a:solidFill>
              </a:rPr>
              <a:t>с</a:t>
            </a:r>
            <a:r>
              <a:rPr lang="ru-RU" sz="2000" u="sng" dirty="0" smtClean="0">
                <a:solidFill>
                  <a:schemeClr val="tx1"/>
                </a:solidFill>
              </a:rPr>
              <a:t>порт</a:t>
            </a:r>
            <a:r>
              <a:rPr lang="ru-RU" sz="2000" dirty="0" smtClean="0">
                <a:solidFill>
                  <a:schemeClr val="tx1"/>
                </a:solidFill>
              </a:rPr>
              <a:t>, если ребенок будет заниматься в спортивной секции нужно позаботиться о том, чтобы комплекс упражнений соответствовал его возрасту, росту и весу. Для профилактики плоскостопия лучше всего подойдет плавание</a:t>
            </a:r>
            <a:r>
              <a:rPr lang="ru-RU" sz="2000" dirty="0">
                <a:solidFill>
                  <a:schemeClr val="tx1"/>
                </a:solidFill>
              </a:rPr>
              <a:t>;</a:t>
            </a:r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u="sng" dirty="0">
                <a:solidFill>
                  <a:schemeClr val="tx1"/>
                </a:solidFill>
              </a:rPr>
              <a:t>в</a:t>
            </a:r>
            <a:r>
              <a:rPr lang="ru-RU" sz="2000" u="sng" dirty="0" smtClean="0">
                <a:solidFill>
                  <a:schemeClr val="tx1"/>
                </a:solidFill>
              </a:rPr>
              <a:t>ыбор удобной обуви</a:t>
            </a:r>
            <a:r>
              <a:rPr lang="ru-RU" sz="2000" dirty="0" smtClean="0">
                <a:solidFill>
                  <a:schemeClr val="tx1"/>
                </a:solidFill>
              </a:rPr>
              <a:t>, чтобы стопа при ходьбе не деформировалась и принимала физиологическую форму. Детская обувь должна защищать ножку малыша от ударов, не препятствовать нормальному естественному развитию мышц стопы и придавать устойчивость. Она должна быть сделана из натуральных материалов, легкой, с жестким задником, с супинатором и маленьким каблучком;</a:t>
            </a:r>
          </a:p>
          <a:p>
            <a:r>
              <a:rPr lang="ru-RU" sz="2000" u="sng" dirty="0">
                <a:solidFill>
                  <a:schemeClr val="tx1"/>
                </a:solidFill>
              </a:rPr>
              <a:t>л</a:t>
            </a:r>
            <a:r>
              <a:rPr lang="ru-RU" sz="2000" u="sng" dirty="0" smtClean="0">
                <a:solidFill>
                  <a:schemeClr val="tx1"/>
                </a:solidFill>
              </a:rPr>
              <a:t>ечебные ванны</a:t>
            </a:r>
            <a:r>
              <a:rPr lang="ru-RU" sz="2000" dirty="0" smtClean="0">
                <a:solidFill>
                  <a:schemeClr val="tx1"/>
                </a:solidFill>
              </a:rPr>
              <a:t>. Очень полезны каждодневные теплые ванны с морской солью;</a:t>
            </a:r>
          </a:p>
          <a:p>
            <a:r>
              <a:rPr lang="ru-RU" sz="2000" u="sng" dirty="0">
                <a:solidFill>
                  <a:schemeClr val="tx1"/>
                </a:solidFill>
              </a:rPr>
              <a:t>п</a:t>
            </a:r>
            <a:r>
              <a:rPr lang="ru-RU" sz="2000" u="sng" dirty="0" smtClean="0">
                <a:solidFill>
                  <a:schemeClr val="tx1"/>
                </a:solidFill>
              </a:rPr>
              <a:t>рофилактический массаж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img.4mama.com.ua/pictures/content/0/596_slide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619375" cy="2619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Ирина\Pictures\uprajneniya-pri-ploskostopii-300x1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817" y="4297680"/>
            <a:ext cx="2422414" cy="23905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203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944" y="248194"/>
            <a:ext cx="4944467" cy="6400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u="sng" dirty="0" smtClean="0">
                <a:solidFill>
                  <a:schemeClr val="tx1"/>
                </a:solidFill>
                <a:latin typeface="Calibri" pitchFamily="34" charset="0"/>
              </a:rPr>
              <a:t>Упражнения в лазании </a:t>
            </a:r>
            <a:r>
              <a:rPr lang="ru-RU" sz="3200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Calibri" pitchFamily="34" charset="0"/>
              </a:rPr>
              <a:t>по гимнастической стенке, веревочной лестнице, канату способствуют укреплению мышц стопы и голени, в связи с чем их следует чаще применять в процессе занятий.</a:t>
            </a:r>
            <a:br>
              <a:rPr lang="ru-RU" sz="31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Calibri" pitchFamily="34" charset="0"/>
              </a:rPr>
              <a:t>Профилактике и коррекции плоскостопия способствуют плавание и езда на велосипеде.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556" y="398290"/>
            <a:ext cx="4692495" cy="625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1314</TotalTime>
  <Words>543</Words>
  <Application>Microsoft Office PowerPoint</Application>
  <PresentationFormat>Произвольный</PresentationFormat>
  <Paragraphs>58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Грань</vt:lpstr>
      <vt:lpstr>Профилактика нарушений  плоскостопия</vt:lpstr>
      <vt:lpstr>Сохранение и укрепление здоровья воспитанников - одна из актуальнейших проблем нашего времени.</vt:lpstr>
      <vt:lpstr>Презентация PowerPoint</vt:lpstr>
      <vt:lpstr>Плоскостопие  это заболевание опорно-двигательного аппарата (деформация стопы с уплощением ее продольного свода, что в свою очередь приводит к образованию плоской подошвы).   </vt:lpstr>
      <vt:lpstr>Причины плоскостопия  у детей:</vt:lpstr>
      <vt:lpstr>Признаки плоскостопия:</vt:lpstr>
      <vt:lpstr>Простой тест для выявления плоскостопия.  Нужно взять лист бумаги, смазать босые ноги маслом и затем поставить ребенка на него, так чтобы вес его тела распределялся равномерно.  Если стопы в порядке, картинка на листочке будет выглядеть,  как на рисунке 1.  Если отпечаток выглядит, как на рисунке 2,  то это свидетельствует о наличие плоскостопия, и нужно скорее обратиться к ортопеду.   рисунок1                                                          рисунок2</vt:lpstr>
      <vt:lpstr>Профилактика плоскостопия у детей чтобы исключить плоскостопие нужно придерживаться некоторых правил:</vt:lpstr>
      <vt:lpstr>Упражнения в лазании  по гимнастической стенке, веревочной лестнице, канату способствуют укреплению мышц стопы и голени, в связи с чем их следует чаще применять в процессе занятий. Профилактике и коррекции плоскостопия способствуют плавание и езда на велосипеде.</vt:lpstr>
      <vt:lpstr>Презентация PowerPoint</vt:lpstr>
      <vt:lpstr>                  Дорожки  Здоровья               нетрадиционное оборудование</vt:lpstr>
      <vt:lpstr>ЗАЧЕМ НУЖНА ДОРОЖКА ЗДОРОВЬЯ?  Дорожка здоровья в детском саду предназначена для разнообразного воздействия на детские стопы. Как известно, на них располагается огромное количество активных точек, стимуляция которых позволяет положительно влиять на прохождение разных процессов внутри организма, а также на работу органов и систем. Соответственно, оздоровительные массажи этой части тела оптимизируют процессы кровообращения и внутренний обмен веществ, также такое воздействие помогает улучшить иммунитет и активизировать защитные силы организма.  Регулярное массажное воздействие на стопы помогает ежедневно и совершено без труда, улучшать здоровье ребенка. И дорожка здоровья позволяет сделать этот процесс не только полезным, но и весьма увлекательным. Детям такая конструкция будет крайне полезна, ведь она представляет собой не только средство профилактики, но и является замечательным вариантом терапии плоскостопия. </vt:lpstr>
      <vt:lpstr>Презентация PowerPoint</vt:lpstr>
      <vt:lpstr>Презентация PowerPoint</vt:lpstr>
      <vt:lpstr>Презентация PowerPoint</vt:lpstr>
      <vt:lpstr>       Упражнения для коррекции плоскостопия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 ВНИМАНИЕ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нарушения осанки и плоскостопия</dc:title>
  <dc:creator>Sanya</dc:creator>
  <cp:lastModifiedBy>User</cp:lastModifiedBy>
  <cp:revision>129</cp:revision>
  <dcterms:created xsi:type="dcterms:W3CDTF">2015-03-30T04:27:44Z</dcterms:created>
  <dcterms:modified xsi:type="dcterms:W3CDTF">2021-10-29T15:53:25Z</dcterms:modified>
</cp:coreProperties>
</file>