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20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70" r:id="rId10"/>
    <p:sldId id="271" r:id="rId11"/>
    <p:sldId id="272" r:id="rId12"/>
    <p:sldId id="263" r:id="rId13"/>
    <p:sldId id="264" r:id="rId14"/>
    <p:sldId id="267" r:id="rId15"/>
    <p:sldId id="268" r:id="rId16"/>
    <p:sldId id="273" r:id="rId17"/>
    <p:sldId id="265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64F8E-9D64-4E8E-9411-98C71E912AC7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CC9DF-D195-4D91-8A94-1F7025523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641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CC9DF-D195-4D91-8A94-1F70255230B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DBCD257-7912-4B63-B1B6-51EC089F022F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B013C14-87B9-48CC-8DE6-229D446DA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2286000" y="571480"/>
            <a:ext cx="6172200" cy="28575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СЕМИНАР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«Экспериментальная и поисковая деятельность как основа познания себя и окружающего мира»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3143256" cy="13716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Заместитель заведующего по основной деятельности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И.А. </a:t>
            </a:r>
            <a:r>
              <a:rPr lang="ru-RU" dirty="0" err="1" smtClean="0">
                <a:solidFill>
                  <a:schemeClr val="tx1"/>
                </a:solidFill>
              </a:rPr>
              <a:t>Побирушко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6" descr="ma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3757388"/>
            <a:ext cx="2439776" cy="2803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55776" y="2697490"/>
            <a:ext cx="3648405" cy="1005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i="1" dirty="0" smtClean="0"/>
              <a:t>Формы, методы и приёмы</a:t>
            </a:r>
            <a:endParaRPr lang="ru-RU" i="1" dirty="0"/>
          </a:p>
        </p:txBody>
      </p:sp>
      <p:cxnSp>
        <p:nvCxnSpPr>
          <p:cNvPr id="7" name="Прямая со стрелкой 6"/>
          <p:cNvCxnSpPr>
            <a:endCxn id="9" idx="2"/>
          </p:cNvCxnSpPr>
          <p:nvPr/>
        </p:nvCxnSpPr>
        <p:spPr>
          <a:xfrm flipH="1" flipV="1">
            <a:off x="1451655" y="1325910"/>
            <a:ext cx="1200133" cy="13715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251521" y="502961"/>
            <a:ext cx="2400267" cy="822949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Наблюдения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96204" y="228645"/>
            <a:ext cx="2496277" cy="109726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Трудовые</a:t>
            </a:r>
          </a:p>
          <a:p>
            <a:pPr algn="ctr"/>
            <a:r>
              <a:rPr lang="ru-RU" dirty="0" smtClean="0"/>
              <a:t>поручения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6108171" y="1325910"/>
            <a:ext cx="1584176" cy="13715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7233235" y="3886193"/>
            <a:ext cx="1451653" cy="640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Опыты</a:t>
            </a:r>
            <a:endParaRPr lang="ru-RU" dirty="0"/>
          </a:p>
        </p:txBody>
      </p:sp>
      <p:cxnSp>
        <p:nvCxnSpPr>
          <p:cNvPr id="17" name="Прямая со стрелкой 16"/>
          <p:cNvCxnSpPr>
            <a:endCxn id="15" idx="1"/>
          </p:cNvCxnSpPr>
          <p:nvPr/>
        </p:nvCxnSpPr>
        <p:spPr>
          <a:xfrm>
            <a:off x="6108173" y="3703317"/>
            <a:ext cx="1125063" cy="5029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20" idx="2"/>
          </p:cNvCxnSpPr>
          <p:nvPr/>
        </p:nvCxnSpPr>
        <p:spPr>
          <a:xfrm flipV="1">
            <a:off x="4631585" y="1325910"/>
            <a:ext cx="0" cy="13715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3431453" y="137205"/>
            <a:ext cx="2400267" cy="118870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Дидактические</a:t>
            </a:r>
          </a:p>
          <a:p>
            <a:pPr algn="ctr"/>
            <a:r>
              <a:rPr lang="ru-RU" dirty="0" smtClean="0"/>
              <a:t>игры</a:t>
            </a:r>
            <a:endParaRPr lang="ru-RU" dirty="0"/>
          </a:p>
        </p:txBody>
      </p:sp>
      <p:cxnSp>
        <p:nvCxnSpPr>
          <p:cNvPr id="22" name="Прямая со стрелкой 21"/>
          <p:cNvCxnSpPr>
            <a:stCxn id="2" idx="3"/>
          </p:cNvCxnSpPr>
          <p:nvPr/>
        </p:nvCxnSpPr>
        <p:spPr>
          <a:xfrm flipV="1">
            <a:off x="6204183" y="2880367"/>
            <a:ext cx="696077" cy="3200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6900260" y="2240297"/>
            <a:ext cx="2243741" cy="96010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Моделирование</a:t>
            </a:r>
            <a:endParaRPr lang="ru-RU" dirty="0"/>
          </a:p>
        </p:txBody>
      </p:sp>
      <p:cxnSp>
        <p:nvCxnSpPr>
          <p:cNvPr id="25" name="Прямая со стрелкой 24"/>
          <p:cNvCxnSpPr>
            <a:endCxn id="26" idx="0"/>
          </p:cNvCxnSpPr>
          <p:nvPr/>
        </p:nvCxnSpPr>
        <p:spPr>
          <a:xfrm>
            <a:off x="4937512" y="3703315"/>
            <a:ext cx="0" cy="7315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3958875" y="4434827"/>
            <a:ext cx="1957276" cy="91438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Фиксации</a:t>
            </a:r>
          </a:p>
          <a:p>
            <a:pPr algn="ctr"/>
            <a:r>
              <a:rPr lang="ru-RU" dirty="0" smtClean="0"/>
              <a:t>результатов</a:t>
            </a:r>
            <a:endParaRPr lang="ru-RU" dirty="0"/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5532107" y="3703315"/>
            <a:ext cx="1368152" cy="14630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6216185" y="5166335"/>
            <a:ext cx="2676297" cy="13715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Постановка вопросов</a:t>
            </a:r>
          </a:p>
          <a:p>
            <a:pPr algn="ctr"/>
            <a:r>
              <a:rPr lang="ru-RU" dirty="0" smtClean="0"/>
              <a:t>проблемного</a:t>
            </a:r>
          </a:p>
          <a:p>
            <a:pPr algn="ctr"/>
            <a:r>
              <a:rPr lang="ru-RU" dirty="0" smtClean="0"/>
              <a:t>характера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 flipH="1" flipV="1">
            <a:off x="2160240" y="2793420"/>
            <a:ext cx="443541" cy="3130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1" y="2247308"/>
            <a:ext cx="2112235" cy="128014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Эвристические</a:t>
            </a:r>
          </a:p>
          <a:p>
            <a:pPr algn="ctr"/>
            <a:r>
              <a:rPr lang="ru-RU" dirty="0" smtClean="0"/>
              <a:t>беседы</a:t>
            </a:r>
            <a:endParaRPr lang="ru-RU" dirty="0"/>
          </a:p>
        </p:txBody>
      </p:sp>
      <p:cxnSp>
        <p:nvCxnSpPr>
          <p:cNvPr id="57" name="Прямая со стрелкой 56"/>
          <p:cNvCxnSpPr>
            <a:endCxn id="58" idx="2"/>
          </p:cNvCxnSpPr>
          <p:nvPr/>
        </p:nvCxnSpPr>
        <p:spPr>
          <a:xfrm flipV="1">
            <a:off x="3421044" y="2423173"/>
            <a:ext cx="0" cy="297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Скругленный прямоугольник 57"/>
          <p:cNvSpPr/>
          <p:nvPr/>
        </p:nvSpPr>
        <p:spPr>
          <a:xfrm>
            <a:off x="2652960" y="1600226"/>
            <a:ext cx="1536171" cy="82294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Прогулка</a:t>
            </a:r>
            <a:endParaRPr lang="ru-RU" dirty="0"/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3803915" y="3703317"/>
            <a:ext cx="0" cy="19202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Скругленный прямоугольник 67"/>
          <p:cNvSpPr/>
          <p:nvPr/>
        </p:nvSpPr>
        <p:spPr>
          <a:xfrm>
            <a:off x="3227851" y="5623529"/>
            <a:ext cx="2304256" cy="91438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Путешествия</a:t>
            </a:r>
            <a:endParaRPr lang="ru-RU" dirty="0"/>
          </a:p>
        </p:txBody>
      </p:sp>
      <p:cxnSp>
        <p:nvCxnSpPr>
          <p:cNvPr id="71" name="Прямая со стрелкой 70"/>
          <p:cNvCxnSpPr/>
          <p:nvPr/>
        </p:nvCxnSpPr>
        <p:spPr>
          <a:xfrm flipH="1">
            <a:off x="1979713" y="3703317"/>
            <a:ext cx="1248139" cy="19202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Скругленный прямоугольник 71"/>
          <p:cNvSpPr/>
          <p:nvPr/>
        </p:nvSpPr>
        <p:spPr>
          <a:xfrm>
            <a:off x="251521" y="5623530"/>
            <a:ext cx="2400267" cy="109726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Трудовая</a:t>
            </a:r>
          </a:p>
          <a:p>
            <a:pPr algn="ctr"/>
            <a:r>
              <a:rPr lang="ru-RU" dirty="0" smtClean="0"/>
              <a:t>деятельность</a:t>
            </a:r>
            <a:endParaRPr lang="ru-RU" dirty="0"/>
          </a:p>
        </p:txBody>
      </p:sp>
      <p:cxnSp>
        <p:nvCxnSpPr>
          <p:cNvPr id="75" name="Прямая со стрелкой 74"/>
          <p:cNvCxnSpPr>
            <a:endCxn id="77" idx="3"/>
          </p:cNvCxnSpPr>
          <p:nvPr/>
        </p:nvCxnSpPr>
        <p:spPr>
          <a:xfrm flipH="1">
            <a:off x="2027717" y="3703315"/>
            <a:ext cx="576064" cy="7394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Скругленный прямоугольник 76"/>
          <p:cNvSpPr/>
          <p:nvPr/>
        </p:nvSpPr>
        <p:spPr>
          <a:xfrm>
            <a:off x="155509" y="3993601"/>
            <a:ext cx="1872208" cy="89841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340" tIns="59669" rIns="119340" bIns="59669" rtlCol="0" anchor="ctr"/>
          <a:lstStyle/>
          <a:p>
            <a:pPr algn="ctr"/>
            <a:r>
              <a:rPr lang="ru-RU" dirty="0" smtClean="0"/>
              <a:t>Экскурсии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12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u="sng" dirty="0">
                <a:solidFill>
                  <a:schemeClr val="tx1"/>
                </a:solidFill>
              </a:rPr>
              <a:t>В  уголках по экспериментированию может быть выделено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1. Место для постоянной выставки.</a:t>
            </a:r>
          </a:p>
          <a:p>
            <a:r>
              <a:rPr lang="ru-RU" dirty="0"/>
              <a:t>2. Место для приборов.</a:t>
            </a:r>
          </a:p>
          <a:p>
            <a:r>
              <a:rPr lang="ru-RU" dirty="0"/>
              <a:t>3. Место для выращивания растений.</a:t>
            </a:r>
          </a:p>
          <a:p>
            <a:r>
              <a:rPr lang="ru-RU" dirty="0"/>
              <a:t>4. Место для хранения природного и бросового материалов.</a:t>
            </a:r>
          </a:p>
          <a:p>
            <a:r>
              <a:rPr lang="ru-RU" dirty="0"/>
              <a:t>5. Место для проведения опытов.</a:t>
            </a:r>
          </a:p>
          <a:p>
            <a:r>
              <a:rPr lang="ru-RU" dirty="0"/>
              <a:t>6. Место для неструктурированных материалов (стол «песок-вода» и емкость для песка и воды и т.д.)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60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материалы для экспериментирования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5554960" cy="54006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1800" dirty="0" smtClean="0"/>
              <a:t>Различные приборы: весы, увеличительные стекла, магниты, микроскопы, лупы;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/>
              <a:t>Разнообразные сосуды из различных материалов: стекла, металла,, пластмассы;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/>
              <a:t>Природные материалы: листья, песок, глина, земля, семена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/>
              <a:t>Гайки, скрепки, винтики, гвоздик, проволока; Медицинские материалы: пипетки, колбы, шприцы, мерные ложечки, вата, бинт;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/>
              <a:t> Бросовый материал: пластмасса, кусочки ткани, кожи, меха;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/>
              <a:t>Мука, соль, сода, свечи, фонарики;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/>
              <a:t>Детские халаты, фартуки;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/>
              <a:t>Схемы для проведения опытов;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/>
              <a:t> Журнал для фиксирования результатов.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2"/>
          </p:nvPr>
        </p:nvSpPr>
        <p:spPr>
          <a:xfrm>
            <a:off x="457200" y="2060848"/>
            <a:ext cx="3657600" cy="4187552"/>
          </a:xfrm>
        </p:spPr>
        <p:txBody>
          <a:bodyPr>
            <a:normAutofit/>
          </a:bodyPr>
          <a:lstStyle/>
          <a:p>
            <a:pPr lvl="0"/>
            <a:r>
              <a:rPr lang="ru-RU" sz="1800" dirty="0" smtClean="0"/>
              <a:t>Умение видеть проблему.</a:t>
            </a:r>
          </a:p>
          <a:p>
            <a:pPr lvl="0"/>
            <a:r>
              <a:rPr lang="ru-RU" sz="1800" dirty="0" smtClean="0"/>
              <a:t>Умение формулировать и задавать вопросы.</a:t>
            </a:r>
          </a:p>
          <a:p>
            <a:pPr lvl="0"/>
            <a:r>
              <a:rPr lang="ru-RU" sz="1800" dirty="0" smtClean="0"/>
              <a:t> Умение выдвигать гипотезы.</a:t>
            </a:r>
          </a:p>
          <a:p>
            <a:pPr lvl="0"/>
            <a:r>
              <a:rPr lang="ru-RU" sz="1800" dirty="0" smtClean="0"/>
              <a:t> Умение делать выводы и умозаключения.</a:t>
            </a:r>
          </a:p>
          <a:p>
            <a:pPr lvl="0"/>
            <a:r>
              <a:rPr lang="ru-RU" sz="1800" dirty="0" smtClean="0"/>
              <a:t> Умение доказывать и защищать свои идеи.</a:t>
            </a:r>
          </a:p>
          <a:p>
            <a:pPr lvl="0"/>
            <a:r>
              <a:rPr lang="ru-RU" sz="1800" dirty="0" smtClean="0"/>
              <a:t>Умение самостоятельно действовать на этапах исследования.</a:t>
            </a:r>
          </a:p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>
          <a:xfrm>
            <a:off x="4371975" y="2060848"/>
            <a:ext cx="3657600" cy="4187552"/>
          </a:xfrm>
        </p:spPr>
        <p:txBody>
          <a:bodyPr>
            <a:normAutofit/>
          </a:bodyPr>
          <a:lstStyle/>
          <a:p>
            <a:pPr lvl="0"/>
            <a:r>
              <a:rPr lang="ru-RU" sz="1800" dirty="0" smtClean="0"/>
              <a:t>Самостоятельность.</a:t>
            </a:r>
          </a:p>
          <a:p>
            <a:pPr lvl="0"/>
            <a:r>
              <a:rPr lang="ru-RU" sz="1800" dirty="0" smtClean="0"/>
              <a:t>Полнота и логичность ответа.</a:t>
            </a:r>
          </a:p>
          <a:p>
            <a:pPr lvl="0"/>
            <a:r>
              <a:rPr lang="ru-RU" sz="1800" dirty="0" smtClean="0"/>
              <a:t>Правильность выводов и формулировок.</a:t>
            </a:r>
          </a:p>
          <a:p>
            <a:endParaRPr lang="ru-RU" sz="18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"/>
          </p:nvPr>
        </p:nvSpPr>
        <p:spPr>
          <a:xfrm>
            <a:off x="457200" y="404664"/>
            <a:ext cx="3657600" cy="1296144"/>
          </a:xfrm>
        </p:spPr>
        <p:txBody>
          <a:bodyPr/>
          <a:lstStyle/>
          <a:p>
            <a:r>
              <a:rPr lang="ru-RU" dirty="0" smtClean="0"/>
              <a:t>Показатели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исследовательской деятельности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343400" y="404664"/>
            <a:ext cx="3657600" cy="1296144"/>
          </a:xfrm>
        </p:spPr>
        <p:txBody>
          <a:bodyPr/>
          <a:lstStyle/>
          <a:p>
            <a:r>
              <a:rPr lang="ru-RU" dirty="0" smtClean="0"/>
              <a:t>Критерии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исследовательской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accent1"/>
                </a:solidFill>
              </a:rPr>
              <a:t>Показатели и критерии уровня овладения детьми исследовательской деятельностью.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052737"/>
          <a:ext cx="8291263" cy="5184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3012"/>
                <a:gridCol w="1703012"/>
                <a:gridCol w="1703012"/>
                <a:gridCol w="1703012"/>
                <a:gridCol w="1479215"/>
              </a:tblGrid>
              <a:tr h="388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 и критерии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Уровни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Методы отслеживания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88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Высокий уровень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Средний уровень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Низкий уровень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2388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1. Выделение проблемы (находит противоречие, формулирует проблему).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Самостоятельно видит проблему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Иногда самостоятельно, но чаще с помощью воспитателя.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Не видит самостоятельно, принимает проблему, подсказанную воспитателем, не проявляет активности в самостоятельном ее поиске.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Наблюдение в процессе выделения проблемы.</a:t>
                      </a:r>
                      <a:endParaRPr lang="ru-RU" sz="10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6612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2.Формули-рование вопросов.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Формулирует вопросы.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Формулирует вопросы.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Наблюдение в процессе формулировки вопросов, анализ вопросов.</a:t>
                      </a:r>
                      <a:endParaRPr lang="ru-RU" sz="10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2829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Целеполагание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 и целеустремленность (ставит цель исследования, осуществляет поиск эффективного решения проблемы).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Самостоятельно (в группе). Проявляет волевые и интеллектуальные усилия (строит схемы, рисунки, объясняет).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 помощью воспитателя. Проявляет волевые и интеллектуальные усилия (строит схемы, рисунки, объясняет).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 помощью воспитателя.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Наблюдения за процессом деятельности, отчетом о результатах.</a:t>
                      </a:r>
                      <a:endParaRPr lang="ru-RU" sz="10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224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4.Выдвижение гипотез и решения проблем.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Активно высказывает предположения, гипотезы (много, оригинальные), предлагает различные решения (несколько вариантов).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Выдвигает гипотезы, чаще с помощью воспитателя, предлагает одно решение.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Наблюдение.</a:t>
                      </a:r>
                      <a:endParaRPr lang="ru-RU" sz="10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457200" y="548681"/>
          <a:ext cx="8219255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851"/>
                <a:gridCol w="1643851"/>
                <a:gridCol w="1643851"/>
                <a:gridCol w="1643851"/>
                <a:gridCol w="1643851"/>
              </a:tblGrid>
              <a:tr h="440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 и критерии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Уровни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Методы отслеживания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40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Высокий уровень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Средний уровень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Низкий уровень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853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5.Способность описывать явления, процессы.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Полное, логическое описание.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 совсем полное, логическое описание.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Наблюдение за деятельностью, отчет о результатах исследования.</a:t>
                      </a:r>
                      <a:endParaRPr lang="ru-RU" sz="11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805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6.Формулировка выводов и умозаключений.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Формулирует в речи, достигнут или не результат, замечает соответствие или несоответствие полученного результата гипотезе, делает выводы.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Может сформулировать выводы самостоятельно или по наводящим вопросам, аргументирует свои суждения и пользуется доказательствами и с помощью взрослого.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6.Формулировка выводов и умозаключений.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Формулирует в речи, достигнут или не результат, замечает соответствие или несоответствие полученного результата гипотезе, делает выводы.</a:t>
                      </a:r>
                      <a:endParaRPr lang="ru-RU" sz="11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1499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7. Степень самостоятельности при проведении исследования.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Самостоятельно ставит проблему, отыскивает метод ее решения и осуществляет его.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Педагог ставит проблему, ребенок самостоятельно ищет метод ее решения.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Педагог ставит проблему, намечает метод ее решения, ребенок осуществляет поиск при значительной помощи взрослого.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Наблюдение в процессе работы на занятии, в группах.</a:t>
                      </a:r>
                      <a:endParaRPr lang="ru-RU" sz="11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Трудности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Создание лаборатории.</a:t>
            </a:r>
          </a:p>
          <a:p>
            <a:r>
              <a:rPr lang="ru-RU" dirty="0"/>
              <a:t>•Очень труден этап лабораторных записей. Дети не любят записывать.</a:t>
            </a:r>
          </a:p>
          <a:p>
            <a:r>
              <a:rPr lang="ru-RU" dirty="0"/>
              <a:t>•Воспитание научности познания — шаг от бытового уровня рассуждений к научному.</a:t>
            </a:r>
          </a:p>
          <a:p>
            <a:r>
              <a:rPr lang="ru-RU" dirty="0"/>
              <a:t>•Планирование работы.</a:t>
            </a:r>
          </a:p>
          <a:p>
            <a:r>
              <a:rPr lang="ru-RU" dirty="0"/>
              <a:t>•Планирование занятий.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69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исследовательская </a:t>
            </a:r>
            <a:r>
              <a:rPr lang="ru-RU" sz="2800" b="1" dirty="0" smtClean="0">
                <a:solidFill>
                  <a:schemeClr val="tx1"/>
                </a:solidFill>
              </a:rPr>
              <a:t>деятельность: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6347048" cy="4903440"/>
          </a:xfrm>
        </p:spPr>
        <p:txBody>
          <a:bodyPr>
            <a:normAutofit/>
          </a:bodyPr>
          <a:lstStyle/>
          <a:p>
            <a:pPr lvl="0"/>
            <a:r>
              <a:rPr lang="ru-RU" sz="1800" u="sng" dirty="0" smtClean="0"/>
              <a:t>во-первых</a:t>
            </a:r>
            <a:r>
              <a:rPr lang="ru-RU" sz="1800" dirty="0" smtClean="0"/>
              <a:t>, способствует развитию, как познавательной потребности, так и творческой деятельности;</a:t>
            </a:r>
          </a:p>
          <a:p>
            <a:pPr lvl="0"/>
            <a:r>
              <a:rPr lang="ru-RU" sz="1800" u="sng" dirty="0" smtClean="0"/>
              <a:t>во-вторых</a:t>
            </a:r>
            <a:r>
              <a:rPr lang="ru-RU" sz="1800" dirty="0" smtClean="0"/>
              <a:t>, учит самостоятельному поиску, открытию и усвоению нового; </a:t>
            </a:r>
          </a:p>
          <a:p>
            <a:pPr lvl="0"/>
            <a:r>
              <a:rPr lang="ru-RU" sz="1800" u="sng" dirty="0" smtClean="0"/>
              <a:t>в-третьих</a:t>
            </a:r>
            <a:r>
              <a:rPr lang="ru-RU" sz="1800" dirty="0" smtClean="0"/>
              <a:t>, облегчает овладение методом научного познания в процессе поисковой деятельности; </a:t>
            </a:r>
          </a:p>
          <a:p>
            <a:r>
              <a:rPr lang="ru-RU" sz="1800" u="sng" dirty="0" smtClean="0"/>
              <a:t>в-четвертых</a:t>
            </a:r>
            <a:r>
              <a:rPr lang="ru-RU" sz="1800" dirty="0" smtClean="0"/>
              <a:t>, способствует творческому развитию личности, являясь одним из направлений развития детской способности быть исследователем</a:t>
            </a:r>
            <a:endParaRPr lang="ru-RU" sz="1800" dirty="0"/>
          </a:p>
        </p:txBody>
      </p:sp>
      <p:pic>
        <p:nvPicPr>
          <p:cNvPr id="14" name="Содержимое 13" descr="5521074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084168" y="4188304"/>
            <a:ext cx="1958380" cy="2260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532" y="587299"/>
            <a:ext cx="3773265" cy="51434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00736" y="327030"/>
            <a:ext cx="4495733" cy="5722055"/>
          </a:xfrm>
          <a:prstGeom prst="rect">
            <a:avLst/>
          </a:prstGeom>
        </p:spPr>
        <p:txBody>
          <a:bodyPr wrap="square" lIns="119357" tIns="59678" rIns="119357" bIns="59678">
            <a:spAutoFit/>
          </a:bodyPr>
          <a:lstStyle/>
          <a:p>
            <a:endParaRPr lang="ru-RU" sz="2600" dirty="0"/>
          </a:p>
          <a:p>
            <a:r>
              <a:rPr lang="ru-RU" sz="2600" dirty="0"/>
              <a:t>   “Умейте открыть перед ребенком в окружающем мире что-то одно, но открыть так, чтобы кусочек жизни заиграл перед детьми всеми красками радуги. Оставляйте всегда что-то недосказанное, чтобы ребенку захотелось еще и еще раз возвратится к тому, что он узнал” </a:t>
            </a:r>
          </a:p>
          <a:p>
            <a:endParaRPr lang="ru-RU" sz="2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7531" y="5811976"/>
            <a:ext cx="4512501" cy="520631"/>
          </a:xfrm>
          <a:prstGeom prst="rect">
            <a:avLst/>
          </a:prstGeom>
        </p:spPr>
        <p:txBody>
          <a:bodyPr wrap="square" lIns="119357" tIns="59678" rIns="119357" bIns="59678">
            <a:spAutoFit/>
          </a:bodyPr>
          <a:lstStyle/>
          <a:p>
            <a:pPr lvl="0"/>
            <a:r>
              <a:rPr lang="ru-RU" sz="2600" dirty="0">
                <a:solidFill>
                  <a:prstClr val="black"/>
                </a:solidFill>
              </a:rPr>
              <a:t>   В.А. Сухомлинский</a:t>
            </a:r>
          </a:p>
        </p:txBody>
      </p:sp>
    </p:spTree>
    <p:extLst>
      <p:ext uri="{BB962C8B-B14F-4D97-AF65-F5344CB8AC3E}">
        <p14:creationId xmlns:p14="http://schemas.microsoft.com/office/powerpoint/2010/main" val="111134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Основные принципы организации детского экспериментирования.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*</a:t>
            </a:r>
            <a:r>
              <a:rPr lang="ru-RU" dirty="0"/>
              <a:t>Связь теории с практикой.</a:t>
            </a:r>
          </a:p>
          <a:p>
            <a:r>
              <a:rPr lang="ru-RU" dirty="0"/>
              <a:t>*Развивающий характер воспитания и обучения.</a:t>
            </a:r>
          </a:p>
          <a:p>
            <a:r>
              <a:rPr lang="ru-RU" dirty="0"/>
              <a:t>*Индивидуализация и </a:t>
            </a:r>
            <a:r>
              <a:rPr lang="ru-RU" dirty="0" err="1"/>
              <a:t>гуманизация</a:t>
            </a:r>
            <a:r>
              <a:rPr lang="ru-RU" dirty="0"/>
              <a:t> образования.</a:t>
            </a:r>
          </a:p>
          <a:p>
            <a:r>
              <a:rPr lang="ru-RU" dirty="0"/>
              <a:t>*</a:t>
            </a:r>
            <a:r>
              <a:rPr lang="ru-RU" dirty="0" err="1"/>
              <a:t>Природосообразность</a:t>
            </a:r>
            <a:r>
              <a:rPr lang="ru-RU" dirty="0"/>
              <a:t> - акцент на психолого-возрастные особенности дошкольников.</a:t>
            </a:r>
          </a:p>
          <a:p>
            <a:r>
              <a:rPr lang="ru-RU" dirty="0"/>
              <a:t>*Целостность и системность обучающего процесса.</a:t>
            </a:r>
          </a:p>
          <a:p>
            <a:r>
              <a:rPr lang="ru-RU" dirty="0"/>
              <a:t>*Взаимодействие трех факторов: детский сад, семья, общество.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84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6613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Успешность эксперимента:</a:t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4834880" cy="497544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*</a:t>
            </a:r>
            <a:r>
              <a:rPr lang="ru-RU" dirty="0"/>
              <a:t>Работать по этой технологии может каждый, так как это интересно и детям и взрослым.</a:t>
            </a:r>
          </a:p>
          <a:p>
            <a:r>
              <a:rPr lang="ru-RU" dirty="0"/>
              <a:t>*Ребенок-исследователь с рождения, но осознанно что-то делает с 5лет, а готовить ребенка к этой деятельности можно с раннего возраста. Способность к интеллектуальным усилиям, исследовательские умения, логика и смекалка сами по себе не окрепнут. Тут могут помочь и родители и педагоги.</a:t>
            </a:r>
          </a:p>
          <a:p>
            <a:r>
              <a:rPr lang="ru-RU" dirty="0"/>
              <a:t>*Важно, чтобы была атмосфера лаборатории.</a:t>
            </a:r>
          </a:p>
          <a:p>
            <a:r>
              <a:rPr lang="ru-RU" dirty="0"/>
              <a:t>*Форма работы: занятия со всеми детьми, с подгруппой, индивидуально.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581128"/>
            <a:ext cx="2937520" cy="171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4219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 этапы 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процесса познания окружающей действительности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 детей дошкольного возраста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2348880"/>
            <a:ext cx="7467600" cy="412507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Проявление любопытства</a:t>
            </a:r>
          </a:p>
          <a:p>
            <a:pPr marL="457200" indent="-457200">
              <a:buAutoNum type="arabicPeriod"/>
            </a:pPr>
            <a:r>
              <a:rPr lang="ru-RU" dirty="0" smtClean="0"/>
              <a:t>Резкое увеличение осмысленности</a:t>
            </a:r>
          </a:p>
          <a:p>
            <a:pPr marL="457200" indent="-457200">
              <a:buAutoNum type="arabicPeriod"/>
            </a:pPr>
            <a:r>
              <a:rPr lang="ru-RU" dirty="0" smtClean="0"/>
              <a:t>Наглядно-образное мышление и воображение</a:t>
            </a:r>
          </a:p>
          <a:p>
            <a:pPr marL="457200" indent="-457200">
              <a:buAutoNum type="arabicPeriod"/>
            </a:pPr>
            <a:r>
              <a:rPr lang="ru-RU" dirty="0" smtClean="0"/>
              <a:t>Удовлетворение исследовательской деятельности</a:t>
            </a:r>
          </a:p>
          <a:p>
            <a:pPr marL="457200" indent="-457200">
              <a:buAutoNum type="arabicPeriod"/>
            </a:pPr>
            <a:r>
              <a:rPr lang="ru-RU" dirty="0" smtClean="0"/>
              <a:t>Доминирующим мотивом действительности выступает познавательный, а не практический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280920" cy="6532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1143000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</a:rPr>
              <a:t>Классификация экспериментов</a:t>
            </a:r>
            <a:r>
              <a:rPr lang="en-US" sz="3200" b="1" dirty="0">
                <a:solidFill>
                  <a:schemeClr val="tx1"/>
                </a:solidFill>
              </a:rPr>
              <a:t>:</a:t>
            </a: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vopro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948264" y="4149080"/>
            <a:ext cx="1687668" cy="2339851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4294967295"/>
          </p:nvPr>
        </p:nvSpPr>
        <p:spPr>
          <a:xfrm>
            <a:off x="323528" y="980728"/>
            <a:ext cx="6264696" cy="5544616"/>
          </a:xfrm>
        </p:spPr>
        <p:txBody>
          <a:bodyPr>
            <a:normAutofit/>
          </a:bodyPr>
          <a:lstStyle/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 smtClean="0"/>
              <a:t>По </a:t>
            </a:r>
            <a:r>
              <a:rPr lang="ru-RU" sz="2000" i="1" dirty="0"/>
              <a:t>характеру объектов, используемых в эксперименте.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месту проведения опытов.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количеству детей.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причине их поведения.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характеру включения в педагогический процесс.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продолжительности.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количеству наблюдений за одним и тем же объектом.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месту в цикле.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характеру мыслительных операций.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характеру познавательной деятельности детей.</a:t>
            </a:r>
          </a:p>
          <a:p>
            <a:pPr marL="285710" indent="-285710">
              <a:buFont typeface="Wingdings" panose="05000000000000000000" pitchFamily="2" charset="2"/>
              <a:buChar char="Ø"/>
            </a:pPr>
            <a:r>
              <a:rPr lang="ru-RU" sz="2000" i="1" dirty="0"/>
              <a:t>По способу применения в аудитории.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467600" cy="4320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Направления</a:t>
            </a:r>
            <a:r>
              <a:rPr lang="en-US" sz="2800" b="1" dirty="0">
                <a:solidFill>
                  <a:schemeClr val="tx1"/>
                </a:solidFill>
              </a:rPr>
              <a:t>: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1187624" y="1196752"/>
            <a:ext cx="6984776" cy="4975448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неживая природа (изучение свойств воды, снега, воздуха, ветра, песка, глины)</a:t>
            </a:r>
          </a:p>
          <a:p>
            <a:pPr lvl="0"/>
            <a:r>
              <a:rPr lang="ru-RU" dirty="0"/>
              <a:t>рукотворный мир (изучение предметов из дерева, пластмассы, бумаги, резины, ткани, металла, мыла); </a:t>
            </a:r>
          </a:p>
          <a:p>
            <a:pPr lvl="0"/>
            <a:r>
              <a:rPr lang="ru-RU" b="1" dirty="0"/>
              <a:t> </a:t>
            </a:r>
            <a:r>
              <a:rPr lang="ru-RU" dirty="0"/>
              <a:t>живая природа (наблюдения за растениями, насекомыми</a:t>
            </a:r>
            <a:r>
              <a:rPr lang="ru-RU" i="1" dirty="0"/>
              <a:t>, </a:t>
            </a:r>
            <a:r>
              <a:rPr lang="ru-RU" dirty="0"/>
              <a:t>животными);</a:t>
            </a:r>
          </a:p>
          <a:p>
            <a:pPr lvl="0"/>
            <a:r>
              <a:rPr lang="ru-RU" dirty="0"/>
              <a:t>физические явления (изучение свойств магнита, света, электричества, звука);</a:t>
            </a:r>
          </a:p>
          <a:p>
            <a:pPr lvl="0"/>
            <a:r>
              <a:rPr lang="ru-RU" dirty="0"/>
              <a:t>человек («наши помощники» - нос, уши, глаза, руки, ноги, кожа).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79208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Структура детского экспериментирования</a:t>
            </a:r>
            <a:r>
              <a:rPr lang="en-US" sz="2400" b="1" dirty="0">
                <a:solidFill>
                  <a:schemeClr val="tx1"/>
                </a:solidFill>
              </a:rPr>
              <a:t>: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- постановка проблемы, которую необходимо разрешить;</a:t>
            </a:r>
          </a:p>
          <a:p>
            <a:r>
              <a:rPr lang="ru-RU" sz="1800" dirty="0"/>
              <a:t>- целеполагание (что нужно сделать для решения проблемы);</a:t>
            </a:r>
          </a:p>
          <a:p>
            <a:r>
              <a:rPr lang="ru-RU" sz="1800" dirty="0"/>
              <a:t>- выдвижение гипотез (поиск возможных путей решения);</a:t>
            </a:r>
          </a:p>
          <a:p>
            <a:r>
              <a:rPr lang="ru-RU" sz="1800" dirty="0"/>
              <a:t>- проверка гипотез (сбор данных, реализация в действиях);</a:t>
            </a:r>
          </a:p>
          <a:p>
            <a:r>
              <a:rPr lang="ru-RU" sz="1800" dirty="0"/>
              <a:t>- анализ полученного результата (подтвердилось - не подтвердилось);</a:t>
            </a:r>
          </a:p>
          <a:p>
            <a:r>
              <a:rPr lang="ru-RU" sz="1800" dirty="0"/>
              <a:t>- формулирование выводов.</a:t>
            </a:r>
          </a:p>
          <a:p>
            <a:endParaRPr lang="ru-RU" sz="1800" dirty="0"/>
          </a:p>
          <a:p>
            <a:pPr lvl="0">
              <a:buNone/>
            </a:pPr>
            <a:endParaRPr lang="ru-RU" sz="18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Блоки педагогического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процесса</a:t>
            </a:r>
            <a:r>
              <a:rPr lang="en-US" b="1" dirty="0">
                <a:solidFill>
                  <a:schemeClr val="tx1"/>
                </a:solidFill>
              </a:rPr>
              <a:t>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85710" indent="-28571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Специально-организованная деятельность</a:t>
            </a:r>
          </a:p>
          <a:p>
            <a:pPr marL="285710" indent="-28571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Нерегламентированная деятельность воспитанников</a:t>
            </a:r>
          </a:p>
          <a:p>
            <a:pPr marL="285710" indent="-28571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Самостоятельная деятельность детей.</a:t>
            </a:r>
          </a:p>
          <a:p>
            <a:pPr marL="285710" indent="-28571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Совместная работа с родителями.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279348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231</TotalTime>
  <Words>1121</Words>
  <Application>Microsoft Office PowerPoint</Application>
  <PresentationFormat>Экран (4:3)</PresentationFormat>
  <Paragraphs>161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СЕМИНАР «Экспериментальная и поисковая деятельность как основа познания себя и окружающего мира»</vt:lpstr>
      <vt:lpstr>Основные принципы организации детского экспериментирования. </vt:lpstr>
      <vt:lpstr>Успешность эксперимента: </vt:lpstr>
      <vt:lpstr> этапы  процесса познания окружающей действительности  детей дошкольного возраста </vt:lpstr>
      <vt:lpstr>Презентация PowerPoint</vt:lpstr>
      <vt:lpstr>Классификация экспериментов: </vt:lpstr>
      <vt:lpstr>Направления:</vt:lpstr>
      <vt:lpstr>Структура детского экспериментирования:</vt:lpstr>
      <vt:lpstr>Блоки педагогического процесса:</vt:lpstr>
      <vt:lpstr>Презентация PowerPoint</vt:lpstr>
      <vt:lpstr>В  уголках по экспериментированию может быть выделено</vt:lpstr>
      <vt:lpstr>материалы для экспериментирования</vt:lpstr>
      <vt:lpstr>Презентация PowerPoint</vt:lpstr>
      <vt:lpstr>Показатели и критерии уровня овладения детьми исследовательской деятельностью. </vt:lpstr>
      <vt:lpstr>Презентация PowerPoint</vt:lpstr>
      <vt:lpstr>Трудности</vt:lpstr>
      <vt:lpstr>исследовательская деятельность: 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Познавательно-исследовательская деятельность как направление развития личности дошкольника в условиях внедрения ФГТ в образовательный процесс ДОУ.</dc:title>
  <dc:creator>Пользователь</dc:creator>
  <cp:lastModifiedBy>User</cp:lastModifiedBy>
  <cp:revision>19</cp:revision>
  <dcterms:created xsi:type="dcterms:W3CDTF">2013-03-22T14:38:40Z</dcterms:created>
  <dcterms:modified xsi:type="dcterms:W3CDTF">2022-01-31T11:36:58Z</dcterms:modified>
</cp:coreProperties>
</file>