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4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2544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F625E-AD5A-4C8D-B166-DBB56EEC4A6B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AA117-02AB-4D29-A264-C3A83EBC42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AA117-02AB-4D29-A264-C3A83EBC422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AA117-02AB-4D29-A264-C3A83EBC422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AA117-02AB-4D29-A264-C3A83EBC422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6000" b="1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40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43702" y="1357298"/>
            <a:ext cx="2057400" cy="52800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7158" y="1357298"/>
            <a:ext cx="6162676" cy="52800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C:\Users\Лена\AppData\Local\Microsoft\Windows\Temporary Internet Files\Content.IE5\Y1ITP1M1\MC900053718[1]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43000"/>
            <a:ext cx="9144000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636"/>
            <a:ext cx="857256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443914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2705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4744" y="1357298"/>
            <a:ext cx="5111750" cy="521497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1357298"/>
            <a:ext cx="3008313" cy="521497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142852"/>
            <a:ext cx="5486400" cy="92392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85918" y="1357298"/>
            <a:ext cx="5486400" cy="42576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85918" y="5786454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0"/>
            <a:ext cx="84439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63" y="142875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028" name="Picture 15" descr="C:\Users\Лена\AppData\Local\Microsoft\Windows\Temporary Internet Files\Content.IE5\Y1ITP1M1\MC900053718[1].gif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0" y="1143000"/>
            <a:ext cx="9144000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400" b="1" kern="1200">
          <a:ln w="17780" cmpd="sng">
            <a:solidFill>
              <a:schemeClr val="accent1">
                <a:tint val="3000"/>
              </a:schemeClr>
            </a:solidFill>
            <a:prstDash val="solid"/>
            <a:miter lim="800000"/>
          </a:ln>
          <a:gradFill>
            <a:gsLst>
              <a:gs pos="10000">
                <a:schemeClr val="accent1">
                  <a:tint val="63000"/>
                  <a:sat val="105000"/>
                </a:schemeClr>
              </a:gs>
              <a:gs pos="90000">
                <a:schemeClr val="accent1">
                  <a:shade val="50000"/>
                  <a:satMod val="100000"/>
                </a:schemeClr>
              </a:gs>
            </a:gsLst>
            <a:lin ang="5400000"/>
          </a:gradFill>
          <a:effectLst>
            <a:outerShdw blurRad="55000" dist="50800" dir="5400000" algn="tl">
              <a:srgbClr val="000000">
                <a:alpha val="33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ln w="10541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gradFill>
            <a:gsLst>
              <a:gs pos="0">
                <a:schemeClr val="accent1">
                  <a:tint val="40000"/>
                  <a:satMod val="250000"/>
                </a:schemeClr>
              </a:gs>
              <a:gs pos="9000">
                <a:schemeClr val="accent1">
                  <a:tint val="52000"/>
                  <a:satMod val="300000"/>
                </a:schemeClr>
              </a:gs>
              <a:gs pos="50000">
                <a:schemeClr val="accent1">
                  <a:shade val="20000"/>
                  <a:satMod val="300000"/>
                </a:schemeClr>
              </a:gs>
              <a:gs pos="79000">
                <a:schemeClr val="accent1">
                  <a:tint val="52000"/>
                  <a:satMod val="300000"/>
                </a:schemeClr>
              </a:gs>
              <a:gs pos="100000">
                <a:schemeClr val="accent1">
                  <a:tint val="40000"/>
                  <a:satMod val="250000"/>
                </a:schemeClr>
              </a:gs>
            </a:gsLst>
            <a:lin ang="5400000"/>
          </a:gra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ln w="10541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gradFill>
            <a:gsLst>
              <a:gs pos="0">
                <a:schemeClr val="accent1">
                  <a:tint val="40000"/>
                  <a:satMod val="250000"/>
                </a:schemeClr>
              </a:gs>
              <a:gs pos="9000">
                <a:schemeClr val="accent1">
                  <a:tint val="52000"/>
                  <a:satMod val="300000"/>
                </a:schemeClr>
              </a:gs>
              <a:gs pos="50000">
                <a:schemeClr val="accent1">
                  <a:shade val="20000"/>
                  <a:satMod val="300000"/>
                </a:schemeClr>
              </a:gs>
              <a:gs pos="79000">
                <a:schemeClr val="accent1">
                  <a:tint val="52000"/>
                  <a:satMod val="300000"/>
                </a:schemeClr>
              </a:gs>
              <a:gs pos="100000">
                <a:schemeClr val="accent1">
                  <a:tint val="40000"/>
                  <a:satMod val="250000"/>
                </a:schemeClr>
              </a:gs>
            </a:gsLst>
            <a:lin ang="5400000"/>
          </a:gra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0070C0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rgbClr val="0070C0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70C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3.jpeg"/><Relationship Id="rId5" Type="http://schemas.openxmlformats.org/officeDocument/2006/relationships/image" Target="../media/image62.png"/><Relationship Id="rId4" Type="http://schemas.openxmlformats.org/officeDocument/2006/relationships/image" Target="../media/image6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14422"/>
            <a:ext cx="7772400" cy="292895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600" dirty="0" smtClean="0"/>
              <a:t>Природа и безопасность.</a:t>
            </a:r>
            <a:br>
              <a:rPr lang="ru-RU" sz="5600" dirty="0" smtClean="0"/>
            </a:br>
            <a:r>
              <a:rPr lang="ru-RU" sz="5600" dirty="0" smtClean="0"/>
              <a:t>Встречи с обитателями леса.</a:t>
            </a:r>
            <a:br>
              <a:rPr lang="ru-RU" sz="5600" dirty="0" smtClean="0"/>
            </a:br>
            <a:endParaRPr lang="ru-RU" sz="29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86380" y="4429132"/>
            <a:ext cx="3500462" cy="2000264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ru-RU" sz="5000" dirty="0" smtClean="0"/>
              <a:t>Первая помощь при укусе змеи</a:t>
            </a:r>
            <a:endParaRPr lang="ru-RU" sz="5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14422"/>
            <a:ext cx="4495800" cy="5643578"/>
          </a:xfrm>
        </p:spPr>
        <p:txBody>
          <a:bodyPr>
            <a:normAutofit lnSpcReduction="10000"/>
          </a:bodyPr>
          <a:lstStyle/>
          <a:p>
            <a:r>
              <a:rPr lang="ru-RU" sz="2600" b="0" dirty="0" smtClean="0"/>
              <a:t>Наложить стерильную повязку </a:t>
            </a:r>
          </a:p>
          <a:p>
            <a:r>
              <a:rPr lang="ru-RU" sz="2400" b="0" dirty="0" smtClean="0"/>
              <a:t>Дать обильное питье (вода, минералка, лимонад, бульон, сок)</a:t>
            </a:r>
          </a:p>
          <a:p>
            <a:r>
              <a:rPr lang="ru-RU" sz="2400" b="0" dirty="0" smtClean="0"/>
              <a:t>Пораженную конечность опустить как можно ниже</a:t>
            </a:r>
          </a:p>
          <a:p>
            <a:r>
              <a:rPr lang="ru-RU" sz="2400" b="0" dirty="0" smtClean="0"/>
              <a:t>Пострадавшего немедленно госпитализировать в медицинское учреждение </a:t>
            </a:r>
          </a:p>
          <a:p>
            <a:r>
              <a:rPr lang="ru-RU" sz="2400" b="0" dirty="0" smtClean="0"/>
              <a:t>Любые самостоятельные движения пострадавшего </a:t>
            </a:r>
          </a:p>
          <a:p>
            <a:pPr>
              <a:buNone/>
            </a:pPr>
            <a:r>
              <a:rPr lang="ru-RU" sz="2400" b="0" dirty="0" smtClean="0"/>
              <a:t>     не приветствуются, по возможности, лучше переносить его на руках</a:t>
            </a:r>
            <a:endParaRPr lang="ru-RU" sz="2600" b="0" dirty="0"/>
          </a:p>
        </p:txBody>
      </p:sp>
      <p:pic>
        <p:nvPicPr>
          <p:cNvPr id="7" name="Содержимое 6" descr="1 На укушенную конечность наложите нетугу повязку, но не жгут!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457200" y="2166261"/>
            <a:ext cx="4038600" cy="339384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000" dirty="0" smtClean="0"/>
              <a:t>Категорически запрещается</a:t>
            </a:r>
            <a:endParaRPr lang="ru-RU" sz="5000" dirty="0"/>
          </a:p>
        </p:txBody>
      </p:sp>
      <p:pic>
        <p:nvPicPr>
          <p:cNvPr id="5" name="Содержимое 4" descr="23s08 P6210165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714347" y="1512498"/>
            <a:ext cx="3792979" cy="505977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00174"/>
            <a:ext cx="4495800" cy="5357826"/>
          </a:xfrm>
        </p:spPr>
        <p:txBody>
          <a:bodyPr>
            <a:normAutofit/>
          </a:bodyPr>
          <a:lstStyle/>
          <a:p>
            <a:r>
              <a:rPr lang="ru-RU" sz="2400" b="0" dirty="0" smtClean="0"/>
              <a:t>Разрешать самостоятельно двигаться пострадавшему </a:t>
            </a:r>
          </a:p>
          <a:p>
            <a:r>
              <a:rPr lang="ru-RU" sz="2400" b="0" dirty="0" smtClean="0"/>
              <a:t>Делать надрезы, прижигания раны</a:t>
            </a:r>
          </a:p>
          <a:p>
            <a:r>
              <a:rPr lang="ru-RU" sz="2400" b="0" dirty="0" smtClean="0"/>
              <a:t>Накладывать жгут</a:t>
            </a:r>
          </a:p>
          <a:p>
            <a:r>
              <a:rPr lang="ru-RU" sz="2400" b="0" dirty="0" smtClean="0"/>
              <a:t>Давать пострадавшему кофе, крепкий чай – на  фоне действия яда они могут спровоцировать перевозбуждение</a:t>
            </a:r>
          </a:p>
          <a:p>
            <a:r>
              <a:rPr lang="ru-RU" sz="2400" b="0" dirty="0" smtClean="0"/>
              <a:t>Придавать возвышенное положение пораженной конечности</a:t>
            </a:r>
            <a:endParaRPr lang="ru-RU" sz="24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000" dirty="0" smtClean="0">
                <a:solidFill>
                  <a:srgbClr val="FF0000"/>
                </a:solidFill>
              </a:rPr>
              <a:t>Запомните!</a:t>
            </a:r>
            <a:endParaRPr lang="ru-RU" sz="5000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1889653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85720" y="1357298"/>
            <a:ext cx="4038600" cy="303792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071678"/>
            <a:ext cx="4495800" cy="4054485"/>
          </a:xfrm>
        </p:spPr>
        <p:txBody>
          <a:bodyPr>
            <a:normAutofit/>
          </a:bodyPr>
          <a:lstStyle/>
          <a:p>
            <a:r>
              <a:rPr lang="ru-RU" sz="2400" b="0" dirty="0" smtClean="0"/>
              <a:t>Змеи никогда не нападают на людей первыми и кусают, только защищаясь</a:t>
            </a:r>
          </a:p>
          <a:p>
            <a:r>
              <a:rPr lang="ru-RU" sz="2400" b="0" dirty="0" smtClean="0"/>
              <a:t>Поэтому  будьте осторожны и внимательны</a:t>
            </a:r>
          </a:p>
          <a:p>
            <a:r>
              <a:rPr lang="ru-RU" sz="2400" b="0" dirty="0" smtClean="0"/>
              <a:t>Не наступайте на них случайно</a:t>
            </a:r>
          </a:p>
          <a:p>
            <a:r>
              <a:rPr lang="ru-RU" sz="2400" b="0" dirty="0" smtClean="0"/>
              <a:t>Не пытайтесь играть со змеями</a:t>
            </a:r>
          </a:p>
          <a:p>
            <a:endParaRPr lang="ru-RU" sz="2400" b="0" dirty="0"/>
          </a:p>
        </p:txBody>
      </p:sp>
      <p:sp>
        <p:nvSpPr>
          <p:cNvPr id="7" name="TextBox 6"/>
          <p:cNvSpPr txBox="1"/>
          <p:nvPr/>
        </p:nvSpPr>
        <p:spPr>
          <a:xfrm>
            <a:off x="1500166" y="5214950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9458" name="Picture 2" descr="D:\МОЯ АТТЕСТАЦИЯ\для презентаций ОБЖ\5 встречи с обитателями леса\гадюка\Vipera_berus(Zmija_zygzakowata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2571744"/>
            <a:ext cx="4191029" cy="314327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071670" y="521495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9459" name="Picture 3" descr="D:\МОЯ АТТЕСТАЦИЯ\для презентаций ОБЖ\5 встречи с обитателями леса\гадюка\800px-Vipera_berus-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10" y="3429000"/>
            <a:ext cx="4071966" cy="2852738"/>
          </a:xfrm>
          <a:prstGeom prst="rect">
            <a:avLst/>
          </a:prstGeom>
          <a:noFill/>
        </p:spPr>
      </p:pic>
      <p:pic>
        <p:nvPicPr>
          <p:cNvPr id="19460" name="Picture 4" descr="D:\МОЯ АТТЕСТАЦИЯ\для презентаций ОБЖ\5 встречи с обитателями леса\гадюка\степная гадюка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57224" y="4214818"/>
            <a:ext cx="3929090" cy="2611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4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5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000" dirty="0" smtClean="0"/>
              <a:t>Клещ </a:t>
            </a:r>
            <a:endParaRPr lang="ru-RU" sz="5000" dirty="0"/>
          </a:p>
        </p:txBody>
      </p:sp>
      <p:pic>
        <p:nvPicPr>
          <p:cNvPr id="5" name="Содержимое 4" descr="398px-Tique_en_chasse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357158" y="1285860"/>
            <a:ext cx="2857520" cy="4300641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14422"/>
            <a:ext cx="4495800" cy="5643578"/>
          </a:xfrm>
        </p:spPr>
        <p:txBody>
          <a:bodyPr>
            <a:noAutofit/>
          </a:bodyPr>
          <a:lstStyle/>
          <a:p>
            <a:r>
              <a:rPr lang="ru-RU" sz="2400" b="0" dirty="0" smtClean="0"/>
              <a:t>Следующий «опасный» житель леса – это клещ!</a:t>
            </a:r>
          </a:p>
          <a:p>
            <a:r>
              <a:rPr lang="ru-RU" sz="2400" b="0" dirty="0" smtClean="0"/>
              <a:t>Много страхов вызывают клещи</a:t>
            </a:r>
          </a:p>
          <a:p>
            <a:r>
              <a:rPr lang="ru-RU" sz="2400" b="0" dirty="0" smtClean="0"/>
              <a:t>Клещи являются  кровососущими  насекомыми, переносчиками различных заболеваний (клещевого энцефалита, болезни Лайма )</a:t>
            </a:r>
          </a:p>
          <a:p>
            <a:r>
              <a:rPr lang="ru-RU" sz="2400" b="0" dirty="0" smtClean="0"/>
              <a:t>Клещи располагаются у троп, на боковых ветвях растений</a:t>
            </a:r>
          </a:p>
          <a:p>
            <a:r>
              <a:rPr lang="ru-RU" sz="2400" b="0" dirty="0" smtClean="0"/>
              <a:t>Цепляются за одежду проходящего человека</a:t>
            </a:r>
            <a:endParaRPr lang="ru-RU" sz="2400" b="0" dirty="0"/>
          </a:p>
        </p:txBody>
      </p:sp>
      <p:sp>
        <p:nvSpPr>
          <p:cNvPr id="6" name="TextBox 5"/>
          <p:cNvSpPr txBox="1"/>
          <p:nvPr/>
        </p:nvSpPr>
        <p:spPr>
          <a:xfrm>
            <a:off x="1357290" y="3786190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0482" name="Picture 2" descr="D:\МОЯ АТТЕСТАЦИЯ\для презентаций ОБЖ\5 встречи с обитателями леса\клещи\498px-Adult_deer_tick(cropped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34" y="2714620"/>
            <a:ext cx="3286148" cy="314327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714480" y="542926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0483" name="Picture 3" descr="D:\МОЯ АТТЕСТАЦИЯ\для презентаций ОБЖ\5 встречи с обитателями леса\клещи\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4348" y="4293090"/>
            <a:ext cx="3643338" cy="2279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9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0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000" dirty="0" smtClean="0"/>
              <a:t>Особенности укусов клещей</a:t>
            </a:r>
            <a:endParaRPr lang="ru-RU" sz="5000" dirty="0"/>
          </a:p>
        </p:txBody>
      </p:sp>
      <p:pic>
        <p:nvPicPr>
          <p:cNvPr id="5" name="Содержимое 4" descr="800px-Ixodes_ricinus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85719" y="1357298"/>
            <a:ext cx="4405343" cy="264320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42984"/>
            <a:ext cx="4495800" cy="5715016"/>
          </a:xfrm>
        </p:spPr>
        <p:txBody>
          <a:bodyPr>
            <a:normAutofit lnSpcReduction="10000"/>
          </a:bodyPr>
          <a:lstStyle/>
          <a:p>
            <a:r>
              <a:rPr lang="ru-RU" sz="2400" b="0" dirty="0" smtClean="0"/>
              <a:t>Период активности клещей обычно приходиться на окончание весны и начало лета</a:t>
            </a:r>
          </a:p>
          <a:p>
            <a:r>
              <a:rPr lang="ru-RU" sz="2400" b="0" dirty="0" smtClean="0"/>
              <a:t>Клещи любят теплую и влажную погоду и предпочитают тенистые, но не сырые леса и сильные дожди</a:t>
            </a:r>
          </a:p>
          <a:p>
            <a:r>
              <a:rPr lang="ru-RU" sz="2400" b="0" dirty="0" smtClean="0"/>
              <a:t>Наиболее частая локализация укусов клещей: волосистая часть головы, ушные раковины, шея, ключицы, подмышечные впадины, грудь, руки, спина, пах</a:t>
            </a:r>
          </a:p>
          <a:p>
            <a:endParaRPr lang="ru-RU" sz="2400" dirty="0" smtClean="0"/>
          </a:p>
          <a:p>
            <a:endParaRPr lang="ru-RU" sz="2400" b="0" dirty="0"/>
          </a:p>
        </p:txBody>
      </p:sp>
      <p:sp>
        <p:nvSpPr>
          <p:cNvPr id="6" name="TextBox 5"/>
          <p:cNvSpPr txBox="1"/>
          <p:nvPr/>
        </p:nvSpPr>
        <p:spPr>
          <a:xfrm>
            <a:off x="1928794" y="3714752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1508" name="Picture 4" descr="D:\МОЯ АТТЕСТАЦИЯ\для презентаций ОБЖ\5 встречи с обитателями леса\клещи\tick_bi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857364"/>
            <a:ext cx="4429156" cy="3000396"/>
          </a:xfrm>
          <a:prstGeom prst="rect">
            <a:avLst/>
          </a:prstGeom>
          <a:noFill/>
        </p:spPr>
      </p:pic>
      <p:pic>
        <p:nvPicPr>
          <p:cNvPr id="21509" name="Picture 5" descr="D:\МОЯ АТТЕСТАЦИЯ\для презентаций ОБЖ\5 встречи с обитателями леса\клещи\как выглядит укус клеща.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2500306"/>
            <a:ext cx="4429156" cy="345778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643042" y="5857892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1510" name="Picture 6" descr="D:\МОЯ АТТЕСТАЦИЯ\для презентаций ОБЖ\5 встречи с обитателями леса\клещи\ukus_klescha_18-a-foto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3214686"/>
            <a:ext cx="4429156" cy="3445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000" dirty="0" smtClean="0"/>
              <a:t>Особенности укусов клещей</a:t>
            </a:r>
            <a:endParaRPr lang="ru-RU" sz="5000" dirty="0"/>
          </a:p>
        </p:txBody>
      </p:sp>
      <p:pic>
        <p:nvPicPr>
          <p:cNvPr id="5" name="Содержимое 4" descr="8_ukus_klescha_35-foto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85720" y="1357298"/>
            <a:ext cx="4038600" cy="270707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525963"/>
          </a:xfrm>
        </p:spPr>
        <p:txBody>
          <a:bodyPr>
            <a:normAutofit/>
          </a:bodyPr>
          <a:lstStyle/>
          <a:p>
            <a:r>
              <a:rPr lang="ru-RU" sz="2400" b="0" dirty="0" smtClean="0"/>
              <a:t>В голодном состоянии  длина самки 3-4 мм , </a:t>
            </a:r>
          </a:p>
          <a:p>
            <a:pPr>
              <a:buNone/>
            </a:pPr>
            <a:r>
              <a:rPr lang="ru-RU" sz="2400" b="0" dirty="0" smtClean="0"/>
              <a:t>     самца  до 2,5 мм</a:t>
            </a:r>
          </a:p>
          <a:p>
            <a:r>
              <a:rPr lang="ru-RU" sz="2400" b="0" dirty="0" smtClean="0"/>
              <a:t>Насосавшись крови увеличиваются до 1 см</a:t>
            </a:r>
          </a:p>
          <a:p>
            <a:r>
              <a:rPr lang="ru-RU" sz="2400" b="0" dirty="0" smtClean="0"/>
              <a:t>Благодаря наличию в слюне клещей обезболивающих и кровоостанавливающих веществ укусы клещей практически безболезненны и незаметны</a:t>
            </a:r>
          </a:p>
          <a:p>
            <a:endParaRPr lang="ru-RU" sz="2400" b="0" dirty="0"/>
          </a:p>
        </p:txBody>
      </p:sp>
      <p:sp>
        <p:nvSpPr>
          <p:cNvPr id="6" name="TextBox 5"/>
          <p:cNvSpPr txBox="1"/>
          <p:nvPr/>
        </p:nvSpPr>
        <p:spPr>
          <a:xfrm>
            <a:off x="1214414" y="3643314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2530" name="Picture 2" descr="D:\МОЯ АТТЕСТАЦИЯ\для презентаций ОБЖ\5 встречи с обитателями леса\клещи\34f28e5874252a380a81f05033d644e2.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2000240"/>
            <a:ext cx="4143404" cy="2817515"/>
          </a:xfrm>
          <a:prstGeom prst="rect">
            <a:avLst/>
          </a:prstGeom>
          <a:noFill/>
        </p:spPr>
      </p:pic>
      <p:pic>
        <p:nvPicPr>
          <p:cNvPr id="22531" name="Picture 3" descr="D:\МОЯ АТТЕСТАЦИЯ\для презентаций ОБЖ\5 встречи с обитателями леса\клещи\8_ukus_klescha_29-foto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2714620"/>
            <a:ext cx="4260384" cy="278608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14480" y="500063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2532" name="Picture 4" descr="D:\МОЯ АТТЕСТАЦИЯ\для презентаций ОБЖ\5 встречи с обитателями леса\клещи\Puuk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3214685"/>
            <a:ext cx="3571900" cy="3143273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000100" y="4857760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2533" name="Picture 5" descr="D:\МОЯ АТТЕСТАЦИЯ\для презентаций ОБЖ\5 встречи с обитателями леса\клещи\до и после питания кровью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5720" y="3886196"/>
            <a:ext cx="4429155" cy="2790368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643042" y="5000636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2534" name="Picture 6" descr="D:\МОЯ АТТЕСТАЦИЯ\для презентаций ОБЖ\5 встречи с обитателями леса\клещи\8_ukus_klescha_45-foto.jpg.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85720" y="1357298"/>
            <a:ext cx="4429156" cy="52149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9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4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9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0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1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000" dirty="0" smtClean="0"/>
              <a:t>Симптомы укуса клеща:</a:t>
            </a:r>
            <a:endParaRPr lang="ru-RU" sz="5000" dirty="0"/>
          </a:p>
        </p:txBody>
      </p:sp>
      <p:pic>
        <p:nvPicPr>
          <p:cNvPr id="5" name="Содержимое 4" descr="8_ukus_klescha_26-foto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85720" y="1285860"/>
            <a:ext cx="4038600" cy="270157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0"/>
            <a:r>
              <a:rPr lang="ru-RU" sz="2400" b="0" dirty="0" smtClean="0"/>
              <a:t>Покраснение</a:t>
            </a:r>
          </a:p>
          <a:p>
            <a:pPr lvl="0"/>
            <a:r>
              <a:rPr lang="ru-RU" sz="2400" b="0" dirty="0" smtClean="0"/>
              <a:t>Небольшая припухлость</a:t>
            </a:r>
          </a:p>
          <a:p>
            <a:pPr lvl="0"/>
            <a:r>
              <a:rPr lang="ru-RU" sz="2400" b="0" dirty="0" smtClean="0"/>
              <a:t>Небольшая болезненность</a:t>
            </a:r>
          </a:p>
          <a:p>
            <a:pPr lvl="0"/>
            <a:r>
              <a:rPr lang="ru-RU" sz="2400" b="0" dirty="0" smtClean="0"/>
              <a:t>Зуд</a:t>
            </a:r>
          </a:p>
          <a:p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214546" y="4929198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4578" name="Picture 2" descr="D:\МОЯ АТТЕСТАЦИЯ\для презентаций ОБЖ\5 встречи с обитателями леса\клещи\8_ukus_klescha_25-foto.jpg .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71934" y="3429000"/>
            <a:ext cx="4898385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000" dirty="0" smtClean="0"/>
              <a:t>Первая помощь при укусе клеща</a:t>
            </a:r>
            <a:endParaRPr lang="ru-RU" sz="5000" dirty="0"/>
          </a:p>
        </p:txBody>
      </p:sp>
      <p:pic>
        <p:nvPicPr>
          <p:cNvPr id="5" name="Содержимое 4" descr="29f7c74cc5e97171ed51e2c02c4287c0_XL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85720" y="1428736"/>
            <a:ext cx="4038600" cy="273437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9124" y="1285860"/>
            <a:ext cx="4714876" cy="5572140"/>
          </a:xfrm>
        </p:spPr>
        <p:txBody>
          <a:bodyPr>
            <a:normAutofit/>
          </a:bodyPr>
          <a:lstStyle/>
          <a:p>
            <a:r>
              <a:rPr lang="ru-RU" sz="2400" b="0" dirty="0" smtClean="0"/>
              <a:t>Не паникуйте, не пытайтесь стряхнуть или выдернуть клеща рукой, это может привести к его разрыву, при этом часть клеща (головка) останется в коже </a:t>
            </a:r>
          </a:p>
          <a:p>
            <a:r>
              <a:rPr lang="ru-RU" sz="2400" b="0" dirty="0" smtClean="0"/>
              <a:t>Клеща можно смочить мыльным раствором или спиртом</a:t>
            </a:r>
          </a:p>
          <a:p>
            <a:r>
              <a:rPr lang="ru-RU" sz="2400" b="0" dirty="0" smtClean="0"/>
              <a:t>Через 20 – 30 минут ухватите  его пинцетом за начало головки и только тогда тяните</a:t>
            </a:r>
          </a:p>
          <a:p>
            <a:r>
              <a:rPr lang="ru-RU" sz="2400" b="0" dirty="0" smtClean="0"/>
              <a:t>Место укуса клеща необходимо обработать спиртом, йодом или зеленкой</a:t>
            </a:r>
            <a:endParaRPr lang="ru-RU" sz="2400" b="0" dirty="0"/>
          </a:p>
        </p:txBody>
      </p:sp>
      <p:sp>
        <p:nvSpPr>
          <p:cNvPr id="6" name="TextBox 5"/>
          <p:cNvSpPr txBox="1"/>
          <p:nvPr/>
        </p:nvSpPr>
        <p:spPr>
          <a:xfrm>
            <a:off x="1785918" y="3857628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3554" name="Picture 2" descr="D:\МОЯ АТТЕСТАЦИЯ\для презентаций ОБЖ\5 встречи с обитателями леса\клещи\8_ukus_klescha_57-foto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2071678"/>
            <a:ext cx="4091476" cy="271464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00100" y="4572008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3555" name="Picture 3" descr="D:\МОЯ АТТЕСТАЦИЯ\для презентаций ОБЖ\5 встречи с обитателями леса\клещи\8f75e7cc3ff39a652aa54b67812e0618_e9a3c84dac5ef79d6eff642a8aeb736c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2857496"/>
            <a:ext cx="4029744" cy="305454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928794" y="5500702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3556" name="Picture 4" descr="D:\МОЯ АТТЕСТАЦИЯ\для презентаций ОБЖ\5 встречи с обитателями леса\клещи\mite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4500" y="3714751"/>
            <a:ext cx="4174624" cy="2883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rmAutofit/>
          </a:bodyPr>
          <a:lstStyle/>
          <a:p>
            <a:r>
              <a:rPr lang="ru-RU" sz="5000" dirty="0" smtClean="0"/>
              <a:t>Обязательно обратитесь к врачу</a:t>
            </a:r>
            <a:endParaRPr lang="ru-RU" sz="5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572140"/>
          </a:xfrm>
        </p:spPr>
        <p:txBody>
          <a:bodyPr>
            <a:normAutofit/>
          </a:bodyPr>
          <a:lstStyle/>
          <a:p>
            <a:r>
              <a:rPr lang="ru-RU" sz="2400" b="0" dirty="0" smtClean="0"/>
              <a:t>Произошел отрыв головки клеща при попытке его удаления, и она осталась в ранке</a:t>
            </a:r>
          </a:p>
          <a:p>
            <a:r>
              <a:rPr lang="ru-RU" sz="2400" b="0" dirty="0" smtClean="0"/>
              <a:t>Место укуса сильно распухло и покраснело</a:t>
            </a:r>
          </a:p>
          <a:p>
            <a:pPr lvl="0"/>
            <a:r>
              <a:rPr lang="ru-RU" sz="2400" b="0" dirty="0" smtClean="0"/>
              <a:t>через 5-25 дней появились следующие симптомы: </a:t>
            </a:r>
          </a:p>
          <a:p>
            <a:pPr lvl="0">
              <a:buNone/>
            </a:pPr>
            <a:r>
              <a:rPr lang="ru-RU" sz="2400" b="0" dirty="0" smtClean="0"/>
              <a:t>              1.  на месте укуса образовалось красное пятно</a:t>
            </a:r>
          </a:p>
          <a:p>
            <a:pPr marL="457200" lvl="0" indent="-457200">
              <a:buNone/>
            </a:pPr>
            <a:r>
              <a:rPr lang="ru-RU" sz="2400" b="0" dirty="0" smtClean="0"/>
              <a:t>              2.  повышение температуры</a:t>
            </a:r>
          </a:p>
          <a:p>
            <a:pPr marL="457200" lvl="0" indent="-457200">
              <a:buNone/>
            </a:pPr>
            <a:r>
              <a:rPr lang="ru-RU" sz="2400" b="0" dirty="0" smtClean="0"/>
              <a:t>              3.  головные боли </a:t>
            </a:r>
          </a:p>
          <a:p>
            <a:pPr marL="457200" lvl="0" indent="-457200">
              <a:buNone/>
            </a:pPr>
            <a:r>
              <a:rPr lang="ru-RU" sz="2400" b="0" dirty="0" smtClean="0"/>
              <a:t>              4.  мышечные боли и боли в суставах</a:t>
            </a:r>
          </a:p>
          <a:p>
            <a:pPr marL="457200" lvl="0" indent="-457200">
              <a:buNone/>
            </a:pPr>
            <a:r>
              <a:rPr lang="ru-RU" sz="2400" b="0" dirty="0" smtClean="0"/>
              <a:t>              5.  светобоязнь </a:t>
            </a:r>
          </a:p>
          <a:p>
            <a:pPr marL="457200" lvl="0" indent="-457200">
              <a:buNone/>
            </a:pPr>
            <a:r>
              <a:rPr lang="ru-RU" sz="2400" b="0" dirty="0" smtClean="0"/>
              <a:t>              6.  затрудненность движений глаз и шеи</a:t>
            </a:r>
          </a:p>
          <a:p>
            <a:pPr marL="457200" lvl="0" indent="-457200">
              <a:buNone/>
            </a:pPr>
            <a:r>
              <a:rPr lang="ru-RU" sz="2400" b="0" dirty="0" smtClean="0"/>
              <a:t>              7.  сыпь</a:t>
            </a:r>
          </a:p>
          <a:p>
            <a:endParaRPr lang="ru-RU" sz="2400" b="0" dirty="0"/>
          </a:p>
        </p:txBody>
      </p:sp>
      <p:sp>
        <p:nvSpPr>
          <p:cNvPr id="4" name="TextBox 3"/>
          <p:cNvSpPr txBox="1"/>
          <p:nvPr/>
        </p:nvSpPr>
        <p:spPr>
          <a:xfrm>
            <a:off x="3357554" y="5072074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5602" name="Picture 2" descr="D:\МОЯ АТТЕСТАЦИЯ\для презентаций ОБЖ\5 встречи с обитателями леса\клещи\STARI_Rash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232281"/>
            <a:ext cx="9141965" cy="562571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714480" y="4929198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5604" name="Picture 4" descr="D:\МОЯ АТТЕСТАЦИЯ\для презентаций ОБЖ\5 встречи с обитателями леса\клещи\Новая папка\bullsey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85784" y="1196704"/>
            <a:ext cx="6143668" cy="566129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500430" y="4643446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5605" name="Picture 5" descr="D:\МОЯ АТТЕСТАЦИЯ\для презентаций ОБЖ\5 встречи с обитателями леса\клещи\640.1_13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3504" y="1285860"/>
            <a:ext cx="4000496" cy="2494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2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82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0298" y="3286124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6626" name="Picture 2" descr="D:\МОЯ АТТЕСТАЦИЯ\для презентаций ОБЖ\5 встречи с обитателями леса\клещи\m_10931217(1)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643075" cy="119563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14480" y="3214686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6628" name="Picture 4" descr="D:\МОЯ АТТЕСТАЦИЯ\для презентаций ОБЖ\5 встречи с обитателями леса\клещи\za_nedelyu_kleschi_v_priangare_ukusili_pochti_500_chelovek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285861"/>
            <a:ext cx="5786478" cy="326393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000232" y="2857496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000364" y="4357694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6630" name="Picture 6" descr="D:\МОЯ АТТЕСТАЦИЯ\для презентаций ОБЖ\5 встречи с обитателями леса\клещи\9562670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57422" y="1928802"/>
            <a:ext cx="5643602" cy="3896773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585789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</a:rPr>
              <a:t>Насекомое  </a:t>
            </a:r>
            <a:r>
              <a:rPr lang="ru-RU" sz="2400" b="1" dirty="0">
                <a:solidFill>
                  <a:srgbClr val="FF0000"/>
                </a:solidFill>
                <a:latin typeface="Calibri" pitchFamily="34" charset="0"/>
              </a:rPr>
              <a:t>необходимо отвезти на исследование на зараженность его клещевыми инфекциями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>
            <a:normAutofit/>
          </a:bodyPr>
          <a:lstStyle/>
          <a:p>
            <a:pPr algn="l"/>
            <a:r>
              <a:rPr lang="ru-RU" sz="5000" dirty="0" smtClean="0"/>
              <a:t>Цели: </a:t>
            </a:r>
            <a:endParaRPr lang="ru-RU" sz="5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525963"/>
          </a:xfrm>
        </p:spPr>
        <p:txBody>
          <a:bodyPr>
            <a:normAutofit/>
          </a:bodyPr>
          <a:lstStyle/>
          <a:p>
            <a:r>
              <a:rPr lang="ru-RU" sz="2600" b="0" dirty="0" smtClean="0"/>
              <a:t>Познакомить с правилами безопасности в природной среде.</a:t>
            </a:r>
          </a:p>
          <a:p>
            <a:r>
              <a:rPr lang="ru-RU" sz="2600" b="0" dirty="0" smtClean="0"/>
              <a:t>Познакомить с признаками укусов змей, клещей, жалящих насекомых  и  приемами  неотложной помощи при укусах насекомых, змей.</a:t>
            </a:r>
            <a:endParaRPr lang="ru-RU" sz="26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000" dirty="0" smtClean="0"/>
              <a:t>Летом случаются укусы</a:t>
            </a:r>
            <a:endParaRPr lang="ru-RU" sz="5000" dirty="0"/>
          </a:p>
        </p:txBody>
      </p:sp>
      <p:pic>
        <p:nvPicPr>
          <p:cNvPr id="5" name="Содержимое 4" descr="800px-Apis_mellifera_carnica_worker_hive_entrance_3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428596" y="1285860"/>
            <a:ext cx="4038600" cy="242316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72198" y="1600200"/>
            <a:ext cx="2614602" cy="4525963"/>
          </a:xfrm>
        </p:spPr>
        <p:txBody>
          <a:bodyPr/>
          <a:lstStyle/>
          <a:p>
            <a:r>
              <a:rPr lang="ru-RU" dirty="0" smtClean="0"/>
              <a:t>Пчёл </a:t>
            </a:r>
          </a:p>
          <a:p>
            <a:r>
              <a:rPr lang="ru-RU" dirty="0" smtClean="0"/>
              <a:t>Ос </a:t>
            </a:r>
          </a:p>
          <a:p>
            <a:r>
              <a:rPr lang="ru-RU" dirty="0" smtClean="0"/>
              <a:t>Шершней </a:t>
            </a:r>
            <a:endParaRPr lang="ru-RU" dirty="0"/>
          </a:p>
        </p:txBody>
      </p:sp>
      <p:pic>
        <p:nvPicPr>
          <p:cNvPr id="27650" name="Picture 2" descr="D:\МОЯ АТТЕСТАЦИЯ\для презентаций ОБЖ\5 встречи с обитателями леса\пчелы\оса\Vespula_vulgaris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2071678"/>
            <a:ext cx="4822066" cy="321471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714612" y="5572140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7651" name="Picture 3" descr="D:\МОЯ АТТЕСТАЦИЯ\для презентаций ОБЖ\5 встречи с обитателями леса\пчелы\Шершень\46905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2928910"/>
            <a:ext cx="5214973" cy="3571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4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000" dirty="0" smtClean="0"/>
              <a:t>Место укуса</a:t>
            </a:r>
            <a:endParaRPr lang="ru-RU" sz="5000" dirty="0"/>
          </a:p>
        </p:txBody>
      </p:sp>
      <p:pic>
        <p:nvPicPr>
          <p:cNvPr id="5" name="Содержимое 4" descr="1282856531.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179273" y="1357298"/>
            <a:ext cx="3745515" cy="264320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29190" y="1600200"/>
            <a:ext cx="3757610" cy="4525963"/>
          </a:xfrm>
        </p:spPr>
        <p:txBody>
          <a:bodyPr>
            <a:normAutofit lnSpcReduction="10000"/>
          </a:bodyPr>
          <a:lstStyle/>
          <a:p>
            <a:r>
              <a:rPr lang="ru-RU" sz="2400" b="0" dirty="0" smtClean="0"/>
              <a:t>Кожа краснеет</a:t>
            </a:r>
          </a:p>
          <a:p>
            <a:r>
              <a:rPr lang="ru-RU" sz="2400" b="0" dirty="0" smtClean="0"/>
              <a:t>Появляются припухлость, жжение , зуд</a:t>
            </a:r>
          </a:p>
          <a:p>
            <a:r>
              <a:rPr lang="ru-RU" sz="2400" b="0" dirty="0" smtClean="0"/>
              <a:t>Опасны укусы для людей, испытывающих аллергию на яд этих насекомых</a:t>
            </a:r>
          </a:p>
          <a:p>
            <a:r>
              <a:rPr lang="ru-RU" sz="2400" b="0" dirty="0" smtClean="0"/>
              <a:t>От удушья вследствие отека гортани и легких может наступить смертельный исход</a:t>
            </a:r>
            <a:endParaRPr lang="ru-RU" sz="2400" b="0" dirty="0"/>
          </a:p>
        </p:txBody>
      </p:sp>
      <p:sp>
        <p:nvSpPr>
          <p:cNvPr id="6" name="TextBox 5"/>
          <p:cNvSpPr txBox="1"/>
          <p:nvPr/>
        </p:nvSpPr>
        <p:spPr>
          <a:xfrm>
            <a:off x="1643042" y="5429264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8674" name="Picture 2" descr="D:\МОЯ АТТЕСТАЦИЯ\для презентаций ОБЖ\5 встречи с обитателями леса\пчелы\Укусы ос и пчёл очень опасны!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2143117"/>
            <a:ext cx="4149801" cy="285752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214414" y="4786322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8675" name="Picture 3" descr="D:\МОЯ АТТЕСТАЦИЯ\для презентаций ОБЖ\5 встречи с обитателями леса\пчелы\7714a59da6cc5d9ce98fd5e55e1a1889_e053c4cc51dee2a8d34f2e856241fdae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2408" y="2928934"/>
            <a:ext cx="4191029" cy="3143272"/>
          </a:xfrm>
          <a:prstGeom prst="rect">
            <a:avLst/>
          </a:prstGeom>
          <a:noFill/>
        </p:spPr>
      </p:pic>
      <p:pic>
        <p:nvPicPr>
          <p:cNvPr id="28676" name="Picture 4" descr="D:\МОЯ АТТЕСТАЦИЯ\для презентаций ОБЖ\5 встречи с обитателями леса\пчелы\оса\Укусила оса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4348" y="4000504"/>
            <a:ext cx="4214841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000" dirty="0" smtClean="0"/>
              <a:t>Первая помощь при укусе жалящих насекомых</a:t>
            </a:r>
            <a:endParaRPr lang="ru-RU" sz="5000" dirty="0"/>
          </a:p>
        </p:txBody>
      </p:sp>
      <p:pic>
        <p:nvPicPr>
          <p:cNvPr id="5" name="Содержимое 4" descr="sting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85720" y="1357298"/>
            <a:ext cx="4038600" cy="2819079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1643050"/>
            <a:ext cx="4429124" cy="5214950"/>
          </a:xfrm>
        </p:spPr>
        <p:txBody>
          <a:bodyPr>
            <a:normAutofit/>
          </a:bodyPr>
          <a:lstStyle/>
          <a:p>
            <a:r>
              <a:rPr lang="ru-RU" sz="2400" b="0" dirty="0" smtClean="0"/>
              <a:t>Обнаружив в месте укуса жало, осторожно удалите его из ранки (пинцетом или ногтями)</a:t>
            </a:r>
          </a:p>
          <a:p>
            <a:r>
              <a:rPr lang="ru-RU" sz="2400" b="0" dirty="0" smtClean="0"/>
              <a:t>Приложите к месту укуса марлевый салфетку или ватный тампон, смоченный раствором перекиси водорода, нашатырным спиртом, светло-розовым раствором перманганата калия или водой с солью (чайная ложка на стакан)</a:t>
            </a:r>
            <a:endParaRPr lang="ru-RU" sz="2400" b="0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4786322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9698" name="Picture 2" descr="D:\МОЯ АТТЕСТАЦИЯ\для презентаций ОБЖ\5 встречи с обитателями леса\пчелы\Что делать при укусе пчелы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3571876"/>
            <a:ext cx="4430470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500" dirty="0" smtClean="0"/>
              <a:t>Первая помощь при укусе жалящих насекомых</a:t>
            </a:r>
            <a:endParaRPr lang="ru-RU" sz="4500" dirty="0"/>
          </a:p>
        </p:txBody>
      </p:sp>
      <p:pic>
        <p:nvPicPr>
          <p:cNvPr id="5" name="Содержимое 4" descr="13_d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85720" y="1428736"/>
            <a:ext cx="3333750" cy="333375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400" b="0" dirty="0" smtClean="0"/>
              <a:t>К место укуса приложите холод</a:t>
            </a:r>
          </a:p>
          <a:p>
            <a:r>
              <a:rPr lang="ru-RU" sz="2400" b="0" dirty="0" smtClean="0"/>
              <a:t>Давайте  пострадавшему от укусов жалящих насекомых обильное питье</a:t>
            </a:r>
          </a:p>
          <a:p>
            <a:r>
              <a:rPr lang="ru-RU" sz="2400" b="0" dirty="0" smtClean="0"/>
              <a:t>Пострадавшему с предрасположенностью к аллергическим заболеваниям можно дать</a:t>
            </a:r>
          </a:p>
          <a:p>
            <a:pPr>
              <a:buNone/>
            </a:pPr>
            <a:r>
              <a:rPr lang="ru-RU" sz="2400" b="0" dirty="0" smtClean="0"/>
              <a:t>     (</a:t>
            </a:r>
            <a:r>
              <a:rPr lang="ru-RU" sz="2400" b="0" dirty="0" err="1" smtClean="0"/>
              <a:t>димедрол</a:t>
            </a:r>
            <a:r>
              <a:rPr lang="ru-RU" sz="2400" b="0" dirty="0" smtClean="0"/>
              <a:t>,  </a:t>
            </a:r>
            <a:r>
              <a:rPr lang="ru-RU" sz="2400" b="0" dirty="0" err="1" smtClean="0"/>
              <a:t>супрастин</a:t>
            </a:r>
            <a:r>
              <a:rPr lang="ru-RU" sz="2400" b="0" dirty="0" smtClean="0"/>
              <a:t>, </a:t>
            </a:r>
            <a:r>
              <a:rPr lang="ru-RU" sz="2400" b="0" dirty="0" err="1" smtClean="0"/>
              <a:t>тавегил</a:t>
            </a:r>
            <a:r>
              <a:rPr lang="ru-RU" sz="2400" b="0" dirty="0" smtClean="0"/>
              <a:t>)</a:t>
            </a:r>
            <a:endParaRPr lang="ru-RU" sz="2400" b="0" dirty="0"/>
          </a:p>
        </p:txBody>
      </p:sp>
      <p:sp>
        <p:nvSpPr>
          <p:cNvPr id="6" name="TextBox 5"/>
          <p:cNvSpPr txBox="1"/>
          <p:nvPr/>
        </p:nvSpPr>
        <p:spPr>
          <a:xfrm>
            <a:off x="1857356" y="5357826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0722" name="Picture 2" descr="D:\МОЯ АТТЕСТАЦИЯ\для презентаций ОБЖ\5 встречи с обитателями леса\00045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7" y="2643182"/>
            <a:ext cx="3681736" cy="2500330"/>
          </a:xfrm>
          <a:prstGeom prst="rect">
            <a:avLst/>
          </a:prstGeom>
          <a:noFill/>
        </p:spPr>
      </p:pic>
      <p:pic>
        <p:nvPicPr>
          <p:cNvPr id="30723" name="Picture 3" descr="D:\МОЯ АТТЕСТАЦИЯ\для презентаций ОБЖ\5 встречи с обитателями леса\dimedrol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7224" y="3214686"/>
            <a:ext cx="38100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000" dirty="0" smtClean="0"/>
              <a:t>Признаки отравления ядами жалящих насекомых</a:t>
            </a:r>
            <a:endParaRPr lang="ru-RU" sz="5000" dirty="0"/>
          </a:p>
        </p:txBody>
      </p:sp>
      <p:pic>
        <p:nvPicPr>
          <p:cNvPr id="5" name="Содержимое 4" descr="fa59199ec1a58c331c0f3c872475e937-425x599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357158" y="1428736"/>
            <a:ext cx="3211243" cy="452596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400" b="0" dirty="0" smtClean="0"/>
              <a:t>Отек, краснота, повышение температуры</a:t>
            </a:r>
          </a:p>
          <a:p>
            <a:r>
              <a:rPr lang="ru-RU" sz="2400" b="0" dirty="0" smtClean="0"/>
              <a:t>Сердцебиение, головная боль</a:t>
            </a:r>
          </a:p>
          <a:p>
            <a:r>
              <a:rPr lang="ru-RU" sz="2400" b="0" dirty="0" smtClean="0"/>
              <a:t>Тошнота, рвота</a:t>
            </a:r>
          </a:p>
          <a:p>
            <a:r>
              <a:rPr lang="ru-RU" sz="2400" b="0" dirty="0" smtClean="0"/>
              <a:t>Одышка  с затрудненным выдохом</a:t>
            </a:r>
          </a:p>
          <a:p>
            <a:r>
              <a:rPr lang="ru-RU" sz="2400" b="0" dirty="0" smtClean="0"/>
              <a:t>Судороги и потеря сознания</a:t>
            </a:r>
          </a:p>
          <a:p>
            <a:r>
              <a:rPr lang="ru-RU" sz="2400" b="0" dirty="0" smtClean="0"/>
              <a:t>Признаки тяжелой аллергической реакции</a:t>
            </a:r>
            <a:endParaRPr lang="ru-RU" sz="2400" b="0" dirty="0"/>
          </a:p>
        </p:txBody>
      </p:sp>
      <p:sp>
        <p:nvSpPr>
          <p:cNvPr id="6" name="TextBox 5"/>
          <p:cNvSpPr txBox="1"/>
          <p:nvPr/>
        </p:nvSpPr>
        <p:spPr>
          <a:xfrm>
            <a:off x="1857356" y="6000768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1746" name="Picture 2" descr="D:\МОЯ АТТЕСТАЦИЯ\для презентаций ОБЖ\5 встречи с обитателями леса\t1larg.discrimination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785926"/>
            <a:ext cx="3937027" cy="2214578"/>
          </a:xfrm>
          <a:prstGeom prst="rect">
            <a:avLst/>
          </a:prstGeom>
          <a:noFill/>
        </p:spPr>
      </p:pic>
      <p:pic>
        <p:nvPicPr>
          <p:cNvPr id="31748" name="Picture 4" descr="D:\МОЯ АТТЕСТАЦИЯ\для презентаций ОБЖ\5 встречи с обитателями леса\file1363153_c22362e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2143116"/>
            <a:ext cx="4122738" cy="4135662"/>
          </a:xfrm>
          <a:prstGeom prst="rect">
            <a:avLst/>
          </a:prstGeom>
          <a:noFill/>
        </p:spPr>
      </p:pic>
      <p:pic>
        <p:nvPicPr>
          <p:cNvPr id="31749" name="Picture 5" descr="D:\МОЯ АТТЕСТАЦИЯ\для презентаций ОБЖ\5 встречи с обитателями леса\Screen-shot-2011-07-13-at-18.52.50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2714620"/>
            <a:ext cx="4198347" cy="3643338"/>
          </a:xfrm>
          <a:prstGeom prst="rect">
            <a:avLst/>
          </a:prstGeom>
          <a:noFill/>
        </p:spPr>
      </p:pic>
      <p:pic>
        <p:nvPicPr>
          <p:cNvPr id="31750" name="Picture 6" descr="D:\МОЯ АТТЕСТАЦИЯ\для презентаций ОБЖ\5 встречи с обитателями леса\пчелы\lyme-bolezn-1-a-foto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5719" y="3357562"/>
            <a:ext cx="4360761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4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5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2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Немедленно вызвать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«скорую помощь» 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0e2361d5f33f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000100" y="1357298"/>
            <a:ext cx="7143800" cy="5214974"/>
          </a:xfrm>
        </p:spPr>
      </p:pic>
      <p:sp>
        <p:nvSpPr>
          <p:cNvPr id="5" name="TextBox 4"/>
          <p:cNvSpPr txBox="1"/>
          <p:nvPr/>
        </p:nvSpPr>
        <p:spPr>
          <a:xfrm>
            <a:off x="1000100" y="4143380"/>
            <a:ext cx="71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FF0000"/>
                </a:solidFill>
                <a:latin typeface="Calibri" pitchFamily="34" charset="0"/>
              </a:rPr>
              <a:t>Чтобы избежать укуса </a:t>
            </a:r>
          </a:p>
          <a:p>
            <a:pPr algn="ctr"/>
            <a:r>
              <a:rPr lang="ru-RU" sz="3000" b="1" dirty="0" smtClean="0">
                <a:solidFill>
                  <a:srgbClr val="FF0000"/>
                </a:solidFill>
                <a:latin typeface="Calibri" pitchFamily="34" charset="0"/>
              </a:rPr>
              <a:t>пчёл, ос, шершней,</a:t>
            </a:r>
          </a:p>
          <a:p>
            <a:pPr algn="ctr"/>
            <a:r>
              <a:rPr lang="ru-RU" sz="3000" b="1" dirty="0">
                <a:solidFill>
                  <a:srgbClr val="FF0000"/>
                </a:solidFill>
                <a:latin typeface="Calibri" pitchFamily="34" charset="0"/>
              </a:rPr>
              <a:t>б</a:t>
            </a:r>
            <a:r>
              <a:rPr lang="ru-RU" sz="3000" b="1" dirty="0" smtClean="0">
                <a:solidFill>
                  <a:srgbClr val="FF0000"/>
                </a:solidFill>
                <a:latin typeface="Calibri" pitchFamily="34" charset="0"/>
              </a:rPr>
              <a:t>удьте внимательны и соблюдайте</a:t>
            </a:r>
          </a:p>
          <a:p>
            <a:pPr algn="ctr"/>
            <a:r>
              <a:rPr lang="ru-RU" sz="3000" b="1" dirty="0">
                <a:solidFill>
                  <a:srgbClr val="FF0000"/>
                </a:solidFill>
                <a:latin typeface="Calibri" pitchFamily="34" charset="0"/>
              </a:rPr>
              <a:t>п</a:t>
            </a:r>
            <a:r>
              <a:rPr lang="ru-RU" sz="3000" b="1" dirty="0" smtClean="0">
                <a:solidFill>
                  <a:srgbClr val="FF0000"/>
                </a:solidFill>
                <a:latin typeface="Calibri" pitchFamily="34" charset="0"/>
              </a:rPr>
              <a:t>равила личной предосторожности!</a:t>
            </a:r>
            <a:endParaRPr lang="ru-RU" sz="3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000" dirty="0" smtClean="0"/>
              <a:t>Лес </a:t>
            </a:r>
            <a:endParaRPr lang="ru-RU" sz="5000" dirty="0"/>
          </a:p>
        </p:txBody>
      </p:sp>
      <p:pic>
        <p:nvPicPr>
          <p:cNvPr id="5" name="Рисунок 4" descr="800px-Lubovskiy_les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sz="2600" dirty="0" smtClean="0"/>
              <a:t>В лесу в первую очередь следует остерегаться змей и клещей</a:t>
            </a: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000" dirty="0" smtClean="0"/>
              <a:t>Встреча со змеёй</a:t>
            </a:r>
            <a:endParaRPr lang="ru-RU" sz="5000" dirty="0"/>
          </a:p>
        </p:txBody>
      </p:sp>
      <p:pic>
        <p:nvPicPr>
          <p:cNvPr id="5" name="Содержимое 4" descr="800px-Vipera_berus_in_Jizera_Mountains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357158" y="1571613"/>
            <a:ext cx="3857652" cy="252194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7686" y="1571612"/>
            <a:ext cx="4500594" cy="5286388"/>
          </a:xfrm>
        </p:spPr>
        <p:txBody>
          <a:bodyPr>
            <a:normAutofit lnSpcReduction="10000"/>
          </a:bodyPr>
          <a:lstStyle/>
          <a:p>
            <a:r>
              <a:rPr lang="ru-RU" sz="2600" b="0" dirty="0" smtClean="0"/>
              <a:t>Самая распространенная змея на территории России – гадюка</a:t>
            </a:r>
          </a:p>
          <a:p>
            <a:r>
              <a:rPr lang="ru-RU" sz="2600" b="0" dirty="0" smtClean="0"/>
              <a:t>Гадюку можно встретить в норах различных животных, в кустах, в расселинах, гнилых пнях</a:t>
            </a:r>
          </a:p>
          <a:p>
            <a:r>
              <a:rPr lang="ru-RU" sz="2600" b="0" dirty="0" smtClean="0"/>
              <a:t>Укусить змея может, если вы оказались настолько неосторожными и наступили на неё, будучи в легкой обуви, либо схватили змею, приняв её за сухую хворостинку</a:t>
            </a:r>
            <a:endParaRPr lang="ru-RU" sz="2600" b="0" dirty="0"/>
          </a:p>
        </p:txBody>
      </p:sp>
      <p:sp>
        <p:nvSpPr>
          <p:cNvPr id="6" name="TextBox 5"/>
          <p:cNvSpPr txBox="1"/>
          <p:nvPr/>
        </p:nvSpPr>
        <p:spPr>
          <a:xfrm>
            <a:off x="785786" y="5143512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6386" name="Picture 2" descr="D:\МОЯ АТТЕСТАЦИЯ\для презентаций ОБЖ\5 встречи с обитателями леса\гадюка\ViperaBerusMal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4214818"/>
            <a:ext cx="3929064" cy="235743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714744" y="3929066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6387" name="Picture 3" descr="D:\МОЯ АТТЕСТАЦИЯ\для презентаций ОБЖ\5 встречи с обитателями леса\гадюка\105957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0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Гадюка обыкновенная</a:t>
            </a:r>
            <a:endParaRPr lang="ru-RU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800px-Gewone_Adder_(Vipera_berus)_in_aanvalshouding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85720" y="1363978"/>
            <a:ext cx="4072126" cy="270796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0562" y="1357298"/>
            <a:ext cx="4643438" cy="5500702"/>
          </a:xfrm>
        </p:spPr>
        <p:txBody>
          <a:bodyPr>
            <a:normAutofit/>
          </a:bodyPr>
          <a:lstStyle/>
          <a:p>
            <a:r>
              <a:rPr lang="ru-RU" sz="2600" b="0" dirty="0" smtClean="0"/>
              <a:t>Гадюка  обыкновенная, как правило, среднего размера — самцы достигают 60 см, самки 70 см </a:t>
            </a:r>
          </a:p>
          <a:p>
            <a:r>
              <a:rPr lang="ru-RU" sz="2600" b="0" dirty="0" smtClean="0"/>
              <a:t>Окраска сильно варьируется от серого и голубоватого до медно-красного и чёрного, с характерным зигзагообразным рисунком на спине вдоль хребта</a:t>
            </a:r>
            <a:endParaRPr lang="ru-RU" sz="2600" b="0" dirty="0"/>
          </a:p>
        </p:txBody>
      </p:sp>
      <p:sp>
        <p:nvSpPr>
          <p:cNvPr id="6" name="TextBox 5"/>
          <p:cNvSpPr txBox="1"/>
          <p:nvPr/>
        </p:nvSpPr>
        <p:spPr>
          <a:xfrm>
            <a:off x="1714480" y="528638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7410" name="Picture 2" descr="D:\МОЯ АТТЕСТАЦИЯ\для презентаций ОБЖ\5 встречи с обитателями леса\гадюка\1264780920_vipera_berus_hanst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2000240"/>
            <a:ext cx="4110751" cy="271460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00166" y="564357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7411" name="Picture 3" descr="D:\МОЯ АТТЕСТАЦИЯ\для презентаций ОБЖ\5 встречи с обитателями леса\гадюка\800px-Färnebofjärden_Vipera_berus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472" y="2571744"/>
            <a:ext cx="4064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000" dirty="0" smtClean="0"/>
              <a:t>Укус гадюки обыкновенной</a:t>
            </a:r>
            <a:endParaRPr lang="ru-RU" sz="5000" dirty="0"/>
          </a:p>
        </p:txBody>
      </p:sp>
      <p:pic>
        <p:nvPicPr>
          <p:cNvPr id="5" name="Содержимое 4" descr="Внимательнее. Гадюка!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1285860"/>
            <a:ext cx="4549872" cy="335758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00634"/>
          </a:xfrm>
        </p:spPr>
        <p:txBody>
          <a:bodyPr>
            <a:normAutofit/>
          </a:bodyPr>
          <a:lstStyle/>
          <a:p>
            <a:r>
              <a:rPr lang="ru-RU" sz="2600" b="0" dirty="0" smtClean="0"/>
              <a:t>Обыкновенная гадюка смертельно ядовита</a:t>
            </a:r>
          </a:p>
          <a:p>
            <a:r>
              <a:rPr lang="ru-RU" sz="2600" b="0" dirty="0" smtClean="0"/>
              <a:t>Укус редко приводит к смертельному исходу, исключением могут быть редкие укусы – в область шеи и головы</a:t>
            </a:r>
          </a:p>
          <a:p>
            <a:r>
              <a:rPr lang="ru-RU" sz="2600" b="0" dirty="0" smtClean="0"/>
              <a:t>Укушенный человек должен немедленно обратиться за медицинской помощью</a:t>
            </a:r>
          </a:p>
          <a:p>
            <a:endParaRPr lang="ru-RU" sz="26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443914" cy="1428736"/>
          </a:xfrm>
        </p:spPr>
        <p:txBody>
          <a:bodyPr>
            <a:noAutofit/>
          </a:bodyPr>
          <a:lstStyle/>
          <a:p>
            <a:r>
              <a:rPr lang="ru-RU" sz="5000" dirty="0" smtClean="0"/>
              <a:t>Признаки отравления ядом </a:t>
            </a:r>
            <a:endParaRPr lang="ru-RU" sz="5000" dirty="0"/>
          </a:p>
        </p:txBody>
      </p:sp>
      <p:pic>
        <p:nvPicPr>
          <p:cNvPr id="5" name="Содержимое 4" descr="default.jpe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69125" y="2000240"/>
            <a:ext cx="4393268" cy="35719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71612"/>
            <a:ext cx="4495800" cy="5286388"/>
          </a:xfrm>
        </p:spPr>
        <p:txBody>
          <a:bodyPr>
            <a:normAutofit lnSpcReduction="10000"/>
          </a:bodyPr>
          <a:lstStyle/>
          <a:p>
            <a:r>
              <a:rPr lang="ru-RU" sz="2400" b="0" dirty="0" smtClean="0"/>
              <a:t>После укуса гадюки из раны вначале выделяется некоторое количество крови, а затем жидкости</a:t>
            </a:r>
          </a:p>
          <a:p>
            <a:r>
              <a:rPr lang="ru-RU" sz="2400" b="0" dirty="0" smtClean="0"/>
              <a:t>Боль из укушенного места довольно быстро распространяется по телу</a:t>
            </a:r>
          </a:p>
          <a:p>
            <a:r>
              <a:rPr lang="ru-RU" sz="2400" b="0" dirty="0" smtClean="0"/>
              <a:t>На месте укуса появляется отек с множеством волдырей, как от ожога огнем</a:t>
            </a:r>
          </a:p>
          <a:p>
            <a:r>
              <a:rPr lang="ru-RU" sz="2400" dirty="0" smtClean="0"/>
              <a:t> </a:t>
            </a:r>
            <a:r>
              <a:rPr lang="ru-RU" sz="2400" b="0" dirty="0" smtClean="0"/>
              <a:t>Затем опухоль синеет</a:t>
            </a:r>
          </a:p>
          <a:p>
            <a:r>
              <a:rPr lang="ru-RU" sz="2400" b="0" dirty="0" smtClean="0"/>
              <a:t>В первые 20 – 40 минут пострадавший испытывает шоковое состояние</a:t>
            </a:r>
            <a:endParaRPr lang="ru-RU" sz="26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000" dirty="0" smtClean="0"/>
              <a:t>Признаки отравления ядом</a:t>
            </a:r>
            <a:endParaRPr lang="ru-RU" sz="5000" dirty="0"/>
          </a:p>
        </p:txBody>
      </p:sp>
      <p:pic>
        <p:nvPicPr>
          <p:cNvPr id="5" name="Содержимое 4" descr="88f833950145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00551" y="2346935"/>
            <a:ext cx="4295249" cy="322520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9124" y="1285860"/>
            <a:ext cx="4714876" cy="5572140"/>
          </a:xfrm>
        </p:spPr>
        <p:txBody>
          <a:bodyPr>
            <a:normAutofit lnSpcReduction="10000"/>
          </a:bodyPr>
          <a:lstStyle/>
          <a:p>
            <a:r>
              <a:rPr lang="ru-RU" sz="2400" b="0" dirty="0" smtClean="0"/>
              <a:t>У больного появляется сухость во рту</a:t>
            </a:r>
          </a:p>
          <a:p>
            <a:r>
              <a:rPr lang="ru-RU" sz="2400" b="0" dirty="0" smtClean="0"/>
              <a:t>Начинается лихорадка с ознобом, выступает холодный пот</a:t>
            </a:r>
          </a:p>
          <a:p>
            <a:r>
              <a:rPr lang="ru-RU" sz="2400" b="0" dirty="0" smtClean="0"/>
              <a:t>Затем лицо пострадавшего синеет, начинается головокружение, тошнота или рвота</a:t>
            </a:r>
          </a:p>
          <a:p>
            <a:r>
              <a:rPr lang="ru-RU" sz="2400" b="0" dirty="0" smtClean="0"/>
              <a:t>Нередко носом идет кровь</a:t>
            </a:r>
          </a:p>
          <a:p>
            <a:r>
              <a:rPr lang="ru-RU" sz="2400" b="0" dirty="0" smtClean="0"/>
              <a:t>Больной также часто падает в обморок</a:t>
            </a:r>
          </a:p>
          <a:p>
            <a:r>
              <a:rPr lang="ru-RU" sz="2400" b="0" dirty="0" smtClean="0"/>
              <a:t>После укуса гадюки человек чаще всего погибает в первые три дня</a:t>
            </a:r>
          </a:p>
          <a:p>
            <a:endParaRPr lang="ru-RU" sz="2400" b="0" dirty="0" smtClean="0"/>
          </a:p>
          <a:p>
            <a:endParaRPr lang="ru-RU" sz="24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ru-RU" sz="5000" dirty="0" smtClean="0"/>
              <a:t>Первая помощь при укусе змеи</a:t>
            </a:r>
            <a:endParaRPr lang="ru-RU" sz="5000" dirty="0"/>
          </a:p>
        </p:txBody>
      </p:sp>
      <p:pic>
        <p:nvPicPr>
          <p:cNvPr id="5" name="Содержимое 4" descr="Наиболее опасным считается укус самца гадюки.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285720" y="1357298"/>
            <a:ext cx="3657600" cy="27432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6248" y="1285860"/>
            <a:ext cx="4857752" cy="5572140"/>
          </a:xfrm>
        </p:spPr>
        <p:txBody>
          <a:bodyPr>
            <a:normAutofit/>
          </a:bodyPr>
          <a:lstStyle/>
          <a:p>
            <a:r>
              <a:rPr lang="ru-RU" sz="2400" b="0" dirty="0" smtClean="0"/>
              <a:t>Немедленно уложить пострадавшего и обеспечить ему покой, т. к. любое движение усиливает кровообращение, а значит и проникновение яда в организм</a:t>
            </a:r>
          </a:p>
          <a:p>
            <a:r>
              <a:rPr lang="ru-RU" sz="2400" b="0" dirty="0" smtClean="0"/>
              <a:t>В первые минуты раскрыть ранку надавливанием и начать отсасывать яд (если нет во рту язвочек и ранок); делать это в течение 15 минут</a:t>
            </a:r>
          </a:p>
          <a:p>
            <a:r>
              <a:rPr lang="ru-RU" sz="2400" b="0" dirty="0" smtClean="0"/>
              <a:t>Яд не глотать!</a:t>
            </a:r>
          </a:p>
          <a:p>
            <a:r>
              <a:rPr lang="ru-RU" sz="2400" b="0" dirty="0" smtClean="0"/>
              <a:t>Обработать ранку антисептиками (спирт, йод)</a:t>
            </a:r>
            <a:endParaRPr lang="ru-RU" sz="2400" b="0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464344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8434" name="Picture 2" descr="D:\МОЯ АТТЕСТАЦИЯ\для презентаций ОБЖ\5 встречи с обитателями леса\гадюка\укцс гадюки\Вверх от места укуса распространяется отек.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3643314"/>
            <a:ext cx="3921699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разводы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разводы</Template>
  <TotalTime>619</TotalTime>
  <Words>930</Words>
  <Application>Microsoft Office PowerPoint</Application>
  <PresentationFormat>Экран (4:3)</PresentationFormat>
  <Paragraphs>122</Paragraphs>
  <Slides>25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разводы</vt:lpstr>
      <vt:lpstr>Природа и безопасность. Встречи с обитателями леса. </vt:lpstr>
      <vt:lpstr>Цели: </vt:lpstr>
      <vt:lpstr>Лес </vt:lpstr>
      <vt:lpstr>Встреча со змеёй</vt:lpstr>
      <vt:lpstr>Гадюка обыкновенная</vt:lpstr>
      <vt:lpstr>Укус гадюки обыкновенной</vt:lpstr>
      <vt:lpstr>Признаки отравления ядом </vt:lpstr>
      <vt:lpstr>Признаки отравления ядом</vt:lpstr>
      <vt:lpstr>Первая помощь при укусе змеи</vt:lpstr>
      <vt:lpstr>Первая помощь при укусе змеи</vt:lpstr>
      <vt:lpstr>Категорически запрещается</vt:lpstr>
      <vt:lpstr>Запомните!</vt:lpstr>
      <vt:lpstr>Клещ </vt:lpstr>
      <vt:lpstr>Особенности укусов клещей</vt:lpstr>
      <vt:lpstr>Особенности укусов клещей</vt:lpstr>
      <vt:lpstr>Симптомы укуса клеща:</vt:lpstr>
      <vt:lpstr>Первая помощь при укусе клеща</vt:lpstr>
      <vt:lpstr>Обязательно обратитесь к врачу</vt:lpstr>
      <vt:lpstr>Слайд 19</vt:lpstr>
      <vt:lpstr>Летом случаются укусы</vt:lpstr>
      <vt:lpstr>Место укуса</vt:lpstr>
      <vt:lpstr>Первая помощь при укусе жалящих насекомых</vt:lpstr>
      <vt:lpstr>Первая помощь при укусе жалящих насекомых</vt:lpstr>
      <vt:lpstr>Признаки отравления ядами жалящих насекомых</vt:lpstr>
      <vt:lpstr>Немедленно вызвать «скорую помощь» 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Природа и безопасность. Встречи с обитателями леса. 5 класс</dc:title>
  <dc:creator>0</dc:creator>
  <cp:lastModifiedBy>Людмила Антоновна</cp:lastModifiedBy>
  <cp:revision>65</cp:revision>
  <dcterms:created xsi:type="dcterms:W3CDTF">2011-12-02T13:35:44Z</dcterms:created>
  <dcterms:modified xsi:type="dcterms:W3CDTF">2020-05-06T12:53:14Z</dcterms:modified>
</cp:coreProperties>
</file>