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6" r:id="rId11"/>
    <p:sldId id="268" r:id="rId12"/>
    <p:sldId id="269" r:id="rId13"/>
    <p:sldId id="272" r:id="rId14"/>
    <p:sldId id="271" r:id="rId15"/>
    <p:sldId id="283" r:id="rId16"/>
    <p:sldId id="285" r:id="rId17"/>
    <p:sldId id="279" r:id="rId18"/>
    <p:sldId id="286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0000CC"/>
    <a:srgbClr val="003300"/>
    <a:srgbClr val="422C16"/>
    <a:srgbClr val="0C788E"/>
    <a:srgbClr val="025198"/>
    <a:srgbClr val="00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3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8018FE-3606-41F1-B960-471BD0B39DF9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07211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CD790-4511-4841-AFAD-8751FB51BCDA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80782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1C1AB-7629-41DF-A080-14E5B85EAF29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73148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FC8DE-F106-429B-AF0D-2B559CC4177D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25529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8F0B3-6C0E-40A3-AA83-095C4531A787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53155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D9E52-A075-4B2C-B01E-04FBB0A28614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18850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0171E-6046-4CDA-BF34-9E400ECA74CE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88296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B00AC-3860-4A24-816F-0BB9ACE5F4F7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26218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7BEF5-63F0-41BE-8EC8-DF769BA05663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3856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70420-D253-4C67-85D5-B30059134DEB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6792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05BAB-F8BB-473C-BBEC-BB9260579A5F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58149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90C726-BA59-44FE-A53A-F058B2D15F80}" type="slidenum">
              <a:rPr lang="es-ES" altLang="ru-RU"/>
              <a:pPr/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5048" y="548680"/>
            <a:ext cx="8568952" cy="255454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Современные технологии</a:t>
            </a:r>
          </a:p>
          <a:p>
            <a:pPr algn="ctr">
              <a:defRPr/>
            </a:pPr>
            <a:r>
              <a:rPr lang="ru-RU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компетентностного</a:t>
            </a: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подхода</a:t>
            </a:r>
          </a:p>
          <a:p>
            <a:pPr algn="ctr"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в обучении математике</a:t>
            </a:r>
          </a:p>
          <a:p>
            <a:pPr algn="ctr">
              <a:defRPr/>
            </a:pP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2492896"/>
            <a:ext cx="497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(КЕЙС-технология)</a:t>
            </a:r>
            <a:endParaRPr lang="ru-RU" sz="4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59000" y="-387350"/>
          <a:ext cx="6985000" cy="2184400"/>
        </p:xfrm>
        <a:graphic>
          <a:graphicData uri="http://schemas.openxmlformats.org/drawingml/2006/table">
            <a:tbl>
              <a:tblPr/>
              <a:tblGrid>
                <a:gridCol w="1523841"/>
                <a:gridCol w="546115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Предмет: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геометрия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Класс: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Вид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кейса: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аналитический кейс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Тип кейса: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практический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275" name="Rectangle 1"/>
          <p:cNvSpPr>
            <a:spLocks noChangeArrowheads="1"/>
          </p:cNvSpPr>
          <p:nvPr/>
        </p:nvSpPr>
        <p:spPr bwMode="auto">
          <a:xfrm>
            <a:off x="395536" y="1810216"/>
            <a:ext cx="8388350" cy="4524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dirty="0">
                <a:latin typeface="Calibri" panose="020F0502020204030204" pitchFamily="34" charset="0"/>
              </a:rPr>
              <a:t> </a:t>
            </a:r>
            <a:r>
              <a:rPr lang="ru-RU" altLang="ru-RU" b="1" dirty="0">
                <a:latin typeface="Times New Roman" panose="02020603050405020304" pitchFamily="18" charset="0"/>
              </a:rPr>
              <a:t>Тема урока: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Площадь боковой и полной поверхности призмы.</a:t>
            </a:r>
            <a:endParaRPr lang="ru-RU" altLang="ru-RU" b="1" dirty="0">
              <a:solidFill>
                <a:srgbClr val="C00000"/>
              </a:solidFill>
            </a:endParaRPr>
          </a:p>
          <a:p>
            <a:endParaRPr lang="ru-RU" altLang="ru-RU" b="1" dirty="0">
              <a:latin typeface="Times New Roman" panose="02020603050405020304" pitchFamily="18" charset="0"/>
            </a:endParaRPr>
          </a:p>
          <a:p>
            <a:r>
              <a:rPr lang="ru-RU" altLang="ru-RU" b="1" dirty="0">
                <a:latin typeface="Times New Roman" panose="02020603050405020304" pitchFamily="18" charset="0"/>
              </a:rPr>
              <a:t>ЦЕЛИ УРОКА: </a:t>
            </a:r>
            <a:endParaRPr lang="ru-RU" altLang="ru-RU" b="1" dirty="0"/>
          </a:p>
          <a:p>
            <a:pPr algn="just">
              <a:buFontTx/>
              <a:buChar char="•"/>
            </a:pPr>
            <a:r>
              <a:rPr lang="ru-RU" altLang="ru-RU" b="1" dirty="0">
                <a:latin typeface="Times New Roman" panose="02020603050405020304" pitchFamily="18" charset="0"/>
              </a:rPr>
              <a:t>Внимательно изучить, проанализировать информацию кейса.</a:t>
            </a:r>
            <a:endParaRPr lang="ru-RU" altLang="ru-RU" b="1" dirty="0"/>
          </a:p>
          <a:p>
            <a:pPr algn="just">
              <a:buFontTx/>
              <a:buChar char="•"/>
            </a:pPr>
            <a:r>
              <a:rPr lang="ru-RU" altLang="ru-RU" b="1" dirty="0">
                <a:latin typeface="Times New Roman" panose="02020603050405020304" pitchFamily="18" charset="0"/>
              </a:rPr>
              <a:t> На основании анализа разработать и защитить проект выбора покупки продукции для отделки квартиры в определенной фирме, а также найма рабочих для проведения отделочных работ.</a:t>
            </a:r>
            <a:endParaRPr lang="ru-RU" altLang="ru-RU" b="1" dirty="0"/>
          </a:p>
          <a:p>
            <a:endParaRPr lang="ru-RU" altLang="ru-RU" b="1" u="sng" dirty="0">
              <a:latin typeface="Times New Roman" panose="02020603050405020304" pitchFamily="18" charset="0"/>
            </a:endParaRPr>
          </a:p>
          <a:p>
            <a:r>
              <a:rPr lang="ru-RU" altLang="ru-RU" b="1" u="sng" dirty="0">
                <a:latin typeface="Times New Roman" panose="02020603050405020304" pitchFamily="18" charset="0"/>
              </a:rPr>
              <a:t>Данный проект должен обеспечить:</a:t>
            </a:r>
            <a:endParaRPr lang="ru-RU" altLang="ru-RU" b="1" dirty="0"/>
          </a:p>
          <a:p>
            <a:pPr lvl="3">
              <a:buFont typeface="Wingdings" panose="05000000000000000000" pitchFamily="2" charset="2"/>
              <a:buChar char=""/>
            </a:pPr>
            <a:r>
              <a:rPr lang="ru-RU" altLang="ru-RU" b="1" dirty="0">
                <a:latin typeface="Times New Roman" panose="02020603050405020304" pitchFamily="18" charset="0"/>
              </a:rPr>
              <a:t>максимальное удовлетворение хозяина квартиры в стоимости отделочного материала.</a:t>
            </a:r>
            <a:endParaRPr lang="ru-RU" altLang="ru-RU" b="1" dirty="0"/>
          </a:p>
          <a:p>
            <a:pPr lvl="3">
              <a:buFont typeface="Wingdings" panose="05000000000000000000" pitchFamily="2" charset="2"/>
              <a:buChar char=""/>
            </a:pPr>
            <a:r>
              <a:rPr lang="ru-RU" altLang="ru-RU" b="1" dirty="0">
                <a:latin typeface="Times New Roman" panose="02020603050405020304" pitchFamily="18" charset="0"/>
              </a:rPr>
              <a:t>экономичность, но качественность проведения отделочных работ.</a:t>
            </a:r>
          </a:p>
          <a:p>
            <a:pPr lvl="3">
              <a:buFont typeface="Wingdings" panose="05000000000000000000" pitchFamily="2" charset="2"/>
              <a:buChar char=""/>
            </a:pPr>
            <a:endParaRPr lang="ru-RU" altLang="ru-RU" b="1" dirty="0">
              <a:latin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"/>
            </a:pPr>
            <a:endParaRPr lang="ru-RU" altLang="ru-RU" b="1" dirty="0">
              <a:latin typeface="Times New Roman" panose="02020603050405020304" pitchFamily="18" charset="0"/>
            </a:endParaRPr>
          </a:p>
          <a:p>
            <a:pPr lvl="3"/>
            <a:r>
              <a:rPr lang="ru-RU" altLang="ru-RU" b="1" dirty="0"/>
              <a:t>3 кейса!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916112"/>
            <a:ext cx="6881096" cy="453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0405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133600"/>
            <a:ext cx="7446962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8039309" cy="31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899592" y="188913"/>
            <a:ext cx="8244407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КЕЙСОМ:</a:t>
            </a:r>
          </a:p>
          <a:p>
            <a:pPr eaLnBrk="1" hangingPunct="1"/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ru-RU" altLang="ru-RU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altLang="ru-RU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Двукратное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чтение кейса: один раз, чтобы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иметь общее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представление, и второй раз, чтобы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хорошо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разобраться в фактах. </a:t>
            </a:r>
          </a:p>
          <a:p>
            <a:pPr>
              <a:defRPr/>
            </a:pP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Кроме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того, должны быть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внимательно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проанализированы таблицы и графики.</a:t>
            </a:r>
          </a:p>
          <a:p>
            <a:pPr eaLnBrk="1" hangingPunct="1">
              <a:defRPr/>
            </a:pP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Составить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список проблем, с которыми придется 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иметь   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дело.</a:t>
            </a:r>
          </a:p>
          <a:p>
            <a:pPr eaLnBrk="1" hangingPunct="1">
              <a:defRPr/>
            </a:pP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Если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предлагаются цифровые данные,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нужно попытаться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оценить и объяснить.</a:t>
            </a:r>
          </a:p>
          <a:p>
            <a:pPr eaLnBrk="1" hangingPunct="1">
              <a:defRPr/>
            </a:pP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Узнавание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проблем, к которым можно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применить имеющиеся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знания.</a:t>
            </a:r>
          </a:p>
          <a:p>
            <a:pPr eaLnBrk="1" hangingPunct="1">
              <a:defRPr/>
            </a:pP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Составление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основательного анализа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имеющейся ситуации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Поддержка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предложений решения проблемы </a:t>
            </a:r>
            <a:r>
              <a:rPr lang="ru-RU" alt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посредством </a:t>
            </a: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основательной аргументации.</a:t>
            </a:r>
          </a:p>
          <a:p>
            <a:pPr eaLnBrk="1" hangingPunct="1">
              <a:defRPr/>
            </a:pPr>
            <a:r>
              <a:rPr lang="ru-RU" alt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8. Составление схем, таблиц, графиков, которые     дают основание для собственного «решения».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7" y="357981"/>
            <a:ext cx="8618288" cy="1279525"/>
          </a:xfrm>
        </p:spPr>
        <p:txBody>
          <a:bodyPr/>
          <a:lstStyle/>
          <a:p>
            <a:pPr eaLnBrk="1" hangingPunct="1"/>
            <a:r>
              <a:rPr lang="ru-RU" altLang="ru-RU" sz="36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ВЫБОР ОПТИМАЛЬНОГО ВАРИАНТА:</a:t>
            </a:r>
            <a:br>
              <a:rPr lang="ru-RU" altLang="ru-RU" sz="36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altLang="ru-RU" sz="36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700" name="Содержимое 9"/>
          <p:cNvSpPr>
            <a:spLocks noGrp="1"/>
          </p:cNvSpPr>
          <p:nvPr>
            <p:ph idx="4294967295"/>
          </p:nvPr>
        </p:nvSpPr>
        <p:spPr>
          <a:xfrm>
            <a:off x="684213" y="1285875"/>
            <a:ext cx="8459787" cy="5167313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1400" dirty="0"/>
              <a:t> </a:t>
            </a:r>
            <a:endParaRPr lang="ru-RU" sz="14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/>
              <a:t>В </a:t>
            </a:r>
            <a:r>
              <a:rPr lang="ru-RU" sz="1800" b="1" dirty="0"/>
              <a:t>таблице даны тарифы </a:t>
            </a:r>
            <a:endParaRPr lang="ru-RU" sz="1800" b="1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/>
              <a:t>на </a:t>
            </a:r>
            <a:r>
              <a:rPr lang="ru-RU" sz="1800" b="1" dirty="0"/>
              <a:t>услуги трех </a:t>
            </a:r>
            <a:r>
              <a:rPr lang="ru-RU" sz="1800" b="1" dirty="0" smtClean="0"/>
              <a:t>фирм </a:t>
            </a:r>
            <a:r>
              <a:rPr lang="ru-RU" sz="1800" b="1" dirty="0"/>
              <a:t>такси.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Если поездка продолжается меньше указанного времени, она оплачивается по стоимости минимальной поездки.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Нужно выбрать фирму, в которой поездка длительностью 60 минут будет стоить дешевле всего. Сколько рублей будет стоить этот заказ?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3) Первая фирма – 920 руб. Вторая фирма – 1100 руб. Третья фирма – 1095 руб.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4) Оптимальный вариант – стоимость проезда у первой фирмы.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5) Ответ: 920 руб.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14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95738" y="1989138"/>
          <a:ext cx="5018087" cy="3048000"/>
        </p:xfrm>
        <a:graphic>
          <a:graphicData uri="http://schemas.openxmlformats.org/drawingml/2006/table">
            <a:tbl>
              <a:tblPr/>
              <a:tblGrid>
                <a:gridCol w="644725"/>
                <a:gridCol w="1171528"/>
                <a:gridCol w="1171528"/>
                <a:gridCol w="2030306"/>
              </a:tblGrid>
              <a:tr h="1584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Фирма такси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Подача машины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Продолжительность и стоимость минимальной поездки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 1 минуты сверх продолжительности минимальной поездки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 руб.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Нет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руб.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579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Бесплатно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мин. 200 руб.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руб.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1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 руб.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мин. 300 руб.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руб.</a:t>
                      </a:r>
                    </a:p>
                  </a:txBody>
                  <a:tcPr marL="91435" marR="91435"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 advTm="5000">
    <p:pull dir="l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892480" cy="65556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СТОРОНЫ </a:t>
            </a:r>
          </a:p>
          <a:p>
            <a:pPr algn="ctr"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КЕЙС-ТЕХНОЛОГИИ:</a:t>
            </a:r>
          </a:p>
          <a:p>
            <a:pPr>
              <a:defRPr/>
            </a:pPr>
            <a:endParaRPr lang="ru-RU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Виден весь объем материала;</a:t>
            </a:r>
          </a:p>
          <a:p>
            <a:pPr>
              <a:buFont typeface="Arial" pitchFamily="34" charset="0"/>
              <a:buChar char="•"/>
              <a:defRPr/>
            </a:pP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Самостоятельная проработка некоторых вопросов;</a:t>
            </a:r>
          </a:p>
          <a:p>
            <a:pPr>
              <a:buFont typeface="Arial" pitchFamily="34" charset="0"/>
              <a:buChar char="•"/>
              <a:defRPr/>
            </a:pP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Желание подготовиться лучше других;</a:t>
            </a:r>
          </a:p>
          <a:p>
            <a:pPr>
              <a:buFont typeface="Arial" pitchFamily="34" charset="0"/>
              <a:buChar char="•"/>
              <a:defRPr/>
            </a:pP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Накопление у ученика учебных материалов.</a:t>
            </a:r>
          </a:p>
          <a:p>
            <a:pPr>
              <a:defRPr/>
            </a:pP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89248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за работу!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7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981075"/>
          </a:xfrm>
        </p:spPr>
        <p:txBody>
          <a:bodyPr/>
          <a:lstStyle/>
          <a:p>
            <a:pPr indent="457200" eaLnBrk="1" hangingPunct="1">
              <a:spcBef>
                <a:spcPts val="1800"/>
              </a:spcBef>
            </a:pPr>
            <a:r>
              <a:rPr lang="ru-RU" altLang="ru-RU" sz="3200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 – технологии </a:t>
            </a:r>
            <a:br>
              <a:rPr lang="ru-RU" altLang="ru-RU" sz="3200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К</a:t>
            </a:r>
            <a:r>
              <a:rPr lang="ru-RU" altLang="ru-RU" sz="3000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ейс (от англ. с</a:t>
            </a:r>
            <a:r>
              <a:rPr lang="en-US" altLang="ru-RU" sz="3000" b="1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</a:t>
            </a:r>
            <a:r>
              <a:rPr lang="ru-RU" altLang="ru-RU" sz="3000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3000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3000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случай, ситуация</a:t>
            </a:r>
            <a:endParaRPr lang="en-US" altLang="ru-RU" sz="3000" b="1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276872"/>
            <a:ext cx="8229600" cy="4381500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метод ситуационного анализа;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ситуационные задачи и упражнения;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анализ конкретных ситуаций ;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метод кейсов; 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метод инцидента;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метод ситуационно-ролевых игр;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метод разбора деловой корреспонденции;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игровое проектирование;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00CC"/>
                </a:solidFill>
              </a:rPr>
              <a:t>метод дискуссии.</a:t>
            </a:r>
            <a:endParaRPr lang="en-US" altLang="ru-RU" sz="24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5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endParaRPr lang="en-US" altLang="ru-RU" sz="54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708920"/>
            <a:ext cx="7154779" cy="271458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ct val="20000"/>
              </a:spcBef>
              <a:defRPr/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00CC"/>
                </a:solidFill>
                <a:latin typeface="+mn-lt"/>
                <a:cs typeface="+mn-cs"/>
              </a:rPr>
              <a:t>Научить </a:t>
            </a:r>
            <a:r>
              <a:rPr lang="ru-RU" sz="2800" b="1" dirty="0" smtClean="0">
                <a:solidFill>
                  <a:srgbClr val="0000CC"/>
                </a:solidFill>
                <a:latin typeface="+mn-lt"/>
                <a:cs typeface="+mn-cs"/>
              </a:rPr>
              <a:t>обучающихся:</a:t>
            </a:r>
            <a:endParaRPr lang="ru-RU" sz="2800" b="1" dirty="0">
              <a:solidFill>
                <a:srgbClr val="0000CC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dirty="0">
                <a:solidFill>
                  <a:srgbClr val="0000CC"/>
                </a:solidFill>
                <a:latin typeface="+mn-lt"/>
                <a:cs typeface="+mn-cs"/>
              </a:rPr>
              <a:t>  анализировать </a:t>
            </a:r>
            <a:r>
              <a:rPr lang="ru-RU" sz="2800" b="1" dirty="0" smtClean="0">
                <a:solidFill>
                  <a:srgbClr val="0000CC"/>
                </a:solidFill>
                <a:latin typeface="+mn-lt"/>
                <a:cs typeface="+mn-cs"/>
              </a:rPr>
              <a:t>информацию;</a:t>
            </a:r>
            <a:endParaRPr lang="ru-RU" sz="2800" b="1" dirty="0">
              <a:solidFill>
                <a:srgbClr val="0000CC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dirty="0">
                <a:solidFill>
                  <a:srgbClr val="0000CC"/>
                </a:solidFill>
                <a:latin typeface="+mn-lt"/>
                <a:cs typeface="+mn-cs"/>
              </a:rPr>
              <a:t>  сортировать </a:t>
            </a:r>
            <a:r>
              <a:rPr lang="ru-RU" sz="2800" b="1" dirty="0" smtClean="0">
                <a:solidFill>
                  <a:srgbClr val="0000CC"/>
                </a:solidFill>
                <a:latin typeface="+mn-lt"/>
                <a:cs typeface="+mn-cs"/>
              </a:rPr>
              <a:t>информацию;</a:t>
            </a:r>
            <a:endParaRPr lang="ru-RU" sz="2800" b="1" dirty="0">
              <a:solidFill>
                <a:srgbClr val="0000CC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dirty="0">
                <a:solidFill>
                  <a:srgbClr val="0000CC"/>
                </a:solidFill>
                <a:latin typeface="+mn-lt"/>
                <a:cs typeface="+mn-cs"/>
              </a:rPr>
              <a:t>  выбирать оптимальное </a:t>
            </a:r>
            <a:r>
              <a:rPr lang="ru-RU" sz="2800" b="1" dirty="0" smtClean="0">
                <a:solidFill>
                  <a:srgbClr val="0000CC"/>
                </a:solidFill>
                <a:latin typeface="+mn-lt"/>
                <a:cs typeface="+mn-cs"/>
              </a:rPr>
              <a:t>решение;</a:t>
            </a:r>
            <a:endParaRPr lang="ru-RU" sz="2800" b="1" dirty="0">
              <a:solidFill>
                <a:srgbClr val="0000CC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dirty="0">
                <a:solidFill>
                  <a:srgbClr val="0000CC"/>
                </a:solidFill>
                <a:latin typeface="+mn-lt"/>
                <a:cs typeface="+mn-cs"/>
              </a:rPr>
              <a:t>  формировать программу </a:t>
            </a:r>
            <a:r>
              <a:rPr lang="ru-RU" sz="2800" b="1" dirty="0" smtClean="0">
                <a:solidFill>
                  <a:srgbClr val="0000CC"/>
                </a:solidFill>
                <a:latin typeface="+mn-lt"/>
                <a:cs typeface="+mn-cs"/>
              </a:rPr>
              <a:t>действий.</a:t>
            </a:r>
            <a:endParaRPr lang="ru-RU" sz="2800" b="1" dirty="0">
              <a:solidFill>
                <a:srgbClr val="0000CC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2484438" y="476250"/>
            <a:ext cx="44386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Виды кейсов: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060848"/>
            <a:ext cx="7992888" cy="2800767"/>
          </a:xfrm>
          <a:prstGeom prst="rect">
            <a:avLst/>
          </a:prstGeom>
          <a:noFill/>
          <a:effectLst/>
          <a:scene3d>
            <a:camera prst="orthographicFront"/>
            <a:lightRig rig="soft" dir="tl">
              <a:rot lat="0" lon="0" rev="0"/>
            </a:lightRig>
          </a:scene3d>
          <a:sp3d prstMaterial="matte"/>
        </p:spPr>
        <p:txBody>
          <a:bodyPr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печатный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мультимедиа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видео  </a:t>
            </a:r>
          </a:p>
          <a:p>
            <a:pPr>
              <a:defRPr/>
            </a:pP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979613" y="188913"/>
            <a:ext cx="62642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Типы кейсов: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708920"/>
            <a:ext cx="7776344" cy="212365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практические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научно-исследовательские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обучающие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476375" y="188913"/>
            <a:ext cx="570706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кейса: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5049" y="2348880"/>
            <a:ext cx="8568951" cy="35394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>
              <a:buFontTx/>
              <a:buAutoNum type="arabicPeriod"/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Ситуация.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Контекст ситуации.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Комментарий ситуации, представленный автором.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 или задания для работы с кейсом.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Приложения.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48387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2309813" y="333375"/>
            <a:ext cx="5178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обучения: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9025" y="4233157"/>
            <a:ext cx="3743325" cy="2011363"/>
          </a:xfrm>
          <a:prstGeom prst="rect">
            <a:avLst/>
          </a:prstGeom>
          <a:noFill/>
          <a:ln w="317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941388" y="188913"/>
            <a:ext cx="77231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ученика с кейсом:</a:t>
            </a:r>
          </a:p>
          <a:p>
            <a:endParaRPr lang="ru-RU" alt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5661" y="2276872"/>
            <a:ext cx="9038339" cy="3970318"/>
          </a:xfrm>
          <a:prstGeom prst="rect">
            <a:avLst/>
          </a:prstGeom>
          <a:noFill/>
          <a:effectLst/>
          <a:scene3d>
            <a:camera prst="orthographicFront"/>
            <a:lightRig rig="soft" dir="tl">
              <a:rot lat="0" lon="0" rev="0"/>
            </a:lightRig>
          </a:scene3d>
          <a:sp3d/>
        </p:spPr>
        <p:txBody>
          <a:bodyPr>
            <a:spAutoFit/>
            <a:flatTx/>
          </a:bodyPr>
          <a:lstStyle/>
          <a:p>
            <a:pPr eaLnBrk="0" hangingPunct="0">
              <a:defRPr/>
            </a:pPr>
            <a:r>
              <a:rPr lang="ru-RU" sz="28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этап 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знакомство с ситуацией, её особенностями;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8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этап 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выделение   основной проблемы (проблем),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8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этап 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предложение концепций или тем  для «мозгового штурма»;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8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этап 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анализ последствий принятия того или иного решения;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8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этап 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решение кейса — предложение одного  или нескольких вариантов последовательности действий.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2484438" y="549275"/>
            <a:ext cx="5033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учителя: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492896"/>
            <a:ext cx="8892480" cy="3108543"/>
          </a:xfrm>
          <a:prstGeom prst="rect">
            <a:avLst/>
          </a:prstGeom>
          <a:noFill/>
          <a:scene3d>
            <a:camera prst="orthographicFront"/>
            <a:lightRig rig="soft" dir="tl">
              <a:rot lat="0" lon="0" rev="0"/>
            </a:lightRig>
          </a:scene3d>
          <a:sp3d/>
        </p:spPr>
        <p:txBody>
          <a:bodyPr>
            <a:spAutoFit/>
            <a:flatTx/>
          </a:bodyPr>
          <a:lstStyle/>
          <a:p>
            <a:pPr marL="742950" indent="-742950">
              <a:buFontTx/>
              <a:buAutoNum type="arabicPeriod"/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Создание кейса или использование уже имеющегося.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учеников по малым группам.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Знакомство учащихся с ситуацией, системой оценивания.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презентаций решений группами.</a:t>
            </a:r>
          </a:p>
          <a:p>
            <a:pPr marL="742950" indent="-742950">
              <a:buFontTx/>
              <a:buAutoNum type="arabicPeriod"/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общей дискуссии.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8204</TotalTime>
  <Words>416</Words>
  <Application>Microsoft Office PowerPoint</Application>
  <PresentationFormat>Экран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Comic Sans MS</vt:lpstr>
      <vt:lpstr>TimesNewRomanPS-BoldMT</vt:lpstr>
      <vt:lpstr>TimesNewRomanPSMT</vt:lpstr>
      <vt:lpstr>TimesNewRomanPS-ItalicMT</vt:lpstr>
      <vt:lpstr>SymbolMT</vt:lpstr>
      <vt:lpstr>MT-Extra</vt:lpstr>
      <vt:lpstr>SymbolMT,Italic</vt:lpstr>
      <vt:lpstr>Wingdings 2</vt:lpstr>
      <vt:lpstr>Diseño predeterminado</vt:lpstr>
      <vt:lpstr>Презентация PowerPoint</vt:lpstr>
      <vt:lpstr>Кейс – технологии    Кейс (от англ. сase) – случай, ситуация</vt:lpstr>
      <vt:lpstr>Цели: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ВЫБОР ОПТИМАЛЬНОГО ВАРИАНТА: 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728</cp:revision>
  <dcterms:created xsi:type="dcterms:W3CDTF">2010-05-23T14:28:12Z</dcterms:created>
  <dcterms:modified xsi:type="dcterms:W3CDTF">2020-04-23T13:15:37Z</dcterms:modified>
</cp:coreProperties>
</file>