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57" r:id="rId7"/>
    <p:sldId id="259" r:id="rId8"/>
    <p:sldId id="270" r:id="rId9"/>
    <p:sldId id="269" r:id="rId10"/>
    <p:sldId id="272" r:id="rId11"/>
    <p:sldId id="260" r:id="rId12"/>
    <p:sldId id="271" r:id="rId13"/>
    <p:sldId id="266" r:id="rId14"/>
    <p:sldId id="273" r:id="rId15"/>
    <p:sldId id="268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8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1" autoAdjust="0"/>
  </p:normalViewPr>
  <p:slideViewPr>
    <p:cSldViewPr snapToGrid="0" showGuides="1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18.02.2021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18.02.2021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18.02.2021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18.02.2021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18.02.2021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18.02.2021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18.02.2021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18.02.2021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8259" y="2292094"/>
            <a:ext cx="6736975" cy="2219691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Современные образовательные технологии как фактор повышения качества образования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>
                <a:solidFill>
                  <a:schemeClr val="tx2"/>
                </a:solidFill>
              </a:rPr>
              <a:t>Гончарова Н.Л., заместитель директора по учебной работе ГУО «Начальная школа г. Буда-Кошелево»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 smtClean="0">
                <a:solidFill>
                  <a:srgbClr val="C00000"/>
                </a:solidFill>
              </a:rPr>
              <a:t>Современные образовательные технологии как фактор повышения качества 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482633"/>
            <a:ext cx="10298974" cy="4572000"/>
          </a:xfrm>
        </p:spPr>
        <p:txBody>
          <a:bodyPr rtlCol="0"/>
          <a:lstStyle/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1848"/>
                </a:solidFill>
                <a:latin typeface="Times New Roman" pitchFamily="18" charset="0"/>
                <a:cs typeface="Times New Roman" pitchFamily="18" charset="0"/>
              </a:rPr>
              <a:t>Интерес к обучению, мотив ответственности, высокая мотивация достижения успеха, социально - нравственные ориентации.</a:t>
            </a: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err="1" smtClean="0">
                <a:solidFill>
                  <a:srgbClr val="001848"/>
                </a:solidFill>
                <a:latin typeface="Times New Roman" pitchFamily="18" charset="0"/>
                <a:cs typeface="Times New Roman" pitchFamily="18" charset="0"/>
              </a:rPr>
              <a:t>Бесстрессовое</a:t>
            </a:r>
            <a:r>
              <a:rPr lang="ru-RU" sz="2800" dirty="0" smtClean="0">
                <a:solidFill>
                  <a:srgbClr val="001848"/>
                </a:solidFill>
                <a:latin typeface="Times New Roman" pitchFamily="18" charset="0"/>
                <a:cs typeface="Times New Roman" pitchFamily="18" charset="0"/>
              </a:rPr>
              <a:t>  обучение.</a:t>
            </a: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1848"/>
                </a:solidFill>
                <a:latin typeface="Times New Roman" pitchFamily="18" charset="0"/>
                <a:cs typeface="Times New Roman" pitchFamily="18" charset="0"/>
              </a:rPr>
              <a:t>Стабильность здоровья учащихся.</a:t>
            </a: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1848"/>
                </a:solidFill>
                <a:latin typeface="Times New Roman" pitchFamily="18" charset="0"/>
                <a:cs typeface="Times New Roman" pitchFamily="18" charset="0"/>
              </a:rPr>
              <a:t>Удовлетворённость педагога и учащихся своей  работой.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1848"/>
                </a:solidFill>
                <a:latin typeface="Times New Roman" pitchFamily="18" charset="0"/>
                <a:cs typeface="Times New Roman" pitchFamily="18" charset="0"/>
              </a:rPr>
              <a:t>Тяжела, ты шапка Мономаха.</a:t>
            </a:r>
          </a:p>
          <a:p>
            <a:r>
              <a:rPr lang="ru-RU" sz="2800" dirty="0" smtClean="0">
                <a:solidFill>
                  <a:srgbClr val="001848"/>
                </a:solidFill>
                <a:latin typeface="Times New Roman" pitchFamily="18" charset="0"/>
                <a:cs typeface="Times New Roman" pitchFamily="18" charset="0"/>
              </a:rPr>
              <a:t>Повторение – мать ученья.</a:t>
            </a:r>
          </a:p>
          <a:p>
            <a:r>
              <a:rPr lang="ru-RU" sz="2800" dirty="0" smtClean="0">
                <a:solidFill>
                  <a:srgbClr val="001848"/>
                </a:solidFill>
                <a:latin typeface="Times New Roman" pitchFamily="18" charset="0"/>
                <a:cs typeface="Times New Roman" pitchFamily="18" charset="0"/>
              </a:rPr>
              <a:t>Учась, узнаешь, как мало ты знаешь.</a:t>
            </a:r>
          </a:p>
          <a:p>
            <a:r>
              <a:rPr lang="ru-RU" sz="2800" dirty="0" smtClean="0">
                <a:solidFill>
                  <a:srgbClr val="001848"/>
                </a:solidFill>
                <a:latin typeface="Times New Roman" pitchFamily="18" charset="0"/>
                <a:cs typeface="Times New Roman" pitchFamily="18" charset="0"/>
              </a:rPr>
              <a:t>Как приятно знать, что ты что-то узнал.</a:t>
            </a:r>
          </a:p>
          <a:p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508" y="2377440"/>
            <a:ext cx="7916091" cy="2219691"/>
          </a:xfrm>
        </p:spPr>
        <p:txBody>
          <a:bodyPr rtlCol="0"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попробуй сам – предложи обучающимся – поделись с коллегами – найди единомышленников – объедините усилия.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Спасибо </a:t>
            </a:r>
            <a:r>
              <a:rPr lang="ru-RU" b="1" dirty="0" smtClean="0">
                <a:solidFill>
                  <a:srgbClr val="C00000"/>
                </a:solidFill>
              </a:rPr>
              <a:t>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r="8890"/>
          <a:stretch>
            <a:fillRect/>
          </a:stretch>
        </p:blipFill>
        <p:spPr>
          <a:xfrm>
            <a:off x="8151223" y="2502413"/>
            <a:ext cx="3897086" cy="31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64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 smtClean="0">
                <a:solidFill>
                  <a:srgbClr val="C00000"/>
                </a:solidFill>
              </a:rPr>
              <a:t>Современные образовательные технологии как фактор повышения качества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227907" y="1597862"/>
            <a:ext cx="9966961" cy="40934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голубая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не актуальна;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желтая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не имеет право на рассмотрение;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красная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актуальна.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Осведомленность: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маленькая –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почти ничего не знаю о современных образовательных технологиях;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–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владею некоторой информацией, но хочу узнать больше;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большая –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настоящий специалист в области современных образовательных технологий.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1384662" y="3540035"/>
            <a:ext cx="261257" cy="2351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306285" y="4075612"/>
            <a:ext cx="374470" cy="3657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188720" y="4850683"/>
            <a:ext cx="552994" cy="4876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27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Современные образовательные технологии как фактор повышения качества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компетентности педагогического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 посредством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 в подготовку и реализацию в деятельности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образовательных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Актуализировать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знания педагогов по данной теме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2.Организовать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деятельности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3.Организовать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передачи опыта в деятельности, через использование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технологий.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Создать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активного взаимодействия всех участников семинара.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 smtClean="0">
                <a:solidFill>
                  <a:srgbClr val="C00000"/>
                </a:solidFill>
              </a:rPr>
              <a:t>Современные образовательные технологии как фактор повышения качества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5370" y="1541107"/>
            <a:ext cx="10079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ru-RU" sz="2000" dirty="0" smtClean="0">
              <a:solidFill>
                <a:srgbClr val="00184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5028" y="1736747"/>
            <a:ext cx="101106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— это совокупность приемов, применяемых в каком-либо деле, мастерстве,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искусстве (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Педагогическая технология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это продуманная во всех деталях модель совместной педагогической деятельности по проектированию, организации и проведению учебного процесса с безусловным обеспечением комфортных условий для учащихся и учителя (В.М.Монахов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Педагогическая технология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это алгоритм (последовательность) действий ученика и учителя,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обеспечивающий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достижение намеченного образовательного результата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технология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— это совокупность методов и средств, используемых в последовательном формировании познавательного процесса и структуры взаимодействия учащихся и педагога.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78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418" y="0"/>
            <a:ext cx="9980682" cy="109696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Современные образовательные технологии как фактор повышения качества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418" y="1456508"/>
            <a:ext cx="99822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4820" name="Picture 4" descr="https://ds05.infourok.ru/uploads/ex/050e/00065a25-006d567c/img3.jpg"/>
          <p:cNvPicPr>
            <a:picLocks noChangeAspect="1" noChangeArrowheads="1"/>
          </p:cNvPicPr>
          <p:nvPr/>
        </p:nvPicPr>
        <p:blipFill>
          <a:blip r:embed="rId2" cstate="print"/>
          <a:srcRect t="15224" b="8966"/>
          <a:stretch>
            <a:fillRect/>
          </a:stretch>
        </p:blipFill>
        <p:spPr bwMode="auto">
          <a:xfrm>
            <a:off x="1383483" y="1436915"/>
            <a:ext cx="9144000" cy="5199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59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 smtClean="0">
                <a:solidFill>
                  <a:srgbClr val="C00000"/>
                </a:solidFill>
              </a:rPr>
              <a:t>Современные образовательные технологии как фактор повышения качества </a:t>
            </a:r>
            <a:r>
              <a:rPr lang="ru-RU" b="1" dirty="0" smtClean="0">
                <a:solidFill>
                  <a:srgbClr val="C00000"/>
                </a:solidFill>
              </a:rPr>
              <a:t>образования</a:t>
            </a:r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7565" y="1252358"/>
            <a:ext cx="11423373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овокупность разнообразных методов, средств и приемов организации педагогического процесса в форме различных педагогических игр. 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Совокупность методов, интегрированных с целью сбора, обработки, хранения, распространения, отображения и использования информации в интересах ее пользователей.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Система мер, направленных на сохранение и укрепление физического, психического, эмоционального, нравственного и социального здоровья объекта и субъекта образовательного процесса, то есть ученика и учителя.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85183" y="3525078"/>
            <a:ext cx="5989982" cy="198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48139" y="2398643"/>
            <a:ext cx="3180522" cy="238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34887" y="5287617"/>
            <a:ext cx="5155096" cy="33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40906" y="2160104"/>
            <a:ext cx="312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 технологии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3825" y="3916012"/>
            <a:ext cx="787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Информационно–коммуникационные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5877339"/>
            <a:ext cx="526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0661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Презентация образовательных технологий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6340" y="1534886"/>
            <a:ext cx="9982200" cy="45720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Авторская методика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«Волшебные палочки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Технология развития критического мышления.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Технология продуктивного чтения.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Технология шестиугольного обучения (интерактивный прием»шестиугольного обучения»,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гексы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67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 smtClean="0">
                <a:solidFill>
                  <a:srgbClr val="C00000"/>
                </a:solidFill>
              </a:rPr>
              <a:t>Практическая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60173" y="1603512"/>
          <a:ext cx="10031896" cy="1577340"/>
        </p:xfrm>
        <a:graphic>
          <a:graphicData uri="http://schemas.openxmlformats.org/drawingml/2006/table">
            <a:tbl>
              <a:tblPr/>
              <a:tblGrid>
                <a:gridCol w="6228523"/>
                <a:gridCol w="1192695"/>
                <a:gridCol w="1444487"/>
                <a:gridCol w="1166191"/>
              </a:tblGrid>
              <a:tr h="188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Технологии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Знаю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Хочу знать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Узнал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Технология критического мышления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Авторская методика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Д.Кюизенера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«Волшебные палочки»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Технология шестиугольного обучения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гексы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Технология продуктивного чтения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155666" y="3272640"/>
            <a:ext cx="100954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Указания по заполнению таблицы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1. На первом этапе (вводном) участники заполняют две первые колонки таблицы.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Затем, после посещения каждого стола заполняют вторую и третью колонки.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3. На раунде обсуждений команды объединяют результаты каждой таблицы в одну, представляют их наглядно на «скатерти» и озвучивают на последнем этапе «Вернисаж бумажных скатертей».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50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167640"/>
            <a:ext cx="9980682" cy="1096962"/>
          </a:xfrm>
        </p:spPr>
        <p:txBody>
          <a:bodyPr rtlCol="0">
            <a:norm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Практическая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8152" y="1533939"/>
            <a:ext cx="9982200" cy="11827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«Мировое кафе» -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1848"/>
                </a:solidFill>
                <a:latin typeface="Times New Roman" pitchFamily="18" charset="0"/>
                <a:cs typeface="Times New Roman" pitchFamily="18" charset="0"/>
              </a:rPr>
              <a:t>технология сфокусированного неформального обсуждения педагогических ситуаций</a:t>
            </a:r>
            <a:endParaRPr lang="ru-RU" b="1" dirty="0" smtClean="0">
              <a:solidFill>
                <a:srgbClr val="00184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18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4397" y="3154017"/>
          <a:ext cx="10641498" cy="1965230"/>
        </p:xfrm>
        <a:graphic>
          <a:graphicData uri="http://schemas.openxmlformats.org/drawingml/2006/table">
            <a:tbl>
              <a:tblPr/>
              <a:tblGrid>
                <a:gridCol w="2659818"/>
                <a:gridCol w="3091237"/>
                <a:gridCol w="2438792"/>
                <a:gridCol w="2451651"/>
              </a:tblGrid>
              <a:tr h="1965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Стол 1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 развития критического мышления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Стол 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Авторская методика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Д.Кюизенера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«Волшебные палочки»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Стол 3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 шестиугольного обучения (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гексы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Стол 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 продуктивного чтения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962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454</Words>
  <Application>Microsoft Office PowerPoint</Application>
  <PresentationFormat>Произвольный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Научная литература 16 х 9</vt:lpstr>
      <vt:lpstr>Современные образовательные технологии как фактор повышения качества образования</vt:lpstr>
      <vt:lpstr>Современные образовательные технологии как фактор повышения качества образования</vt:lpstr>
      <vt:lpstr>Современные образовательные технологии как фактор повышения качества образования</vt:lpstr>
      <vt:lpstr>Современные образовательные технологии как фактор повышения качества образования</vt:lpstr>
      <vt:lpstr>Современные образовательные технологии как фактор повышения качества образования</vt:lpstr>
      <vt:lpstr>Современные образовательные технологии как фактор повышения качества образования</vt:lpstr>
      <vt:lpstr>Презентация образовательных технологий</vt:lpstr>
      <vt:lpstr>Практическая работа</vt:lpstr>
      <vt:lpstr>Практическая работа</vt:lpstr>
      <vt:lpstr>Современные образовательные технологии как фактор повышения качества  образования</vt:lpstr>
      <vt:lpstr>Рефлексия</vt:lpstr>
      <vt:lpstr>попробуй сам – предложи обучающимся – поделись с коллегами – найди единомышленников – объедините усилия.   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2021-01-28T05:44:04Z</dcterms:created>
  <dcterms:modified xsi:type="dcterms:W3CDTF">2021-02-18T08:59:06Z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