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2" r:id="rId20"/>
  </p:sldIdLst>
  <p:sldSz cx="9144000" cy="5143500" type="screen16x9"/>
  <p:notesSz cx="6858000" cy="9144000"/>
  <p:embeddedFontLst>
    <p:embeddedFont>
      <p:font typeface="Roboto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324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8111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4874e93cf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4874e93cf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4874e93cf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4874e93cf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4874e93cf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4874e93cf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4874e93cf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4874e93cf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4874e93c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4874e93c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4874e93cf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4874e93cf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4874e93cf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4874e93cf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4874e93cf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4874e93cf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874e93cf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4874e93cf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4874e93c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4874e93c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4874e93cf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4874e93cf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874e93cf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4874e93cf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4874e93cf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4874e93cf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4874e93cf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4874e93cf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4874e93c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4874e93c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4874e93c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4874e93c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4874e93cf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4874e93cf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0" y="278305"/>
            <a:ext cx="8820200" cy="23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20124D"/>
                </a:solidFill>
                <a:latin typeface="Roboto" charset="0"/>
                <a:ea typeface="Roboto" charset="0"/>
              </a:rPr>
              <a:t/>
            </a:r>
            <a:br>
              <a:rPr lang="ru" b="1" dirty="0" smtClean="0">
                <a:solidFill>
                  <a:srgbClr val="20124D"/>
                </a:solidFill>
                <a:latin typeface="Roboto" charset="0"/>
                <a:ea typeface="Roboto" charset="0"/>
              </a:rPr>
            </a:br>
            <a:r>
              <a:rPr lang="ru" b="1" dirty="0" smtClean="0">
                <a:solidFill>
                  <a:srgbClr val="20124D"/>
                </a:solidFill>
                <a:latin typeface="Roboto" charset="0"/>
                <a:ea typeface="Roboto" charset="0"/>
              </a:rPr>
              <a:t>Псіхолага-педагагічныя </a:t>
            </a:r>
            <a:endParaRPr b="1" dirty="0">
              <a:solidFill>
                <a:srgbClr val="20124D"/>
              </a:solidFill>
              <a:latin typeface="Roboto" charset="0"/>
              <a:ea typeface="Roboto" charset="0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20124D"/>
                </a:solidFill>
                <a:latin typeface="Roboto" charset="0"/>
                <a:ea typeface="Roboto" charset="0"/>
              </a:rPr>
              <a:t>ўмовы фарміравання </a:t>
            </a:r>
            <a:endParaRPr b="1" dirty="0">
              <a:solidFill>
                <a:srgbClr val="20124D"/>
              </a:solidFill>
              <a:latin typeface="Roboto" charset="0"/>
              <a:ea typeface="Roboto" charset="0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20124D"/>
                </a:solidFill>
                <a:latin typeface="Roboto" charset="0"/>
                <a:ea typeface="Roboto" charset="0"/>
              </a:rPr>
              <a:t>чытацкай </a:t>
            </a:r>
            <a:r>
              <a:rPr lang="ru" b="1" dirty="0" smtClean="0">
                <a:solidFill>
                  <a:srgbClr val="20124D"/>
                </a:solidFill>
                <a:latin typeface="Roboto" charset="0"/>
                <a:ea typeface="Roboto" charset="0"/>
              </a:rPr>
              <a:t>грамат</a:t>
            </a:r>
            <a:r>
              <a:rPr lang="ru" b="1" dirty="0" smtClean="0">
                <a:solidFill>
                  <a:srgbClr val="20124D"/>
                </a:solidFill>
                <a:latin typeface="Roboto" charset="0"/>
                <a:ea typeface="Roboto" charset="0"/>
              </a:rPr>
              <a:t>насці           малодшых школьнікаў</a:t>
            </a:r>
            <a:endParaRPr b="1" dirty="0">
              <a:solidFill>
                <a:srgbClr val="20124D"/>
              </a:solidFill>
              <a:latin typeface="Roboto" charset="0"/>
              <a:ea typeface="Roboto" charset="0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100" y="2715952"/>
            <a:ext cx="8222100" cy="21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" b="1" i="1" dirty="0" smtClean="0">
              <a:solidFill>
                <a:srgbClr val="741B47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 smtClean="0">
                <a:solidFill>
                  <a:srgbClr val="741B47"/>
                </a:solidFill>
              </a:rPr>
              <a:t>Выступленне </a:t>
            </a:r>
            <a:r>
              <a:rPr lang="ru" b="1" i="1" dirty="0">
                <a:solidFill>
                  <a:srgbClr val="741B47"/>
                </a:solidFill>
              </a:rPr>
              <a:t>педагога-псіхолага </a:t>
            </a:r>
            <a:endParaRPr b="1" i="1" dirty="0">
              <a:solidFill>
                <a:srgbClr val="741B47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>
                <a:solidFill>
                  <a:srgbClr val="741B47"/>
                </a:solidFill>
              </a:rPr>
              <a:t>ДУА “Уваравіцкая сярэдняя школа Буда-Кашалёўскага раёна</a:t>
            </a:r>
            <a:r>
              <a:rPr lang="ru" b="1" i="1" dirty="0" smtClean="0">
                <a:solidFill>
                  <a:srgbClr val="741B47"/>
                </a:solidFill>
              </a:rPr>
              <a:t>”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 smtClean="0">
                <a:solidFill>
                  <a:srgbClr val="741B47"/>
                </a:solidFill>
              </a:rPr>
              <a:t>Новікавай Ніны Уладзіміраўны</a:t>
            </a:r>
            <a:endParaRPr b="1" i="1" dirty="0">
              <a:solidFill>
                <a:srgbClr val="741B47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741B47"/>
                </a:solidFill>
              </a:rPr>
              <a:t>на</a:t>
            </a:r>
            <a:r>
              <a:rPr lang="ru" b="1" i="1" dirty="0" smtClean="0">
                <a:solidFill>
                  <a:srgbClr val="741B47"/>
                </a:solidFill>
              </a:rPr>
              <a:t> </a:t>
            </a:r>
            <a:r>
              <a:rPr lang="ru" b="1" i="1" dirty="0" smtClean="0">
                <a:solidFill>
                  <a:srgbClr val="741B47"/>
                </a:solidFill>
              </a:rPr>
              <a:t>пасяджэнні метадычнага аб</a:t>
            </a:r>
            <a:r>
              <a:rPr lang="be-BY" b="1" i="1" dirty="0" smtClean="0">
                <a:solidFill>
                  <a:srgbClr val="741B47"/>
                </a:solidFill>
              </a:rPr>
              <a:t>’яднання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b="1" i="1" dirty="0" smtClean="0">
                <a:solidFill>
                  <a:srgbClr val="741B47"/>
                </a:solidFill>
              </a:rPr>
              <a:t> настаўнікаў</a:t>
            </a:r>
            <a:r>
              <a:rPr lang="ru" b="1" i="1" dirty="0" smtClean="0">
                <a:solidFill>
                  <a:srgbClr val="741B47"/>
                </a:solidFill>
              </a:rPr>
              <a:t> </a:t>
            </a:r>
            <a:r>
              <a:rPr lang="ru" b="1" i="1" dirty="0" smtClean="0">
                <a:solidFill>
                  <a:srgbClr val="741B47"/>
                </a:solidFill>
              </a:rPr>
              <a:t>пачатковых </a:t>
            </a:r>
            <a:r>
              <a:rPr lang="ru" b="1" i="1" dirty="0" smtClean="0">
                <a:solidFill>
                  <a:srgbClr val="741B47"/>
                </a:solidFill>
              </a:rPr>
              <a:t>класаў</a:t>
            </a:r>
            <a:endParaRPr b="1" i="1" dirty="0"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 dirty="0">
              <a:solidFill>
                <a:srgbClr val="741B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Работа з тэкстам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11700" y="848150"/>
            <a:ext cx="8520600" cy="4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Словы-”ключыкі”:</a:t>
            </a:r>
            <a:endParaRPr sz="2400" b="1">
              <a:solidFill>
                <a:schemeClr val="dk1"/>
              </a:solidFill>
            </a:endParaRPr>
          </a:p>
          <a:p>
            <a:pPr marL="457200" marR="0" lvl="0" indent="-38100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ru" sz="2400" b="1" i="1" dirty="0">
                <a:solidFill>
                  <a:schemeClr val="dk1"/>
                </a:solidFill>
              </a:rPr>
              <a:t>каб адчуць ўсю сур’ёзнасць сітуацыі;</a:t>
            </a:r>
            <a:endParaRPr sz="2400" b="1" i="1">
              <a:solidFill>
                <a:schemeClr val="dk1"/>
              </a:solidFill>
            </a:endParaRPr>
          </a:p>
          <a:p>
            <a:pPr marL="4572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ru" sz="2400" b="1" i="1" dirty="0">
                <a:solidFill>
                  <a:schemeClr val="dk1"/>
                </a:solidFill>
              </a:rPr>
              <a:t>каб вызначыць іншыя эмацыянальныя праяўленні (напрыклад, добразычлівасць людзей і жаданне дапамагчы; любоў да самага дарагога чалавека).</a:t>
            </a:r>
            <a:endParaRPr sz="2400" b="1" i="1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Індывідуальная работа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139675"/>
            <a:ext cx="8520600" cy="3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Пераказ тэксту ад імя галоўнага героя:</a:t>
            </a:r>
            <a:endParaRPr sz="2400" b="1">
              <a:solidFill>
                <a:schemeClr val="dk1"/>
              </a:solidFill>
            </a:endParaRPr>
          </a:p>
          <a:p>
            <a:pPr marL="457200" marR="0" lvl="0" indent="-38100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ru" sz="2400" b="1" i="1" dirty="0">
                <a:solidFill>
                  <a:schemeClr val="dk1"/>
                </a:solidFill>
              </a:rPr>
              <a:t>дзяўчынка;</a:t>
            </a:r>
            <a:endParaRPr sz="2400" b="1" i="1">
              <a:solidFill>
                <a:schemeClr val="dk1"/>
              </a:solidFill>
            </a:endParaRPr>
          </a:p>
          <a:p>
            <a:pPr marL="4572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ru" sz="2400" b="1" i="1" dirty="0">
                <a:solidFill>
                  <a:schemeClr val="dk1"/>
                </a:solidFill>
              </a:rPr>
              <a:t>людзі.</a:t>
            </a:r>
            <a:endParaRPr sz="2400" b="1" i="1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Тэст на выхадзе. Узаемакантроль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848150"/>
            <a:ext cx="8520600" cy="4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Пытанні: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</a:rPr>
              <a:t>Як звалі галоўную гераіню апавядання?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</a:rPr>
              <a:t>Што здарылася з дзяўчынкай?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</a:rPr>
              <a:t>Дзе гэта адбывалася?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</a:rPr>
              <a:t>Хто дапамог дзяўчынцы?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</a:rPr>
              <a:t>Пры дапамозе чаго абвясцілі, што згубілася дзяўчынка?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</a:rPr>
              <a:t>Якая характарыстыка дачкой матулі дапамагла яе знайсці?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Актыўная работа экспертаў-назіральнікаў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848150"/>
            <a:ext cx="8520600" cy="4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Аналіз урока: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ru" sz="2400" b="1" dirty="0">
                <a:solidFill>
                  <a:schemeClr val="dk1"/>
                </a:solidFill>
              </a:rPr>
              <a:t>Якія элементы (сродкі, прыёмы, тэхнікі) выкарыстаны на ўроку?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ru" sz="2400" b="1" dirty="0">
                <a:solidFill>
                  <a:schemeClr val="dk1"/>
                </a:solidFill>
              </a:rPr>
              <a:t>Які эфект яны мелі?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ru" sz="2400" b="1" dirty="0">
                <a:solidFill>
                  <a:schemeClr val="dk1"/>
                </a:solidFill>
              </a:rPr>
              <a:t>Ці дапамаглі яны рэалізаваць мэту ўрока?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ru" sz="2400" b="1" dirty="0">
                <a:solidFill>
                  <a:schemeClr val="dk1"/>
                </a:solidFill>
              </a:rPr>
              <a:t>Наколькі яны былі эфектыўнымі для фарміравання чытацкай пісьменнасці?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Актыўная работа экспертаў-назіральнікаў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311700" y="848150"/>
            <a:ext cx="8520600" cy="4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Аналіз урока:</a:t>
            </a:r>
            <a:endParaRPr b="1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★"/>
            </a:pPr>
            <a:r>
              <a:rPr lang="ru" sz="2000" b="1" dirty="0">
                <a:solidFill>
                  <a:schemeClr val="dk1"/>
                </a:solidFill>
              </a:rPr>
              <a:t>Як пры дапамозе адной фразы сказаць, ШТО з’яўляецца самым каштоўным набыткам, калі малодшы школьнік “пераступае парог” сярэдняй школы, а гэта яму дае, у тым ліку, і чытацкая </a:t>
            </a:r>
            <a:r>
              <a:rPr lang="ru" sz="2000" b="1" dirty="0" smtClean="0">
                <a:solidFill>
                  <a:schemeClr val="dk1"/>
                </a:solidFill>
              </a:rPr>
              <a:t>грамат</a:t>
            </a:r>
            <a:r>
              <a:rPr lang="ru" sz="2000" b="1" dirty="0" smtClean="0">
                <a:solidFill>
                  <a:schemeClr val="dk1"/>
                </a:solidFill>
              </a:rPr>
              <a:t>насць</a:t>
            </a:r>
            <a:r>
              <a:rPr lang="ru" sz="2000" b="1" dirty="0">
                <a:solidFill>
                  <a:schemeClr val="dk1"/>
                </a:solidFill>
              </a:rPr>
              <a:t>?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★"/>
            </a:pPr>
            <a:r>
              <a:rPr lang="ru" sz="2000" b="1" dirty="0">
                <a:solidFill>
                  <a:schemeClr val="dk1"/>
                </a:solidFill>
              </a:rPr>
              <a:t>Як мы можам адказаць на ключавое </a:t>
            </a:r>
            <a:r>
              <a:rPr lang="ru" sz="2000" b="1" dirty="0" smtClean="0">
                <a:solidFill>
                  <a:schemeClr val="dk1"/>
                </a:solidFill>
              </a:rPr>
              <a:t>пытанне да нашага </a:t>
            </a:r>
            <a:r>
              <a:rPr lang="ru" sz="2000" b="1" dirty="0">
                <a:solidFill>
                  <a:schemeClr val="dk1"/>
                </a:solidFill>
              </a:rPr>
              <a:t>ўрока для дарослых?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Актыўная работа экспертаў-назіральнікаў</a:t>
            </a:r>
            <a:endParaRPr b="1"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11700" y="848150"/>
            <a:ext cx="8520600" cy="4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Аналіз урока:</a:t>
            </a:r>
            <a:endParaRPr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000" b="1" u="sng" dirty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Слайд 4: Урок для </a:t>
            </a:r>
            <a:r>
              <a:rPr lang="ru" sz="2000" b="1" u="sng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дарослых. Ключавое пытанне: </a:t>
            </a:r>
            <a:r>
              <a:rPr lang="ru" sz="2000" b="1" u="sng" dirty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“Ці з’яўляецца крытэрыем чытацкай </a:t>
            </a:r>
            <a:r>
              <a:rPr lang="ru" sz="2000" b="1" u="sng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грамат</a:t>
            </a:r>
            <a:r>
              <a:rPr lang="ru" sz="2000" b="1" u="sng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насці </a:t>
            </a:r>
            <a:r>
              <a:rPr lang="ru" sz="2000" b="1" u="sng" dirty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хуткасць чытання малодшага школьніка?”</a:t>
            </a:r>
            <a:endParaRPr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/>
              <a:t>Тэст на выхадзе: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029903"/>
            <a:ext cx="8520600" cy="3840480"/>
          </a:xfrm>
        </p:spPr>
        <p:txBody>
          <a:bodyPr/>
          <a:lstStyle/>
          <a:p>
            <a:pPr>
              <a:buAutoNum type="arabicPeriod"/>
            </a:pPr>
            <a:r>
              <a:rPr lang="be-BY" sz="1600" b="1" dirty="0" smtClean="0"/>
              <a:t>Як </a:t>
            </a:r>
            <a:r>
              <a:rPr lang="be-BY" sz="1600" b="1" dirty="0"/>
              <a:t>называецца міжнародная праграма па ацэнцы адукацыйных дасягненняў навучэнцаў, да якой Беларусь далучылася ў 2018 годзе? </a:t>
            </a:r>
            <a:endParaRPr lang="be-BY" sz="1600" b="1" dirty="0" smtClean="0"/>
          </a:p>
          <a:p>
            <a:pPr marL="114300" indent="0" algn="r">
              <a:buNone/>
            </a:pPr>
            <a:r>
              <a:rPr lang="en-US" sz="1600" i="1" dirty="0" smtClean="0"/>
              <a:t>PISA</a:t>
            </a:r>
            <a:endParaRPr lang="be-BY" sz="1600" i="1" dirty="0" smtClean="0"/>
          </a:p>
          <a:p>
            <a:pPr marL="114300" indent="0" algn="just">
              <a:buNone/>
            </a:pPr>
            <a:r>
              <a:rPr lang="be-BY" sz="1600" b="1" dirty="0" smtClean="0"/>
              <a:t>2. </a:t>
            </a:r>
            <a:r>
              <a:rPr lang="be-BY" sz="1600" b="1" dirty="0"/>
              <a:t>Ч</a:t>
            </a:r>
            <a:r>
              <a:rPr lang="be-BY" sz="1600" b="1" dirty="0" smtClean="0"/>
              <a:t>аму </a:t>
            </a:r>
            <a:r>
              <a:rPr lang="be-BY" sz="1600" b="1" dirty="0"/>
              <a:t>чытацкую </a:t>
            </a:r>
            <a:r>
              <a:rPr lang="be-BY" sz="1600" b="1" dirty="0" smtClean="0"/>
              <a:t>граматнасць </a:t>
            </a:r>
            <a:r>
              <a:rPr lang="be-BY" sz="1600" b="1" dirty="0"/>
              <a:t>называюць метапрадметнай кампетэнцыяй? </a:t>
            </a:r>
            <a:endParaRPr lang="be-BY" sz="1600" b="1" dirty="0" smtClean="0"/>
          </a:p>
          <a:p>
            <a:pPr marL="114300" indent="0" algn="r">
              <a:buNone/>
            </a:pPr>
            <a:r>
              <a:rPr lang="be-BY" sz="1600" i="1" dirty="0"/>
              <a:t>Яна закранае практычна ўсе вучэбныя прадметы</a:t>
            </a:r>
            <a:r>
              <a:rPr lang="be-BY" sz="1600" i="1" dirty="0" smtClean="0"/>
              <a:t>.</a:t>
            </a:r>
          </a:p>
          <a:p>
            <a:pPr marL="114300" indent="0" algn="just">
              <a:buNone/>
            </a:pPr>
            <a:r>
              <a:rPr lang="be-BY" sz="1600" b="1" dirty="0" smtClean="0"/>
              <a:t>3. </a:t>
            </a:r>
            <a:r>
              <a:rPr lang="be-BY" sz="1600" b="1" dirty="0"/>
              <a:t>Што значыць быць чытацкі пісьменным? </a:t>
            </a:r>
            <a:endParaRPr lang="be-BY" sz="1600" b="1" dirty="0" smtClean="0"/>
          </a:p>
          <a:p>
            <a:pPr marL="114300" indent="0" algn="r">
              <a:buNone/>
            </a:pPr>
            <a:r>
              <a:rPr lang="be-BY" sz="1600" i="1" dirty="0"/>
              <a:t>Валодаць уменнямі: 1) знаходзіць доступ да інфармацыі і вынімаць яе; 2) фарміраваць агульнае паніманне тэксту і пераводзіць інфармацыю тэксту на мову чытача; 3) разважаць пра змест і форму тэкставага паведамлення, ацэньваць яго</a:t>
            </a:r>
            <a:r>
              <a:rPr lang="be-BY" sz="1600" i="1" dirty="0" smtClean="0"/>
              <a:t>.</a:t>
            </a:r>
          </a:p>
          <a:p>
            <a:pPr marL="114300" indent="0" algn="just">
              <a:buNone/>
            </a:pPr>
            <a:r>
              <a:rPr lang="be-BY" sz="1600" b="1" dirty="0" smtClean="0"/>
              <a:t>4. </a:t>
            </a:r>
            <a:r>
              <a:rPr lang="be-BY" sz="1600" b="1" dirty="0"/>
              <a:t>Якія кампетэнцыі, акрамя чытацкай </a:t>
            </a:r>
            <a:r>
              <a:rPr lang="be-BY" sz="1600" b="1" dirty="0" smtClean="0"/>
              <a:t>граматнасці</a:t>
            </a:r>
            <a:r>
              <a:rPr lang="be-BY" sz="1600" b="1" dirty="0"/>
              <a:t>, падпадаюць пад маніторынг якасці адукацыі? </a:t>
            </a:r>
            <a:endParaRPr lang="be-BY" sz="1600" i="1" dirty="0" smtClean="0"/>
          </a:p>
          <a:p>
            <a:pPr marL="114300" indent="0" algn="ctr">
              <a:buNone/>
            </a:pPr>
            <a:r>
              <a:rPr lang="be-BY" sz="1600" i="1" dirty="0"/>
              <a:t>Матэматычная, натуральна-навуковая і </a:t>
            </a:r>
            <a:endParaRPr lang="be-BY" sz="1600" i="1" dirty="0" smtClean="0"/>
          </a:p>
          <a:p>
            <a:pPr marL="114300" indent="0" algn="ctr">
              <a:buNone/>
            </a:pPr>
            <a:r>
              <a:rPr lang="be-BY" sz="1600" i="1" dirty="0" smtClean="0"/>
              <a:t>камп’ютарная граматнасць</a:t>
            </a:r>
            <a:r>
              <a:rPr lang="be-BY" sz="1600" i="1" dirty="0"/>
              <a:t>.</a:t>
            </a:r>
            <a:endParaRPr lang="be-BY" sz="1600" i="1" dirty="0" smtClean="0"/>
          </a:p>
          <a:p>
            <a:pPr marL="114300" indent="0" algn="just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4513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 smtClean="0"/>
              <a:t>Рэфлексія. Зваротная сувязь:</a:t>
            </a:r>
            <a:endParaRPr b="1"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311700" y="848150"/>
            <a:ext cx="8520600" cy="4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algn="just"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ts val="2400"/>
            </a:pPr>
            <a:r>
              <a:rPr lang="ru" sz="2400" b="1" dirty="0" smtClean="0">
                <a:solidFill>
                  <a:schemeClr val="dk1"/>
                </a:solidFill>
              </a:rPr>
              <a:t> Зрабіце вывады аб тым, ці дасягнулі мы </a:t>
            </a:r>
            <a:r>
              <a:rPr lang="ru" sz="2400" b="1" dirty="0">
                <a:solidFill>
                  <a:schemeClr val="dk1"/>
                </a:solidFill>
              </a:rPr>
              <a:t>мэты ўрока для дарослых, </a:t>
            </a:r>
            <a:r>
              <a:rPr lang="ru" sz="2400" b="1" dirty="0" smtClean="0">
                <a:solidFill>
                  <a:schemeClr val="dk1"/>
                </a:solidFill>
              </a:rPr>
              <a:t>якую мы ставілі </a:t>
            </a:r>
            <a:r>
              <a:rPr lang="ru" sz="2400" b="1" dirty="0" smtClean="0">
                <a:solidFill>
                  <a:schemeClr val="dk1"/>
                </a:solidFill>
              </a:rPr>
              <a:t>на </a:t>
            </a:r>
            <a:r>
              <a:rPr lang="ru" sz="2400" b="1" dirty="0">
                <a:solidFill>
                  <a:schemeClr val="dk1"/>
                </a:solidFill>
              </a:rPr>
              <a:t>мове вучня </a:t>
            </a:r>
            <a:r>
              <a:rPr lang="ru" sz="2400" b="1" dirty="0" smtClean="0">
                <a:solidFill>
                  <a:schemeClr val="dk1"/>
                </a:solidFill>
              </a:rPr>
              <a:t>(праз </a:t>
            </a:r>
            <a:r>
              <a:rPr lang="ru" sz="2400" b="1" dirty="0">
                <a:solidFill>
                  <a:schemeClr val="dk1"/>
                </a:solidFill>
              </a:rPr>
              <a:t>крытэрыі іх дасягнення </a:t>
            </a:r>
            <a:r>
              <a:rPr lang="ru" sz="2400" b="1" dirty="0" smtClean="0">
                <a:solidFill>
                  <a:schemeClr val="dk1"/>
                </a:solidFill>
              </a:rPr>
              <a:t>- НаШтоБуЗУ), мэты пасяджэння?</a:t>
            </a:r>
            <a:endParaRPr sz="2400" b="1" dirty="0">
              <a:solidFill>
                <a:schemeClr val="dk1"/>
              </a:solidFill>
            </a:endParaRPr>
          </a:p>
          <a:p>
            <a:pPr marL="4572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 dirty="0" smtClean="0">
                <a:solidFill>
                  <a:schemeClr val="dk1"/>
                </a:solidFill>
              </a:rPr>
              <a:t>Якія вашы эмацыянальныя </a:t>
            </a:r>
            <a:r>
              <a:rPr lang="ru" sz="2400" b="1" dirty="0">
                <a:solidFill>
                  <a:schemeClr val="dk1"/>
                </a:solidFill>
              </a:rPr>
              <a:t>адчуванні (што </a:t>
            </a:r>
            <a:r>
              <a:rPr lang="ru" sz="2400" b="1" dirty="0" smtClean="0">
                <a:solidFill>
                  <a:schemeClr val="dk1"/>
                </a:solidFill>
              </a:rPr>
              <a:t>спадабалася/не </a:t>
            </a:r>
            <a:r>
              <a:rPr lang="ru" sz="2400" b="1" dirty="0" smtClean="0">
                <a:solidFill>
                  <a:schemeClr val="dk1"/>
                </a:solidFill>
              </a:rPr>
              <a:t>спадабалася</a:t>
            </a:r>
            <a:r>
              <a:rPr lang="ru" sz="2400" b="1" dirty="0" smtClean="0">
                <a:solidFill>
                  <a:schemeClr val="dk1"/>
                </a:solidFill>
              </a:rPr>
              <a:t>)?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e-BY" b="1" u="sng" dirty="0"/>
              <a:t>Выкарыстаныя крыніцы </a:t>
            </a:r>
            <a:r>
              <a:rPr lang="be-BY" b="1" u="sng" dirty="0" smtClean="0"/>
              <a:t>інфармацыі: </a:t>
            </a:r>
            <a:endParaRPr b="1" u="sng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311700" y="848150"/>
            <a:ext cx="8520600" cy="4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be-BY" sz="2400" dirty="0" smtClean="0"/>
              <a:t>	</a:t>
            </a:r>
            <a:r>
              <a:rPr lang="be-BY" sz="2000" b="1" dirty="0" smtClean="0"/>
              <a:t>Актыўная </a:t>
            </a:r>
            <a:r>
              <a:rPr lang="be-BY" sz="2000" b="1" dirty="0"/>
              <a:t>ацэнка ў дзеянні: вопыт настаўнікаў Беларусі: дапаможнік для настаўнікаў / М.І. Запрудскі, М.В. Кудзейка, Т.П. Мацкевіч і інш.; пад рэд. М.І. Запрудскага. – Мінск, 2014.</a:t>
            </a:r>
            <a:endParaRPr lang="ru-RU" sz="2000" b="1" dirty="0"/>
          </a:p>
          <a:p>
            <a:pPr marL="114300" indent="0">
              <a:lnSpc>
                <a:spcPct val="150000"/>
              </a:lnSpc>
              <a:buNone/>
            </a:pPr>
            <a:r>
              <a:rPr lang="be-BY" sz="2000" b="1" dirty="0" smtClean="0"/>
              <a:t>	Медыяадукацыя </a:t>
            </a:r>
            <a:r>
              <a:rPr lang="be-BY" sz="2000" b="1" dirty="0"/>
              <a:t>ў школе: фарміраванне медыяграматнасці вучняў: дапаможнік для настаўнікаў / М.І. Запрудскі, А.А. Палейка, А.У. Радзевіч,  Т.П. Мацкевіч і інш.; пад рэд. М.І. Запрудскага. – Мінск, 2018.</a:t>
            </a:r>
            <a:endParaRPr lang="ru-RU" sz="2000" b="1" dirty="0"/>
          </a:p>
          <a:p>
            <a:pPr marL="76200" indent="0" algn="just"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ts val="2400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614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20124D"/>
                </a:solidFill>
              </a:rPr>
              <a:t>Дзя</a:t>
            </a:r>
            <a:r>
              <a:rPr lang="be-BY" sz="3600" b="1" dirty="0" smtClean="0">
                <a:solidFill>
                  <a:srgbClr val="20124D"/>
                </a:solidFill>
              </a:rPr>
              <a:t>куй за ўвагу і </a:t>
            </a:r>
            <a:br>
              <a:rPr lang="be-BY" sz="3600" b="1" dirty="0" smtClean="0">
                <a:solidFill>
                  <a:srgbClr val="20124D"/>
                </a:solidFill>
              </a:rPr>
            </a:br>
            <a:r>
              <a:rPr lang="be-BY" sz="3600" b="1" dirty="0" smtClean="0">
                <a:solidFill>
                  <a:srgbClr val="20124D"/>
                </a:solidFill>
              </a:rPr>
              <a:t>сумесную работу, </a:t>
            </a:r>
            <a:br>
              <a:rPr lang="be-BY" sz="3600" b="1" dirty="0" smtClean="0">
                <a:solidFill>
                  <a:srgbClr val="20124D"/>
                </a:solidFill>
              </a:rPr>
            </a:br>
            <a:r>
              <a:rPr lang="ru" sz="3600" b="1" dirty="0" smtClean="0">
                <a:solidFill>
                  <a:srgbClr val="20124D"/>
                </a:solidFill>
              </a:rPr>
              <a:t>поспехаў вам і </a:t>
            </a:r>
            <a:r>
              <a:rPr lang="ru" sz="3600" b="1" dirty="0">
                <a:solidFill>
                  <a:srgbClr val="20124D"/>
                </a:solidFill>
              </a:rPr>
              <a:t>ў</a:t>
            </a:r>
            <a:r>
              <a:rPr lang="ru" sz="3600" b="1" dirty="0" smtClean="0">
                <a:solidFill>
                  <a:srgbClr val="20124D"/>
                </a:solidFill>
              </a:rPr>
              <a:t>сяго </a:t>
            </a:r>
            <a:r>
              <a:rPr lang="ru" sz="3600" b="1" dirty="0">
                <a:solidFill>
                  <a:srgbClr val="20124D"/>
                </a:solidFill>
              </a:rPr>
              <a:t>найлепшага ў</a:t>
            </a:r>
            <a:r>
              <a:rPr lang="ru" sz="3600" b="1" dirty="0" smtClean="0">
                <a:solidFill>
                  <a:srgbClr val="20124D"/>
                </a:solidFill>
              </a:rPr>
              <a:t> </a:t>
            </a:r>
            <a:r>
              <a:rPr lang="ru" sz="3600" b="1" dirty="0">
                <a:solidFill>
                  <a:srgbClr val="20124D"/>
                </a:solidFill>
              </a:rPr>
              <a:t>жыцці, паважаныя калегі!</a:t>
            </a:r>
            <a:endParaRPr sz="3600" b="1" dirty="0">
              <a:solidFill>
                <a:srgbClr val="2012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PISA</a:t>
            </a:r>
            <a:endParaRPr b="1" u="sng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Міжнародная праграма па ацэнцы адукацыйных дасягненняў навучэнцаў, да якой Рэспубліка Беларусь далучылася ў 2018 годзе.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Маніторынг якасці адукацыі праводзіцца па 4 напрамках: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ru" sz="2000" b="1" dirty="0">
                <a:solidFill>
                  <a:schemeClr val="dk1"/>
                </a:solidFill>
              </a:rPr>
              <a:t>чытацкая </a:t>
            </a:r>
            <a:r>
              <a:rPr lang="ru" sz="2000" b="1" dirty="0" smtClean="0">
                <a:solidFill>
                  <a:schemeClr val="dk1"/>
                </a:solidFill>
              </a:rPr>
              <a:t>грамат</a:t>
            </a:r>
            <a:r>
              <a:rPr lang="ru" sz="2000" b="1" dirty="0" smtClean="0">
                <a:solidFill>
                  <a:schemeClr val="dk1"/>
                </a:solidFill>
              </a:rPr>
              <a:t>насць</a:t>
            </a:r>
            <a:r>
              <a:rPr lang="ru" sz="2000" b="1" dirty="0">
                <a:solidFill>
                  <a:schemeClr val="dk1"/>
                </a:solidFill>
              </a:rPr>
              <a:t>;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ru" sz="2000" b="1" dirty="0">
                <a:solidFill>
                  <a:schemeClr val="dk1"/>
                </a:solidFill>
              </a:rPr>
              <a:t>матэматычная </a:t>
            </a:r>
            <a:r>
              <a:rPr lang="ru" sz="2000" b="1" dirty="0" smtClean="0">
                <a:solidFill>
                  <a:schemeClr val="dk1"/>
                </a:solidFill>
              </a:rPr>
              <a:t>грамат</a:t>
            </a:r>
            <a:r>
              <a:rPr lang="ru" sz="2000" b="1" dirty="0" smtClean="0">
                <a:solidFill>
                  <a:schemeClr val="dk1"/>
                </a:solidFill>
              </a:rPr>
              <a:t>насць</a:t>
            </a:r>
            <a:r>
              <a:rPr lang="ru" sz="2000" b="1" dirty="0">
                <a:solidFill>
                  <a:schemeClr val="dk1"/>
                </a:solidFill>
              </a:rPr>
              <a:t>;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ru" sz="2000" b="1" dirty="0">
                <a:solidFill>
                  <a:schemeClr val="dk1"/>
                </a:solidFill>
              </a:rPr>
              <a:t>натуральна-навуковая </a:t>
            </a:r>
            <a:r>
              <a:rPr lang="ru" sz="2000" b="1" dirty="0" smtClean="0">
                <a:solidFill>
                  <a:schemeClr val="dk1"/>
                </a:solidFill>
              </a:rPr>
              <a:t>грамат</a:t>
            </a:r>
            <a:r>
              <a:rPr lang="ru" sz="2000" b="1" dirty="0" smtClean="0">
                <a:solidFill>
                  <a:schemeClr val="dk1"/>
                </a:solidFill>
              </a:rPr>
              <a:t>насць</a:t>
            </a:r>
            <a:r>
              <a:rPr lang="ru" sz="2000" b="1" dirty="0">
                <a:solidFill>
                  <a:schemeClr val="dk1"/>
                </a:solidFill>
              </a:rPr>
              <a:t>;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ru" sz="2000" b="1" dirty="0">
                <a:solidFill>
                  <a:schemeClr val="dk1"/>
                </a:solidFill>
              </a:rPr>
              <a:t>камп’ютарная </a:t>
            </a:r>
            <a:r>
              <a:rPr lang="ru" sz="2000" b="1" dirty="0" smtClean="0">
                <a:solidFill>
                  <a:schemeClr val="dk1"/>
                </a:solidFill>
              </a:rPr>
              <a:t>грамат</a:t>
            </a:r>
            <a:r>
              <a:rPr lang="ru" sz="2000" b="1" dirty="0" smtClean="0">
                <a:solidFill>
                  <a:schemeClr val="dk1"/>
                </a:solidFill>
              </a:rPr>
              <a:t>насць</a:t>
            </a:r>
            <a:r>
              <a:rPr lang="ru" sz="2000" b="1" dirty="0">
                <a:solidFill>
                  <a:schemeClr val="dk1"/>
                </a:solidFill>
              </a:rPr>
              <a:t>.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Урок для дарослых </a:t>
            </a:r>
            <a:r>
              <a:rPr lang="ru" b="1" dirty="0"/>
              <a:t>- </a:t>
            </a:r>
            <a:endParaRPr b="1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такая форма метадычнай работы, якая дазваляе вядучаму не толькі расказаць, але і паказаць, як працуюць сродкі, прыёмы і тэхнікі; удзельнікам даецца магчымасць паставіць сябе на месца навучэнца і адчуць на сабе, як працуе той ці іншы прыём альбо метад, а назіральнікаў вучыць бачыць і фіксіраваць факты.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11700" y="140176"/>
            <a:ext cx="8520600" cy="841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Урок для дарослых</a:t>
            </a:r>
            <a:endParaRPr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u="sng" dirty="0" smtClean="0"/>
              <a:t>Ключавое пытанне: </a:t>
            </a:r>
            <a:r>
              <a:rPr lang="ru" sz="1600" b="1" dirty="0" smtClean="0"/>
              <a:t>“Ці </a:t>
            </a:r>
            <a:r>
              <a:rPr lang="ru" sz="1600" b="1" dirty="0"/>
              <a:t>з’яўляецца крытэрыем чытацкай </a:t>
            </a:r>
            <a:r>
              <a:rPr lang="ru" sz="1600" b="1" dirty="0" smtClean="0"/>
              <a:t>грамат</a:t>
            </a:r>
            <a:r>
              <a:rPr lang="ru" sz="1600" b="1" dirty="0" smtClean="0"/>
              <a:t>насці хуткасць </a:t>
            </a:r>
            <a:r>
              <a:rPr lang="ru" sz="1600" b="1" dirty="0"/>
              <a:t>чытання малодшага школьніка?”</a:t>
            </a:r>
            <a:endParaRPr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311700" y="981777"/>
            <a:ext cx="8520600" cy="3942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be-BY" b="1" i="1" u="sng" dirty="0">
                <a:solidFill>
                  <a:srgbClr val="0070C0"/>
                </a:solidFill>
              </a:rPr>
              <a:t>Мэта: </a:t>
            </a:r>
            <a:r>
              <a:rPr lang="be-BY" b="1" i="1" dirty="0" smtClean="0">
                <a:solidFill>
                  <a:srgbClr val="0070C0"/>
                </a:solidFill>
              </a:rPr>
              <a:t>фарміраванне уяўлення </a:t>
            </a:r>
            <a:r>
              <a:rPr lang="be-BY" b="1" i="1" dirty="0">
                <a:solidFill>
                  <a:srgbClr val="0070C0"/>
                </a:solidFill>
              </a:rPr>
              <a:t>аб тым, што чытацкая </a:t>
            </a:r>
            <a:r>
              <a:rPr lang="be-BY" b="1" i="1" dirty="0" smtClean="0">
                <a:solidFill>
                  <a:srgbClr val="0070C0"/>
                </a:solidFill>
              </a:rPr>
              <a:t>граматнасць </a:t>
            </a:r>
            <a:r>
              <a:rPr lang="be-BY" b="1" i="1" dirty="0">
                <a:solidFill>
                  <a:srgbClr val="0070C0"/>
                </a:solidFill>
              </a:rPr>
              <a:t>– неабходны навык сучаснага чалавека.</a:t>
            </a:r>
            <a:endParaRPr lang="ru-RU" b="1" i="1" dirty="0">
              <a:solidFill>
                <a:srgbClr val="0070C0"/>
              </a:solidFill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be-BY" b="1" i="1" u="sng" dirty="0">
                <a:solidFill>
                  <a:srgbClr val="0070C0"/>
                </a:solidFill>
              </a:rPr>
              <a:t>Задачы:</a:t>
            </a:r>
            <a:r>
              <a:rPr lang="be-BY" b="1" i="1" dirty="0">
                <a:solidFill>
                  <a:srgbClr val="0070C0"/>
                </a:solidFill>
              </a:rPr>
              <a:t> </a:t>
            </a:r>
            <a:r>
              <a:rPr lang="be-BY" b="1" i="1" dirty="0" smtClean="0">
                <a:solidFill>
                  <a:srgbClr val="0070C0"/>
                </a:solidFill>
              </a:rPr>
              <a:t>вызначыць псіхолага-педагагічныя умовы </a:t>
            </a:r>
            <a:r>
              <a:rPr lang="be-BY" b="1" i="1" dirty="0">
                <a:solidFill>
                  <a:srgbClr val="0070C0"/>
                </a:solidFill>
              </a:rPr>
              <a:t>фарміравання чытацкай </a:t>
            </a:r>
            <a:r>
              <a:rPr lang="be-BY" b="1" i="1" dirty="0" smtClean="0">
                <a:solidFill>
                  <a:srgbClr val="0070C0"/>
                </a:solidFill>
              </a:rPr>
              <a:t>граматнасці.</a:t>
            </a:r>
            <a:endParaRPr lang="ru" b="1" i="1" u="sng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dirty="0">
                <a:solidFill>
                  <a:schemeClr val="dk1"/>
                </a:solidFill>
              </a:rPr>
              <a:t> </a:t>
            </a:r>
            <a:endParaRPr lang="ru" sz="1600" b="1" i="1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dirty="0" smtClean="0">
                <a:solidFill>
                  <a:schemeClr val="dk1"/>
                </a:solidFill>
              </a:rPr>
              <a:t> </a:t>
            </a:r>
            <a:r>
              <a:rPr lang="ru" sz="1600" b="1" i="1" u="sng" dirty="0" smtClean="0">
                <a:solidFill>
                  <a:schemeClr val="dk1"/>
                </a:solidFill>
              </a:rPr>
              <a:t>Мэта </a:t>
            </a:r>
            <a:r>
              <a:rPr lang="ru" sz="1600" b="1" i="1" u="sng" dirty="0">
                <a:solidFill>
                  <a:schemeClr val="dk1"/>
                </a:solidFill>
              </a:rPr>
              <a:t>на мове вучня</a:t>
            </a:r>
            <a:r>
              <a:rPr lang="ru" sz="1600" b="1" i="1" dirty="0">
                <a:solidFill>
                  <a:schemeClr val="dk1"/>
                </a:solidFill>
              </a:rPr>
              <a:t>:</a:t>
            </a:r>
            <a:r>
              <a:rPr lang="ru" sz="1600" b="1" dirty="0">
                <a:solidFill>
                  <a:schemeClr val="dk1"/>
                </a:solidFill>
              </a:rPr>
              <a:t> змагу </a:t>
            </a:r>
            <a:r>
              <a:rPr lang="ru" sz="1600" b="1" dirty="0" smtClean="0">
                <a:solidFill>
                  <a:schemeClr val="dk1"/>
                </a:solidFill>
              </a:rPr>
              <a:t>стаць </a:t>
            </a:r>
            <a:r>
              <a:rPr lang="ru" sz="1600" b="1" dirty="0">
                <a:solidFill>
                  <a:schemeClr val="dk1"/>
                </a:solidFill>
              </a:rPr>
              <a:t>больш чытацкі </a:t>
            </a:r>
            <a:r>
              <a:rPr lang="ru" sz="1600" b="1" dirty="0" smtClean="0">
                <a:solidFill>
                  <a:schemeClr val="dk1"/>
                </a:solidFill>
              </a:rPr>
              <a:t>грамат</a:t>
            </a:r>
            <a:r>
              <a:rPr lang="ru" sz="1600" b="1" dirty="0" smtClean="0">
                <a:solidFill>
                  <a:schemeClr val="dk1"/>
                </a:solidFill>
              </a:rPr>
              <a:t>ным</a:t>
            </a:r>
            <a:r>
              <a:rPr lang="ru" sz="1600" b="1" dirty="0">
                <a:solidFill>
                  <a:schemeClr val="dk1"/>
                </a:solidFill>
              </a:rPr>
              <a:t>.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 b="1" i="1" dirty="0" smtClean="0">
                <a:solidFill>
                  <a:schemeClr val="dk1"/>
                </a:solidFill>
              </a:rPr>
              <a:t>  </a:t>
            </a:r>
            <a:r>
              <a:rPr lang="ru" sz="1600" b="1" i="1" u="sng" dirty="0" smtClean="0">
                <a:solidFill>
                  <a:schemeClr val="dk1"/>
                </a:solidFill>
              </a:rPr>
              <a:t>НаШтоБуЗУ</a:t>
            </a:r>
            <a:r>
              <a:rPr lang="ru" sz="1600" b="1" i="1" dirty="0" smtClean="0">
                <a:solidFill>
                  <a:schemeClr val="dk1"/>
                </a:solidFill>
              </a:rPr>
              <a:t> </a:t>
            </a:r>
            <a:r>
              <a:rPr lang="ru" sz="1600" b="1" i="1" dirty="0">
                <a:solidFill>
                  <a:schemeClr val="dk1"/>
                </a:solidFill>
              </a:rPr>
              <a:t>(на што буду звяртаць увагу) - крытэрыі дасягнення мэты:</a:t>
            </a:r>
            <a:endParaRPr sz="1600" b="1" i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" sz="1600" b="1" dirty="0">
                <a:solidFill>
                  <a:schemeClr val="dk1"/>
                </a:solidFill>
              </a:rPr>
              <a:t>Прачытаю тэкст і адкажу на пытанні па ім.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" sz="1600" b="1" dirty="0">
                <a:solidFill>
                  <a:schemeClr val="dk1"/>
                </a:solidFill>
              </a:rPr>
              <a:t>Складу яго вусны пераказ.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" sz="1600" b="1" dirty="0">
                <a:solidFill>
                  <a:schemeClr val="dk1"/>
                </a:solidFill>
              </a:rPr>
              <a:t>Назаву галоўных персанажаў твора, змагу </a:t>
            </a:r>
            <a:r>
              <a:rPr lang="ru" sz="1600" b="1" dirty="0" smtClean="0">
                <a:solidFill>
                  <a:schemeClr val="dk1"/>
                </a:solidFill>
              </a:rPr>
              <a:t>“</a:t>
            </a:r>
            <a:r>
              <a:rPr lang="ru" sz="1600" b="1" dirty="0" smtClean="0">
                <a:solidFill>
                  <a:schemeClr val="dk1"/>
                </a:solidFill>
              </a:rPr>
              <a:t>апынуцца</a:t>
            </a:r>
            <a:r>
              <a:rPr lang="ru" sz="1600" b="1" dirty="0" smtClean="0">
                <a:solidFill>
                  <a:schemeClr val="dk1"/>
                </a:solidFill>
              </a:rPr>
              <a:t>” </a:t>
            </a:r>
            <a:r>
              <a:rPr lang="ru" sz="1600" b="1" dirty="0">
                <a:solidFill>
                  <a:schemeClr val="dk1"/>
                </a:solidFill>
              </a:rPr>
              <a:t>на іх месцы.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AutoNum type="arabicPeriod"/>
            </a:pPr>
            <a:r>
              <a:rPr lang="ru" sz="1600" b="1" dirty="0">
                <a:solidFill>
                  <a:schemeClr val="dk1"/>
                </a:solidFill>
              </a:rPr>
              <a:t>Змагу прайсці тэст напрыканцы ўрока.</a:t>
            </a: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latin typeface="Roboto" charset="0"/>
                <a:ea typeface="Roboto" charset="0"/>
              </a:rPr>
              <a:t>Тэст PISA</a:t>
            </a:r>
            <a:endParaRPr b="1" u="sng">
              <a:latin typeface="Roboto" charset="0"/>
              <a:ea typeface="Roboto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 charset="0"/>
              <a:ea typeface="Roboto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1173975"/>
            <a:ext cx="8520600" cy="3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правярае такія чытацкія ўменні, як: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ru" sz="2400" b="1" dirty="0">
                <a:solidFill>
                  <a:schemeClr val="dk1"/>
                </a:solidFill>
              </a:rPr>
              <a:t>уменне знайсці доступ да інфармацыі і выняць яе;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ru" sz="2400" b="1" dirty="0">
                <a:solidFill>
                  <a:schemeClr val="dk1"/>
                </a:solidFill>
              </a:rPr>
              <a:t>уменне сфарміраваць агульнае </a:t>
            </a:r>
            <a:r>
              <a:rPr lang="ru" sz="2400" b="1" dirty="0" smtClean="0">
                <a:solidFill>
                  <a:schemeClr val="dk1"/>
                </a:solidFill>
              </a:rPr>
              <a:t>разуме</a:t>
            </a:r>
            <a:r>
              <a:rPr lang="ru" sz="2400" b="1" dirty="0" smtClean="0">
                <a:solidFill>
                  <a:schemeClr val="dk1"/>
                </a:solidFill>
              </a:rPr>
              <a:t>нне </a:t>
            </a:r>
            <a:r>
              <a:rPr lang="ru" sz="2400" b="1" dirty="0">
                <a:solidFill>
                  <a:schemeClr val="dk1"/>
                </a:solidFill>
              </a:rPr>
              <a:t>тэксту і перавесці </a:t>
            </a:r>
            <a:r>
              <a:rPr lang="ru" sz="2400" b="1" dirty="0" smtClean="0">
                <a:solidFill>
                  <a:schemeClr val="dk1"/>
                </a:solidFill>
              </a:rPr>
              <a:t>гэту інфармацыю </a:t>
            </a:r>
            <a:r>
              <a:rPr lang="ru" sz="2400" b="1" dirty="0">
                <a:solidFill>
                  <a:schemeClr val="dk1"/>
                </a:solidFill>
              </a:rPr>
              <a:t>на мову чытача;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ru" sz="2400" b="1" dirty="0">
                <a:solidFill>
                  <a:schemeClr val="dk1"/>
                </a:solidFill>
              </a:rPr>
              <a:t>уменне разважаць пра змест і форму тэкставага паведамлення, ацэньваць яго.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Задача ЭКСПЕРТАЎ </a:t>
            </a:r>
            <a:r>
              <a:rPr lang="ru" b="1" dirty="0"/>
              <a:t>- назіранне за тым,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11700" y="1173975"/>
            <a:ext cx="8520600" cy="3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ru" sz="2400" b="1" dirty="0">
                <a:solidFill>
                  <a:schemeClr val="dk1"/>
                </a:solidFill>
              </a:rPr>
              <a:t>якія элементы (сродкі, прыёмы, тэхнікі) выкарыстаны на ўроку;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ru" sz="2400" b="1" dirty="0">
                <a:solidFill>
                  <a:schemeClr val="dk1"/>
                </a:solidFill>
              </a:rPr>
              <a:t>які эфект яны мелі;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ru" sz="2400" b="1" dirty="0">
                <a:solidFill>
                  <a:schemeClr val="dk1"/>
                </a:solidFill>
              </a:rPr>
              <a:t>ці дапамаглі яны рэалізаваць мэту ўрока;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ru" sz="2400" b="1" dirty="0">
                <a:solidFill>
                  <a:schemeClr val="dk1"/>
                </a:solidFill>
              </a:rPr>
              <a:t>наколькі яны былі эфектыўнымі для фарміравання чытацкай </a:t>
            </a:r>
            <a:r>
              <a:rPr lang="ru" sz="2400" b="1" dirty="0" smtClean="0">
                <a:solidFill>
                  <a:schemeClr val="dk1"/>
                </a:solidFill>
              </a:rPr>
              <a:t>грамат</a:t>
            </a:r>
            <a:r>
              <a:rPr lang="ru" sz="2400" b="1" dirty="0" smtClean="0">
                <a:solidFill>
                  <a:schemeClr val="dk1"/>
                </a:solidFill>
              </a:rPr>
              <a:t>насці</a:t>
            </a:r>
            <a:r>
              <a:rPr lang="ru" sz="2400" b="1" dirty="0">
                <a:solidFill>
                  <a:schemeClr val="dk1"/>
                </a:solidFill>
              </a:rPr>
              <a:t>.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Работа з тэкстам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173975"/>
            <a:ext cx="8520600" cy="3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Васіль Сухамлінскі</a:t>
            </a:r>
            <a:endParaRPr sz="2400" b="1"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3600" b="1">
                <a:solidFill>
                  <a:schemeClr val="dk1"/>
                </a:solidFill>
              </a:rPr>
              <a:t>Самыя ласкавыя рукі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Работа з дадатковым матэрыялам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11700" y="1173975"/>
            <a:ext cx="8520600" cy="3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600" b="1">
              <a:solidFill>
                <a:schemeClr val="dk1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00" y="1173975"/>
            <a:ext cx="6135750" cy="3451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318050"/>
            <a:ext cx="8520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/>
              <a:t>Работа ў парах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11700" y="848150"/>
            <a:ext cx="8520600" cy="4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Скласці паведамленне, </a:t>
            </a:r>
            <a:endParaRPr sz="2400" b="1"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выкарыстоўваючы пачаткі сказаў: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ru" sz="2400" b="1" i="1">
                <a:solidFill>
                  <a:schemeClr val="dk1"/>
                </a:solidFill>
              </a:rPr>
              <a:t>Сёння…</a:t>
            </a:r>
            <a:endParaRPr sz="2400" b="1" i="1">
              <a:solidFill>
                <a:schemeClr val="dk1"/>
              </a:solidFill>
            </a:endParaRPr>
          </a:p>
          <a:p>
            <a:pPr marL="13716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ru" sz="2400" b="1" i="1">
                <a:solidFill>
                  <a:schemeClr val="dk1"/>
                </a:solidFill>
              </a:rPr>
              <a:t>Дзяўчынка…</a:t>
            </a:r>
            <a:endParaRPr sz="2400" b="1" i="1">
              <a:solidFill>
                <a:schemeClr val="dk1"/>
              </a:solidFill>
            </a:endParaRPr>
          </a:p>
          <a:p>
            <a:pPr marL="2286000" lvl="3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ru" sz="2400" b="1" i="1">
                <a:solidFill>
                  <a:schemeClr val="dk1"/>
                </a:solidFill>
              </a:rPr>
              <a:t>Аднак…</a:t>
            </a:r>
            <a:endParaRPr sz="2400" b="1" i="1">
              <a:solidFill>
                <a:schemeClr val="dk1"/>
              </a:solidFill>
            </a:endParaRPr>
          </a:p>
          <a:p>
            <a:pPr marL="3200400" lvl="5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ru" sz="2400" b="1" i="1">
                <a:solidFill>
                  <a:schemeClr val="dk1"/>
                </a:solidFill>
              </a:rPr>
              <a:t>Дзякуючы…</a:t>
            </a:r>
            <a:endParaRPr sz="2400" b="1" i="1">
              <a:solidFill>
                <a:schemeClr val="dk1"/>
              </a:solidFill>
            </a:endParaRPr>
          </a:p>
          <a:p>
            <a:pPr marL="4114800" lvl="7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ru" sz="2400" b="1" i="1">
                <a:solidFill>
                  <a:schemeClr val="dk1"/>
                </a:solidFill>
              </a:rPr>
              <a:t>Усё скончылася...</a:t>
            </a:r>
            <a:endParaRPr sz="2400" b="1" i="1">
              <a:solidFill>
                <a:schemeClr val="dk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728</Words>
  <Application>Microsoft Office PowerPoint</Application>
  <PresentationFormat>Экран (16:9)</PresentationFormat>
  <Paragraphs>114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Roboto</vt:lpstr>
      <vt:lpstr>Geometric</vt:lpstr>
      <vt:lpstr> Псіхолага-педагагічныя  ўмовы фарміравання  чытацкай граматнасці           малодшых школьнікаў</vt:lpstr>
      <vt:lpstr>PISA</vt:lpstr>
      <vt:lpstr>Урок для дарослых - </vt:lpstr>
      <vt:lpstr>Урок для дарослых Ключавое пытанне: “Ці з’яўляецца крытэрыем чытацкай граматнасці хуткасць чытання малодшага школьніка?” </vt:lpstr>
      <vt:lpstr>Тэст PISA </vt:lpstr>
      <vt:lpstr>Задача ЭКСПЕРТАЎ - назіранне за тым, </vt:lpstr>
      <vt:lpstr>Работа з тэкстам </vt:lpstr>
      <vt:lpstr>Работа з дадатковым матэрыялам  </vt:lpstr>
      <vt:lpstr>Работа ў парах </vt:lpstr>
      <vt:lpstr>Работа з тэкстам </vt:lpstr>
      <vt:lpstr>Індывідуальная работа </vt:lpstr>
      <vt:lpstr>Тэст на выхадзе. Узаемакантроль </vt:lpstr>
      <vt:lpstr>Актыўная работа экспертаў-назіральнікаў </vt:lpstr>
      <vt:lpstr>Актыўная работа экспертаў-назіральнікаў </vt:lpstr>
      <vt:lpstr>Актыўная работа экспертаў-назіральнікаў </vt:lpstr>
      <vt:lpstr>Тэст на выхадзе: </vt:lpstr>
      <vt:lpstr>Рэфлексія. Зваротная сувязь: </vt:lpstr>
      <vt:lpstr>Выкарыстаныя крыніцы інфармацыі: </vt:lpstr>
      <vt:lpstr>Дзякуй за ўвагу і  сумесную работу,  поспехаў вам і ўсяго найлепшага ў жыцці, паважаныя калегі!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Псіхолага-педагагічныя  ўмовы фарміравання  чытацкай пісьменнасці</dc:title>
  <cp:lastModifiedBy>Admin</cp:lastModifiedBy>
  <cp:revision>23</cp:revision>
  <dcterms:modified xsi:type="dcterms:W3CDTF">2021-02-11T04:19:18Z</dcterms:modified>
</cp:coreProperties>
</file>