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2" r:id="rId4"/>
    <p:sldId id="258" r:id="rId5"/>
    <p:sldId id="263" r:id="rId6"/>
    <p:sldId id="265" r:id="rId7"/>
    <p:sldId id="266" r:id="rId8"/>
    <p:sldId id="267" r:id="rId9"/>
    <p:sldId id="264" r:id="rId10"/>
    <p:sldId id="268" r:id="rId11"/>
    <p:sldId id="269" r:id="rId12"/>
    <p:sldId id="270" r:id="rId13"/>
    <p:sldId id="271" r:id="rId14"/>
    <p:sldId id="273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B501B6-81C3-4AD6-B4C0-18111D620D31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ABCE6C-2E75-441E-826F-FBD4A7907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00E4E-930C-4D1D-819D-77606C142F4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E0BD0-6A7B-42DC-A735-0ADB9D4A1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8166-1A58-4502-9F0E-4BAF7C735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63503-1C68-433B-9F20-D2F690800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56435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грибы\5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75" y="214313"/>
            <a:ext cx="2905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370A4-AF73-4161-876E-0ABACD985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56435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грибы\5dda0e305fc0t.jpg"/>
          <p:cNvPicPr>
            <a:picLocks noChangeAspect="1" noChangeArrowheads="1"/>
          </p:cNvPicPr>
          <p:nvPr/>
        </p:nvPicPr>
        <p:blipFill>
          <a:blip r:embed="rId3"/>
          <a:srcRect l="35001" b="46861"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95AE-154E-49EA-9050-424CD0BD1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грибы\5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75" y="142875"/>
            <a:ext cx="2905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072188"/>
            <a:ext cx="10302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AF07-EE36-40B2-9047-D32A20459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Рабочий стол\грибы\5dda0e305fc0t.jpg"/>
          <p:cNvPicPr>
            <a:picLocks noChangeAspect="1" noChangeArrowheads="1"/>
          </p:cNvPicPr>
          <p:nvPr/>
        </p:nvPicPr>
        <p:blipFill>
          <a:blip r:embed="rId2"/>
          <a:srcRect l="35001" b="37448"/>
          <a:stretch>
            <a:fillRect/>
          </a:stretch>
        </p:blipFill>
        <p:spPr bwMode="auto">
          <a:xfrm>
            <a:off x="0" y="0"/>
            <a:ext cx="91440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6143625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5910-399E-45C1-9114-B3E7461A2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1CDF8-35D7-41C1-81B2-81052ECE2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9CC34-E38F-4B80-B49C-5971D9A2D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198F5-0751-4899-BA17-587A56AD5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2026-38FE-4021-B460-99F567764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:\Documents and Settings\Admin\Рабочий стол\грибы\5dda0e305fc0t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63" b="28185"/>
          <a:stretch>
            <a:fillRect/>
          </a:stretch>
        </p:blipFill>
        <p:spPr bwMode="auto">
          <a:xfrm>
            <a:off x="214313" y="142875"/>
            <a:ext cx="864393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2725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38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4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72375" y="6215063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4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929313" y="6215063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4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57688" y="6215063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4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428875" y="6215063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4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375" y="6143625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FC17A7-1B5D-401B-8AC9-F63BAAF7C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47" name="Picture 5" descr="C:\Documents and Settings\Admin\Рабочий стол\грибы\56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57625" y="214313"/>
            <a:ext cx="55483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4632" cy="4511972"/>
          </a:xfrm>
        </p:spPr>
        <p:txBody>
          <a:bodyPr/>
          <a:lstStyle/>
          <a:p>
            <a:pPr>
              <a:defRPr/>
            </a:pPr>
            <a:r>
              <a:rPr lang="ru-RU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и безопасность.</a:t>
            </a:r>
            <a:br>
              <a:rPr lang="ru-RU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Ядовитые грибы.</a:t>
            </a:r>
            <a:br>
              <a:rPr lang="ru-RU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помощь при отравлении ядовитыми грибами</a:t>
            </a:r>
            <a:r>
              <a:rPr lang="ru-RU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5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Ложный опёнок</a:t>
            </a:r>
          </a:p>
        </p:txBody>
      </p:sp>
      <p:pic>
        <p:nvPicPr>
          <p:cNvPr id="20" name="Содержимое 19" descr="Ложноопёнок серно-жёлтый.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214438"/>
            <a:ext cx="3929063" cy="47625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smtClean="0"/>
              <a:t>Ложный  опёнок, ложноопёнок — название нескольких видов ядовитых или несъедобных грибов, внешне похожих на съедобные опята</a:t>
            </a:r>
          </a:p>
          <a:p>
            <a:r>
              <a:rPr lang="ru-RU" sz="2400" smtClean="0"/>
              <a:t>ложные опята легко отличаются по отсутствию у них кольца на ножке</a:t>
            </a:r>
            <a:endParaRPr lang="ru-RU" sz="2600" smtClean="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428625" y="6286500"/>
            <a:ext cx="8572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2800">
              <a:latin typeface="+mn-lt"/>
            </a:endParaRPr>
          </a:p>
        </p:txBody>
      </p:sp>
      <p:sp>
        <p:nvSpPr>
          <p:cNvPr id="16" name="Дата 4"/>
          <p:cNvSpPr txBox="1">
            <a:spLocks/>
          </p:cNvSpPr>
          <p:nvPr/>
        </p:nvSpPr>
        <p:spPr>
          <a:xfrm>
            <a:off x="428625" y="6072188"/>
            <a:ext cx="71438" cy="71437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</p:txBody>
      </p:sp>
      <p:sp>
        <p:nvSpPr>
          <p:cNvPr id="23558" name="TextBox 20"/>
          <p:cNvSpPr txBox="1">
            <a:spLocks noChangeArrowheads="1"/>
          </p:cNvSpPr>
          <p:nvPr/>
        </p:nvSpPr>
        <p:spPr bwMode="auto">
          <a:xfrm>
            <a:off x="1285875" y="4714875"/>
            <a:ext cx="1398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8674" name="Picture 2" descr="D:\МОЯ АТТЕСТАЦИЯ\для презентаций ОБЖ\4  ядовитые  грибы\6 Ложный опёнок\Ложноопёнок кирпично-красный...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857375"/>
            <a:ext cx="40005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Box 22"/>
          <p:cNvSpPr txBox="1">
            <a:spLocks noChangeArrowheads="1"/>
          </p:cNvSpPr>
          <p:nvPr/>
        </p:nvSpPr>
        <p:spPr bwMode="auto">
          <a:xfrm>
            <a:off x="2000250" y="4071938"/>
            <a:ext cx="161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8675" name="Picture 3" descr="D:\МОЯ АТТЕСТАЦИЯ\для презентаций ОБЖ\4  ядовитые  грибы\6 Ложный опёнок\Ложноопёнок серно-жёлтый.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2071688"/>
            <a:ext cx="40719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Box 24"/>
          <p:cNvSpPr txBox="1">
            <a:spLocks noChangeArrowheads="1"/>
          </p:cNvSpPr>
          <p:nvPr/>
        </p:nvSpPr>
        <p:spPr bwMode="auto">
          <a:xfrm>
            <a:off x="2428875" y="3857625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8676" name="Picture 4" descr="D:\МОЯ АТТЕСТАЦИЯ\для презентаций ОБЖ\4  ядовитые  грибы\6 Ложный опёнок\Ложноопёнок серно-жёлт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214438"/>
            <a:ext cx="850106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Опёнок осенний съедобный</a:t>
            </a:r>
          </a:p>
        </p:txBody>
      </p:sp>
      <p:pic>
        <p:nvPicPr>
          <p:cNvPr id="6" name="Содержимое 5" descr="Опёнок осенний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285875"/>
            <a:ext cx="4429125" cy="40195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495800" cy="4840288"/>
          </a:xfrm>
        </p:spPr>
        <p:txBody>
          <a:bodyPr/>
          <a:lstStyle/>
          <a:p>
            <a:r>
              <a:rPr lang="ru-RU" sz="2600" smtClean="0"/>
              <a:t>Шляпка вначале выпуклая, раскрывается до плоской</a:t>
            </a:r>
          </a:p>
          <a:p>
            <a:r>
              <a:rPr lang="ru-RU" sz="2600" smtClean="0"/>
              <a:t>Поверхность ножки, как и шляпки, покрыта хлопьевидными чешуйками</a:t>
            </a:r>
          </a:p>
          <a:p>
            <a:r>
              <a:rPr lang="ru-RU" sz="2600" smtClean="0"/>
              <a:t>Плодовые тела часто срастаются основаниями ножек</a:t>
            </a:r>
          </a:p>
          <a:p>
            <a:r>
              <a:rPr lang="ru-RU" sz="2600" smtClean="0"/>
              <a:t>Запах и вкус приятные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2143125" y="3357563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2500313" y="4000500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582" name="TextBox 10"/>
          <p:cNvSpPr txBox="1">
            <a:spLocks noChangeArrowheads="1"/>
          </p:cNvSpPr>
          <p:nvPr/>
        </p:nvSpPr>
        <p:spPr bwMode="auto">
          <a:xfrm>
            <a:off x="5572125" y="4143375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583" name="TextBox 11"/>
          <p:cNvSpPr txBox="1">
            <a:spLocks noChangeArrowheads="1"/>
          </p:cNvSpPr>
          <p:nvPr/>
        </p:nvSpPr>
        <p:spPr bwMode="auto">
          <a:xfrm>
            <a:off x="2000250" y="3071813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9700" name="Picture 4" descr="D:\МОЯ АТТЕСТАЦИЯ\для презентаций ОБЖ\4  ядовитые  грибы\6 Ложный опёнок\Опёнок осенний съедобный\695px-Armillaria_melle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285875"/>
            <a:ext cx="43926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Box 13"/>
          <p:cNvSpPr txBox="1">
            <a:spLocks noChangeArrowheads="1"/>
          </p:cNvSpPr>
          <p:nvPr/>
        </p:nvSpPr>
        <p:spPr bwMode="auto">
          <a:xfrm>
            <a:off x="1143000" y="3286125"/>
            <a:ext cx="2112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9701" name="Picture 5" descr="D:\МОЯ АТТЕСТАЦИЯ\для презентаций ОБЖ\4  ядовитые  грибы\6 Ложный опёнок\Опёнок осенний съедобный\800px-Armillaria_mellea_MdE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143000"/>
            <a:ext cx="45005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D:\МОЯ АТТЕСТАЦИЯ\для презентаций ОБЖ\4  ядовитые  грибы\6 Ложный опёнок\Опёнок осенний съедобный\760px-Armillaria_mellea_592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143000"/>
            <a:ext cx="4500563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Ядовитые грибы</a:t>
            </a:r>
          </a:p>
        </p:txBody>
      </p:sp>
      <p:pic>
        <p:nvPicPr>
          <p:cNvPr id="6" name="Содержимое 5" descr="800px-Clitocybe_rivulosa_20081116w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5725" y="1285875"/>
            <a:ext cx="6432550" cy="4286250"/>
          </a:xfrm>
        </p:spPr>
      </p:pic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4286250" y="3714750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0722" name="Picture 2" descr="D:\МОЯ АТТЕСТАЦИЯ\для презентаций ОБЖ\4  ядовитые  грибы\5 Говорушка беловатая\Clitocybe.dealbata2.-.linds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336675"/>
            <a:ext cx="6429375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57313" y="5000625"/>
            <a:ext cx="64293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rgbClr val="FF0000"/>
                </a:solidFill>
              </a:rPr>
              <a:t>Говорушка беловатая</a:t>
            </a:r>
          </a:p>
        </p:txBody>
      </p:sp>
      <p:sp>
        <p:nvSpPr>
          <p:cNvPr id="25606" name="TextBox 9"/>
          <p:cNvSpPr txBox="1">
            <a:spLocks noChangeArrowheads="1"/>
          </p:cNvSpPr>
          <p:nvPr/>
        </p:nvSpPr>
        <p:spPr bwMode="auto">
          <a:xfrm>
            <a:off x="3786188" y="3071813"/>
            <a:ext cx="2786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0723" name="Picture 3" descr="D:\МОЯ АТТЕСТАЦИЯ\для презентаций ОБЖ\4  ядовитые  грибы\4 Боровик несъедобный\Боровик несъедобны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1241425"/>
            <a:ext cx="6429375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11"/>
          <p:cNvSpPr txBox="1">
            <a:spLocks noChangeArrowheads="1"/>
          </p:cNvSpPr>
          <p:nvPr/>
        </p:nvSpPr>
        <p:spPr bwMode="auto">
          <a:xfrm>
            <a:off x="3857625" y="3857625"/>
            <a:ext cx="264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609" name="TextBox 13"/>
          <p:cNvSpPr txBox="1">
            <a:spLocks noChangeArrowheads="1"/>
          </p:cNvSpPr>
          <p:nvPr/>
        </p:nvSpPr>
        <p:spPr bwMode="auto">
          <a:xfrm>
            <a:off x="4143375" y="3071813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0725" name="Picture 5" descr="D:\МОЯ АТТЕСТАЦИЯ\для презентаций ОБЖ\4  ядовитые  грибы\4 Боровик несъедобный\Боровик несъедобный.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1214438"/>
            <a:ext cx="6381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28750" y="5072063"/>
            <a:ext cx="64293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rgbClr val="FF0000"/>
                </a:solidFill>
                <a:latin typeface="Calibri" pitchFamily="34" charset="0"/>
              </a:rPr>
              <a:t>Боровик несъедобный</a:t>
            </a:r>
          </a:p>
        </p:txBody>
      </p:sp>
      <p:sp>
        <p:nvSpPr>
          <p:cNvPr id="25612" name="TextBox 16"/>
          <p:cNvSpPr txBox="1">
            <a:spLocks noChangeArrowheads="1"/>
          </p:cNvSpPr>
          <p:nvPr/>
        </p:nvSpPr>
        <p:spPr bwMode="auto">
          <a:xfrm>
            <a:off x="4143375" y="3857625"/>
            <a:ext cx="307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613" name="TextBox 18"/>
          <p:cNvSpPr txBox="1">
            <a:spLocks noChangeArrowheads="1"/>
          </p:cNvSpPr>
          <p:nvPr/>
        </p:nvSpPr>
        <p:spPr bwMode="auto">
          <a:xfrm>
            <a:off x="4357688" y="30718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614" name="TextBox 21"/>
          <p:cNvSpPr txBox="1">
            <a:spLocks noChangeArrowheads="1"/>
          </p:cNvSpPr>
          <p:nvPr/>
        </p:nvSpPr>
        <p:spPr bwMode="auto">
          <a:xfrm>
            <a:off x="3429000" y="3429000"/>
            <a:ext cx="321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26" name="Picture 2" descr="D:\МОЯ АТТЕСТАЦИЯ\для презентаций ОБЖ\4  ядовитые  грибы\3 Сатанинский гриб\Boletus_satanas_UIA_200707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313" y="1214438"/>
            <a:ext cx="63579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6" name="TextBox 23"/>
          <p:cNvSpPr txBox="1">
            <a:spLocks noChangeArrowheads="1"/>
          </p:cNvSpPr>
          <p:nvPr/>
        </p:nvSpPr>
        <p:spPr bwMode="auto">
          <a:xfrm>
            <a:off x="5000625" y="3357563"/>
            <a:ext cx="235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27" name="Picture 3" descr="D:\МОЯ АТТЕСТАЦИЯ\для презентаций ОБЖ\4  ядовитые  грибы\3 Сатанинский гриб\Boletus-satanas-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313" y="1214438"/>
            <a:ext cx="64293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357313" y="4857750"/>
            <a:ext cx="64293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rgbClr val="FF0000"/>
                </a:solidFill>
                <a:latin typeface="Calibri" pitchFamily="34" charset="0"/>
              </a:rPr>
              <a:t>Сатанинский гриб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55700"/>
          </a:xfrm>
        </p:spPr>
        <p:txBody>
          <a:bodyPr/>
          <a:lstStyle/>
          <a:p>
            <a:pPr algn="ctr"/>
            <a:r>
              <a:rPr lang="ru-RU" sz="2600" smtClean="0">
                <a:solidFill>
                  <a:srgbClr val="FF0000"/>
                </a:solidFill>
              </a:rPr>
              <a:t>Признаки отравления грибами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smtClean="0"/>
              <a:t>Наступают  через 6 – 12 часов после употребления грибов</a:t>
            </a:r>
          </a:p>
          <a:p>
            <a:r>
              <a:rPr lang="ru-RU" sz="2600" smtClean="0"/>
              <a:t>Обильное слюнотечение</a:t>
            </a:r>
          </a:p>
          <a:p>
            <a:r>
              <a:rPr lang="ru-RU" sz="2600" smtClean="0"/>
              <a:t>Сильные боли в животе</a:t>
            </a:r>
          </a:p>
          <a:p>
            <a:r>
              <a:rPr lang="ru-RU" sz="2600" smtClean="0"/>
              <a:t>Расстройство кишечника</a:t>
            </a:r>
          </a:p>
          <a:p>
            <a:r>
              <a:rPr lang="ru-RU" sz="2600" smtClean="0"/>
              <a:t>Нарушение или потеря сознания</a:t>
            </a:r>
          </a:p>
          <a:p>
            <a:r>
              <a:rPr lang="ru-RU" sz="2600" smtClean="0"/>
              <a:t> Возникает состояние, похожее на опьянение, галлюцинации</a:t>
            </a:r>
          </a:p>
          <a:p>
            <a:r>
              <a:rPr lang="ru-RU" sz="2600" smtClean="0"/>
              <a:t>Нарушение дыхания и работы сердца</a:t>
            </a:r>
          </a:p>
          <a:p>
            <a:r>
              <a:rPr lang="ru-RU" sz="2600" smtClean="0"/>
              <a:t>Через 1 -2 дня может наступить смерть</a:t>
            </a:r>
          </a:p>
        </p:txBody>
      </p:sp>
      <p:sp>
        <p:nvSpPr>
          <p:cNvPr id="2662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6629" name="Picture 2" descr="D:\МОЯ АТТЕСТАЦИЯ\для презентаций ОБЖ\3 ядовитые растения\фото\bad_feeling [Razreshenie rabochego stola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30718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29125" cy="3143250"/>
          </a:xfrm>
        </p:spPr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Первая помощь при отравлении грибами</a:t>
            </a:r>
          </a:p>
        </p:txBody>
      </p:sp>
      <p:pic>
        <p:nvPicPr>
          <p:cNvPr id="27650" name="Содержимое 5" descr="mini_deti_medicina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3214688"/>
            <a:ext cx="3786187" cy="23336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50" y="285750"/>
            <a:ext cx="4857750" cy="6572250"/>
          </a:xfrm>
        </p:spPr>
        <p:txBody>
          <a:bodyPr/>
          <a:lstStyle/>
          <a:p>
            <a:pPr>
              <a:defRPr/>
            </a:pPr>
            <a:r>
              <a:rPr lang="ru-RU" sz="2600" b="1" dirty="0" smtClean="0">
                <a:solidFill>
                  <a:srgbClr val="C00000"/>
                </a:solidFill>
              </a:rPr>
              <a:t>Немедленно вызвать врача !</a:t>
            </a:r>
          </a:p>
          <a:p>
            <a:pPr>
              <a:defRPr/>
            </a:pPr>
            <a:r>
              <a:rPr lang="ru-RU" sz="2600" dirty="0" smtClean="0">
                <a:solidFill>
                  <a:srgbClr val="0070C0"/>
                </a:solidFill>
              </a:rPr>
              <a:t>До прихода врача надо действовать быстро и решительно: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600" dirty="0" smtClean="0"/>
              <a:t>Дать слабительное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600" dirty="0" smtClean="0"/>
              <a:t>Промыть желудок раствором светло-розового раствора перманганата калия 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ru-RU" sz="2600" dirty="0" smtClean="0"/>
              <a:t>        (4 – 5 стаканов)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ru-RU" sz="2600" dirty="0" smtClean="0"/>
              <a:t>3.    Вызывать рвоту, надавливая пальцем или гладким предметом на корень языка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ru-RU" sz="2600" dirty="0" smtClean="0"/>
              <a:t>4.    Дать активированный уголь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ru-RU" sz="2600" dirty="0" smtClean="0"/>
              <a:t>5.    Дать холодную, слегка подсоленную воду</a:t>
            </a:r>
          </a:p>
          <a:p>
            <a:pPr marL="514350" indent="-514350">
              <a:buFont typeface="Arial" charset="0"/>
              <a:buNone/>
              <a:defRPr/>
            </a:pPr>
            <a:endParaRPr lang="ru-RU" sz="26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572000" cy="654050"/>
          </a:xfrm>
        </p:spPr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Должны знать!</a:t>
            </a:r>
          </a:p>
        </p:txBody>
      </p:sp>
      <p:pic>
        <p:nvPicPr>
          <p:cNvPr id="28674" name="Содержимое 5" descr="gribot3b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428750"/>
            <a:ext cx="4038600" cy="2857500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5" y="0"/>
            <a:ext cx="4714875" cy="6858000"/>
          </a:xfrm>
        </p:spPr>
        <p:txBody>
          <a:bodyPr/>
          <a:lstStyle/>
          <a:p>
            <a:r>
              <a:rPr lang="ru-RU" sz="2600" smtClean="0"/>
              <a:t>Будь внимателен при сборе грибов</a:t>
            </a:r>
          </a:p>
          <a:p>
            <a:r>
              <a:rPr lang="ru-RU" sz="2600" smtClean="0"/>
              <a:t>Изучай внешние признаки грибов</a:t>
            </a:r>
          </a:p>
          <a:p>
            <a:r>
              <a:rPr lang="ru-RU" sz="2600" smtClean="0"/>
              <a:t>Знай признаки отличия ядовитых грибов от съедобных</a:t>
            </a:r>
          </a:p>
          <a:p>
            <a:r>
              <a:rPr lang="ru-RU" sz="2600" smtClean="0"/>
              <a:t>Не собирай грибы у дорог, у предприятий</a:t>
            </a:r>
          </a:p>
          <a:p>
            <a:r>
              <a:rPr lang="ru-RU" sz="2600" smtClean="0"/>
              <a:t>Не собирай грибы старые, перезрелые</a:t>
            </a:r>
          </a:p>
          <a:p>
            <a:r>
              <a:rPr lang="ru-RU" sz="2600" smtClean="0"/>
              <a:t>Не срезай гриб, если сомневаешься</a:t>
            </a:r>
          </a:p>
          <a:p>
            <a:r>
              <a:rPr lang="ru-RU" sz="2600" smtClean="0"/>
              <a:t>Отваривай грибы в подсоленной воде 30 – 40 минут, слей воду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Подумайте и ответьте: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429250"/>
          </a:xfrm>
        </p:spPr>
        <p:txBody>
          <a:bodyPr/>
          <a:lstStyle/>
          <a:p>
            <a:r>
              <a:rPr lang="ru-RU" sz="2600" smtClean="0"/>
              <a:t>Существует поговорка: «Всякий гриб в руки берут, да не всякий в корзинку кладут». Почему?</a:t>
            </a:r>
          </a:p>
          <a:p>
            <a:r>
              <a:rPr lang="ru-RU" sz="2600" smtClean="0">
                <a:solidFill>
                  <a:srgbClr val="00B0F0"/>
                </a:solidFill>
              </a:rPr>
              <a:t>Грибы группируют на съедобные и ядовитые.</a:t>
            </a:r>
          </a:p>
          <a:p>
            <a:r>
              <a:rPr lang="ru-RU" sz="2600" smtClean="0"/>
              <a:t>На бору, на яру стоит мужичок – красный колпачок</a:t>
            </a:r>
          </a:p>
          <a:p>
            <a:r>
              <a:rPr lang="ru-RU" sz="2600" smtClean="0">
                <a:solidFill>
                  <a:srgbClr val="00B0F0"/>
                </a:solidFill>
              </a:rPr>
              <a:t>Мухомор</a:t>
            </a:r>
          </a:p>
          <a:p>
            <a:r>
              <a:rPr lang="ru-RU" sz="2600" smtClean="0"/>
              <a:t>Самый  ядовитый, смертельно опасный гриб.</a:t>
            </a:r>
          </a:p>
          <a:p>
            <a:r>
              <a:rPr lang="ru-RU" sz="2600" smtClean="0">
                <a:solidFill>
                  <a:srgbClr val="00B0F0"/>
                </a:solidFill>
              </a:rPr>
              <a:t>Бледная поганка.</a:t>
            </a:r>
          </a:p>
          <a:p>
            <a:r>
              <a:rPr lang="ru-RU" sz="2600" smtClean="0"/>
              <a:t>Шляпка серо – желтая с бугорком в центре. Ножка тонкая, не имеющая пластинчатого кольца. Мякоть желтая с неприятным землистым запахом и горьким на вкус.</a:t>
            </a:r>
          </a:p>
          <a:p>
            <a:r>
              <a:rPr lang="ru-RU" sz="2600" smtClean="0">
                <a:solidFill>
                  <a:srgbClr val="00B0F0"/>
                </a:solidFill>
              </a:rPr>
              <a:t>Ложный опенок</a:t>
            </a:r>
          </a:p>
          <a:p>
            <a:endParaRPr lang="ru-RU" sz="2600" smtClean="0"/>
          </a:p>
          <a:p>
            <a:endParaRPr lang="ru-RU" sz="2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/>
          <a:lstStyle/>
          <a:p>
            <a:pPr algn="l"/>
            <a:r>
              <a:rPr lang="ru-RU" sz="5000" smtClean="0"/>
              <a:t>Цели :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Познакомить с основными видами ядовитых грибов</a:t>
            </a:r>
          </a:p>
          <a:p>
            <a:r>
              <a:rPr lang="ru-RU" smtClean="0"/>
              <a:t>Определить признаки отравления ядовитыми грибами</a:t>
            </a:r>
          </a:p>
          <a:p>
            <a:r>
              <a:rPr lang="ru-RU" smtClean="0"/>
              <a:t>Познакомить  с правилами оказания первой помощи при отравлении ядовитыми грибами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Ядовитые грибы — грибы, употребление которых в пищу может вызвать отравление.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125913"/>
          </a:xfrm>
        </p:spPr>
        <p:txBody>
          <a:bodyPr/>
          <a:lstStyle/>
          <a:p>
            <a:r>
              <a:rPr lang="ru-RU" sz="2600" smtClean="0"/>
              <a:t>Готовятся к грибному сезону не только грибники, но и врачи, т. к. сбор грибов – занятие, таящее в себе определенный риск</a:t>
            </a:r>
          </a:p>
          <a:p>
            <a:r>
              <a:rPr lang="ru-RU" sz="2600" smtClean="0"/>
              <a:t>Грибы очень опасны</a:t>
            </a:r>
          </a:p>
          <a:p>
            <a:r>
              <a:rPr lang="ru-RU" sz="2600" smtClean="0"/>
              <a:t>Нельзя собирать незнакомые грибы, некоторые из них очень ядовиты</a:t>
            </a:r>
          </a:p>
          <a:p>
            <a:r>
              <a:rPr lang="ru-RU" sz="2600" smtClean="0"/>
              <a:t>Ими можно отравиться и даже умереть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Бледная поганка</a:t>
            </a:r>
          </a:p>
        </p:txBody>
      </p:sp>
      <p:pic>
        <p:nvPicPr>
          <p:cNvPr id="6" name="Содержимое 5" descr="Бледная поганк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571625"/>
            <a:ext cx="3482975" cy="4643438"/>
          </a:xfrm>
        </p:spPr>
      </p:pic>
      <p:sp>
        <p:nvSpPr>
          <p:cNvPr id="8196" name="Содержимое 3"/>
          <p:cNvSpPr>
            <a:spLocks noGrp="1"/>
          </p:cNvSpPr>
          <p:nvPr>
            <p:ph sz="half" idx="2"/>
          </p:nvPr>
        </p:nvSpPr>
        <p:spPr>
          <a:xfrm>
            <a:off x="4143375" y="1500188"/>
            <a:ext cx="4714875" cy="5072062"/>
          </a:xfrm>
        </p:spPr>
        <p:txBody>
          <a:bodyPr/>
          <a:lstStyle/>
          <a:p>
            <a:r>
              <a:rPr lang="ru-RU" sz="2600" smtClean="0"/>
              <a:t>Гриб, по мировой статистике вызывающий наибольшее число смертельных отравлений</a:t>
            </a:r>
          </a:p>
          <a:p>
            <a:r>
              <a:rPr lang="ru-RU" sz="2600" smtClean="0"/>
              <a:t>Плодовое тело полностью покрытое плёнкой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Бледная поганка</a:t>
            </a:r>
            <a:endParaRPr lang="ru-RU" sz="5000" smtClean="0"/>
          </a:p>
        </p:txBody>
      </p:sp>
      <p:pic>
        <p:nvPicPr>
          <p:cNvPr id="6" name="Содержимое 5" descr="800px-Amanita_phalloides_-_deathcap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214438"/>
            <a:ext cx="4210050" cy="35655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495800" cy="5857875"/>
          </a:xfrm>
        </p:spPr>
        <p:txBody>
          <a:bodyPr/>
          <a:lstStyle/>
          <a:p>
            <a:r>
              <a:rPr lang="ru-RU" sz="2600" smtClean="0"/>
              <a:t>Шляпка 5—15 см, оливковая, зеленоватая или сероватая с белыми пластинками</a:t>
            </a:r>
          </a:p>
          <a:p>
            <a:r>
              <a:rPr lang="ru-RU" sz="2600" smtClean="0"/>
              <a:t>Мякоть белая, мясистая, не меняет цвет при повреждении, со слабовыраженным вкусом и запахом</a:t>
            </a:r>
          </a:p>
          <a:p>
            <a:r>
              <a:rPr lang="ru-RU" sz="2600" smtClean="0"/>
              <a:t>У  основания ножки утолщение  и тонкое белое кольцо</a:t>
            </a:r>
          </a:p>
          <a:p>
            <a:r>
              <a:rPr lang="ru-RU" sz="2600" smtClean="0"/>
              <a:t>Путают с шампиньоном или с сыроежкой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5000" b="1" dirty="0" smtClean="0">
                <a:solidFill>
                  <a:srgbClr val="FF0000"/>
                </a:solidFill>
              </a:rPr>
              <a:t>Шампиньон (съедобный)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Шампиньон лесной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643063"/>
            <a:ext cx="4038600" cy="28829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600" dirty="0" smtClean="0"/>
              <a:t>Не имеет запаха</a:t>
            </a:r>
          </a:p>
          <a:p>
            <a:r>
              <a:rPr lang="ru-RU" sz="2600" dirty="0" smtClean="0"/>
              <a:t>Пластинки у бледной поганки – белые, а у шампиньона - розовые</a:t>
            </a: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1785938" y="3286125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4578" name="Picture 2" descr="D:\МОЯ АТТЕСТАЦИЯ\для презентаций ОБЖ\4  ядовитые  грибы\1 Бледная поганка\Шампиньон съедобные\Шампиньон лесной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643063"/>
            <a:ext cx="4071937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1571625" y="335756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4579" name="Picture 3" descr="D:\МОЯ АТТЕСТАЦИЯ\для презентаций ОБЖ\4  ядовитые  грибы\1 Бледная поганка\Шампиньон съедобные\Шампиньон полево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143000"/>
            <a:ext cx="43576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b="1" dirty="0" smtClean="0">
                <a:solidFill>
                  <a:srgbClr val="FF0000"/>
                </a:solidFill>
              </a:rPr>
              <a:t>Сыроежка (съедобная) </a:t>
            </a:r>
            <a:endParaRPr lang="ru-RU" sz="5000" b="1" dirty="0" smtClean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Сыроежка берёзовая.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143000"/>
            <a:ext cx="6562725" cy="4357688"/>
          </a:xfrm>
        </p:spPr>
      </p:pic>
      <p:pic>
        <p:nvPicPr>
          <p:cNvPr id="25604" name="Picture 4" descr="D:\МОЯ АТТЕСТАЦИЯ\для презентаций ОБЖ\4  ядовитые  грибы\1 Бледная поганка\Сыроежка\Сыроежка берёзовая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285875"/>
            <a:ext cx="6596063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12"/>
          <p:cNvSpPr txBox="1">
            <a:spLocks noChangeArrowheads="1"/>
          </p:cNvSpPr>
          <p:nvPr/>
        </p:nvSpPr>
        <p:spPr bwMode="auto">
          <a:xfrm>
            <a:off x="5429250" y="41433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5605" name="Picture 5" descr="D:\МОЯ АТТЕСТАЦИЯ\для презентаций ОБЖ\4  ядовитые  грибы\1 Бледная поганка\Сыроежка\Сыроежка сера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1500188"/>
            <a:ext cx="6334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14"/>
          <p:cNvSpPr txBox="1">
            <a:spLocks noChangeArrowheads="1"/>
          </p:cNvSpPr>
          <p:nvPr/>
        </p:nvSpPr>
        <p:spPr bwMode="auto">
          <a:xfrm>
            <a:off x="5357813" y="3857625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5606" name="Picture 6" descr="D:\МОЯ АТТЕСТАЦИЯ\для презентаций ОБЖ\4  ядовитые  грибы\1 Бледная поганка\Сыроежка\Сыроежка золотиста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313" y="1714500"/>
            <a:ext cx="6286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Мухомор </a:t>
            </a:r>
          </a:p>
        </p:txBody>
      </p:sp>
      <p:pic>
        <p:nvPicPr>
          <p:cNvPr id="6" name="Содержимое 5" descr="764px-Amanita_muscaria_UK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571625"/>
            <a:ext cx="4213225" cy="33035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72050"/>
          </a:xfrm>
        </p:spPr>
        <p:txBody>
          <a:bodyPr/>
          <a:lstStyle/>
          <a:p>
            <a:r>
              <a:rPr lang="ru-RU" sz="2600" smtClean="0"/>
              <a:t>Русское, а также характерное для большинства славянских языков, название «мухомор» возникло из-за массового использования мухомора красного в бытовой санитарии в качестве инсектицида против мух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2071688" y="4214813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6626" name="Picture 2" descr="D:\МОЯ АТТЕСТАЦИЯ\для презентаций ОБЖ\4  ядовитые  грибы\2 Мухомор\Мухомор пантерный\504px-2008-10_Amanita_pantherina_cropp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785938"/>
            <a:ext cx="3643313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2857500" y="4429125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6627" name="Picture 3" descr="D:\МОЯ АТТЕСТАЦИЯ\для презентаций ОБЖ\4  ядовитые  грибы\2 Мухомор\Мухомор вонючий\399px-European_Destroying_Ang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2286000"/>
            <a:ext cx="2857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3357563" y="464343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6628" name="Picture 4" descr="D:\МОЯ АТТЕСТАЦИЯ\для презентаций ОБЖ\4  ядовитые  грибы\2 Мухомор\Мухомор красный\североамериканская разновидност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2786063"/>
            <a:ext cx="292893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Мухомор </a:t>
            </a:r>
            <a:endParaRPr lang="ru-RU" sz="5000" smtClean="0"/>
          </a:p>
        </p:txBody>
      </p:sp>
      <p:pic>
        <p:nvPicPr>
          <p:cNvPr id="6" name="Содержимое 5" descr="407px-Amanita_muscaria_(fly_agaric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928688"/>
            <a:ext cx="3074987" cy="45259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88"/>
            <a:ext cx="4495800" cy="5929312"/>
          </a:xfrm>
        </p:spPr>
        <p:txBody>
          <a:bodyPr/>
          <a:lstStyle/>
          <a:p>
            <a:r>
              <a:rPr lang="ru-RU" sz="2600" smtClean="0"/>
              <a:t>Шляпка толстомясистая, иногда более тонкая, может быть с бугорком, легко отделяется от ножки</a:t>
            </a:r>
          </a:p>
          <a:p>
            <a:r>
              <a:rPr lang="ru-RU" sz="2400" smtClean="0"/>
              <a:t>Кожица различных оттенков белого, красного и зелёного цветов, обычно покрыта различными лоскутами или хлопьями</a:t>
            </a:r>
          </a:p>
          <a:p>
            <a:r>
              <a:rPr lang="ru-RU" sz="2400" smtClean="0"/>
              <a:t>Ножка цилиндрическая, обычно прямая, часто расширенная в основании</a:t>
            </a:r>
          </a:p>
          <a:p>
            <a:r>
              <a:rPr lang="ru-RU" sz="2400" smtClean="0"/>
              <a:t>Мякоть белая, у некоторых видов окрашивается на срезе, с запахом или без</a:t>
            </a:r>
          </a:p>
          <a:p>
            <a:endParaRPr lang="ru-RU" sz="2600" smtClean="0"/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2214563" y="3643313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7650" name="Picture 2" descr="D:\МОЯ АТТЕСТАЦИЯ\для презентаций ОБЖ\4  ядовитые  грибы\2 Мухомор\Мухомор пантерный\450px-Amanita_pantherin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285875"/>
            <a:ext cx="3106737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2357438" y="4429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2000250" y="3786188"/>
            <a:ext cx="928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7651" name="Picture 3" descr="D:\МОЯ АТТЕСТАЦИЯ\для презентаций ОБЖ\4  ядовитые  грибы\2 Мухомор\Мухомор красный\800px-Amanita_muscaria_3_vliegenzwammen_op_ri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1857375"/>
            <a:ext cx="37861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3000375" y="4071938"/>
            <a:ext cx="928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2714625" y="4500563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7652" name="Picture 4" descr="D:\МОЯ АТТЕСТАЦИЯ\для презентаций ОБЖ\4  ядовитые  грибы\2 Мухомор\Мухомор красный\800px-Fliegenpilz_von_unt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2428875"/>
            <a:ext cx="39528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иб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Грибы</Template>
  <TotalTime>296</TotalTime>
  <Words>575</Words>
  <Application>Microsoft Office PowerPoint</Application>
  <PresentationFormat>Экран (4:3)</PresentationFormat>
  <Paragraphs>77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Грибы</vt:lpstr>
      <vt:lpstr>Природа и безопасность. Ядовитые грибы. Первая помощь при отравлении ядовитыми грибами.</vt:lpstr>
      <vt:lpstr>Цели :</vt:lpstr>
      <vt:lpstr>Ядовитые грибы — грибы, употребление которых в пищу может вызвать отравление.</vt:lpstr>
      <vt:lpstr>Бледная поганка</vt:lpstr>
      <vt:lpstr>Бледная поганка</vt:lpstr>
      <vt:lpstr>Шампиньон (съедобный) </vt:lpstr>
      <vt:lpstr>Сыроежка (съедобная) </vt:lpstr>
      <vt:lpstr>Мухомор </vt:lpstr>
      <vt:lpstr>Мухомор </vt:lpstr>
      <vt:lpstr>Ложный опёнок</vt:lpstr>
      <vt:lpstr>Опёнок осенний съедобный</vt:lpstr>
      <vt:lpstr>Ядовитые грибы</vt:lpstr>
      <vt:lpstr>Признаки отравления грибами</vt:lpstr>
      <vt:lpstr>Первая помощь при отравлении грибами</vt:lpstr>
      <vt:lpstr>Должны знать!</vt:lpstr>
      <vt:lpstr>Подумайте и ответьте: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</dc:creator>
  <cp:lastModifiedBy>PC</cp:lastModifiedBy>
  <cp:revision>33</cp:revision>
  <dcterms:created xsi:type="dcterms:W3CDTF">2011-12-01T20:29:20Z</dcterms:created>
  <dcterms:modified xsi:type="dcterms:W3CDTF">2021-06-04T12:08:36Z</dcterms:modified>
</cp:coreProperties>
</file>