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301" r:id="rId2"/>
    <p:sldId id="302" r:id="rId3"/>
    <p:sldId id="305" r:id="rId4"/>
    <p:sldId id="306" r:id="rId5"/>
    <p:sldId id="307" r:id="rId6"/>
    <p:sldId id="308" r:id="rId7"/>
    <p:sldId id="309" r:id="rId8"/>
    <p:sldId id="313" r:id="rId9"/>
    <p:sldId id="310" r:id="rId10"/>
    <p:sldId id="296" r:id="rId11"/>
    <p:sldId id="290" r:id="rId12"/>
    <p:sldId id="314" r:id="rId13"/>
    <p:sldId id="292" r:id="rId14"/>
    <p:sldId id="312" r:id="rId15"/>
    <p:sldId id="294" r:id="rId16"/>
    <p:sldId id="300" r:id="rId17"/>
    <p:sldId id="311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222" autoAdjust="0"/>
  </p:normalViewPr>
  <p:slideViewPr>
    <p:cSldViewPr>
      <p:cViewPr varScale="1">
        <p:scale>
          <a:sx n="66" d="100"/>
          <a:sy n="66" d="100"/>
        </p:scale>
        <p:origin x="-15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08D62C-1FC1-4651-91C6-6A8ECE30C7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0BB2E8-6536-476A-BAF2-A2644105FD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F6FDA1-64AA-4AAE-A1D8-C666BAD297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8E4F47-5460-4D7C-B617-D8E392ADD7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08DD54-0AEF-41F2-9E51-01050B84BE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17127C-A835-4F77-9B2B-04CB5E96CB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E25624-2355-4089-B97B-D7797B2EE9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7FEDA6-98C5-489E-85B5-1B11B7B402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74CBB3-C147-46B7-983D-1142691773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D29D7C-4D5A-4C5C-877B-B70A916BBF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269AB-656B-466C-981C-9FDAB2EB3B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90C7C269-718E-4725-881D-C9E1ED4529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 spd="med">
    <p:wheel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917034"/>
            <a:ext cx="8229600" cy="940966"/>
          </a:xfrm>
        </p:spPr>
        <p:txBody>
          <a:bodyPr/>
          <a:lstStyle/>
          <a:p>
            <a:r>
              <a:rPr lang="ru-RU" sz="4800" b="1" i="1" dirty="0" smtClean="0">
                <a:solidFill>
                  <a:srgbClr val="800000"/>
                </a:solidFill>
              </a:rPr>
              <a:t>Уроки</a:t>
            </a:r>
            <a:r>
              <a:rPr lang="ru-RU" sz="4800" b="1" i="1" dirty="0" smtClean="0"/>
              <a:t> </a:t>
            </a:r>
            <a:r>
              <a:rPr lang="ru-RU" sz="4800" b="1" i="1" dirty="0" smtClean="0">
                <a:solidFill>
                  <a:srgbClr val="800000"/>
                </a:solidFill>
              </a:rPr>
              <a:t>доброты</a:t>
            </a:r>
            <a:endParaRPr lang="ru-RU" sz="4800" b="1" i="1" dirty="0">
              <a:solidFill>
                <a:srgbClr val="800000"/>
              </a:solidFill>
            </a:endParaRPr>
          </a:p>
        </p:txBody>
      </p:sp>
      <p:pic>
        <p:nvPicPr>
          <p:cNvPr id="4" name="Picture 4" descr="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0"/>
            <a:ext cx="6264696" cy="6141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836713"/>
            <a:ext cx="4040188" cy="1008112"/>
          </a:xfrm>
        </p:spPr>
        <p:txBody>
          <a:bodyPr/>
          <a:lstStyle/>
          <a:p>
            <a:r>
              <a:rPr lang="ru-RU" sz="2800" i="1" dirty="0" smtClean="0">
                <a:solidFill>
                  <a:srgbClr val="800000"/>
                </a:solidFill>
              </a:rPr>
              <a:t>Лидия Михайловна</a:t>
            </a:r>
            <a:endParaRPr lang="ru-RU" sz="2800" i="1" dirty="0">
              <a:solidFill>
                <a:srgbClr val="80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836713"/>
            <a:ext cx="4041775" cy="936104"/>
          </a:xfrm>
        </p:spPr>
        <p:txBody>
          <a:bodyPr/>
          <a:lstStyle/>
          <a:p>
            <a:pPr algn="ctr"/>
            <a:r>
              <a:rPr lang="ru-RU" sz="2800" i="1" dirty="0" smtClean="0">
                <a:solidFill>
                  <a:srgbClr val="800000"/>
                </a:solidFill>
              </a:rPr>
              <a:t>Директор школы</a:t>
            </a:r>
            <a:endParaRPr lang="ru-RU" sz="2800" i="1" dirty="0">
              <a:solidFill>
                <a:srgbClr val="800000"/>
              </a:solidFill>
            </a:endParaRPr>
          </a:p>
        </p:txBody>
      </p:sp>
      <p:pic>
        <p:nvPicPr>
          <p:cNvPr id="7" name="Содержимое 9" descr="Картинка 3 из 7479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916832"/>
            <a:ext cx="4572000" cy="3737013"/>
          </a:xfrm>
        </p:spPr>
      </p:pic>
      <p:pic>
        <p:nvPicPr>
          <p:cNvPr id="8" name="Содержимое 12" descr="Картинка 11 из 7479"/>
          <p:cNvPicPr>
            <a:picLocks noGr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5025" y="1916833"/>
            <a:ext cx="4498975" cy="3749352"/>
          </a:xfrm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967146" y="0"/>
            <a:ext cx="5176855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836712"/>
            <a:ext cx="457200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800000"/>
                </a:solidFill>
              </a:rPr>
              <a:t>Лидия Михайловна Молокова</a:t>
            </a:r>
            <a:r>
              <a:rPr lang="ru-RU" sz="3600" b="1" i="1" dirty="0" smtClean="0">
                <a:solidFill>
                  <a:srgbClr val="800000"/>
                </a:solidFill>
              </a:rPr>
              <a:t>, прототип главной героини рассказа В.Г.Распутина «Уроки французского»</a:t>
            </a:r>
            <a:endParaRPr lang="ru-RU" sz="3600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908720"/>
            <a:ext cx="4067944" cy="5949279"/>
          </a:xfrm>
        </p:spPr>
        <p:txBody>
          <a:bodyPr/>
          <a:lstStyle/>
          <a:p>
            <a:r>
              <a:rPr lang="ru-RU" b="1" i="1" dirty="0" smtClean="0">
                <a:solidFill>
                  <a:srgbClr val="800000"/>
                </a:solidFill>
              </a:rPr>
              <a:t>Анастасия   </a:t>
            </a:r>
            <a:r>
              <a:rPr lang="en-US" b="1" i="1" dirty="0" smtClean="0">
                <a:solidFill>
                  <a:srgbClr val="800000"/>
                </a:solidFill>
              </a:rPr>
              <a:t/>
            </a:r>
            <a:br>
              <a:rPr lang="en-US" b="1" i="1" dirty="0" smtClean="0">
                <a:solidFill>
                  <a:srgbClr val="800000"/>
                </a:solidFill>
              </a:rPr>
            </a:br>
            <a:r>
              <a:rPr lang="ru-RU" b="1" i="1" dirty="0" smtClean="0">
                <a:solidFill>
                  <a:srgbClr val="800000"/>
                </a:solidFill>
              </a:rPr>
              <a:t>Прокопьевна Копылова </a:t>
            </a:r>
            <a:br>
              <a:rPr lang="ru-RU" b="1" i="1" dirty="0" smtClean="0">
                <a:solidFill>
                  <a:srgbClr val="800000"/>
                </a:solidFill>
              </a:rPr>
            </a:br>
            <a:r>
              <a:rPr lang="ru-RU" sz="3600" b="1" i="1" dirty="0" smtClean="0">
                <a:solidFill>
                  <a:srgbClr val="800000"/>
                </a:solidFill>
              </a:rPr>
              <a:t>(мать драматурга Александра Вампилова)</a:t>
            </a:r>
            <a:endParaRPr lang="ru-RU" sz="3600" b="1" i="1" dirty="0">
              <a:solidFill>
                <a:srgbClr val="8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64088" y="4653136"/>
            <a:ext cx="2408312" cy="985664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http://vampilov-irk.ru/files/images/75c56bf842bcc2701762a70f1a6c03a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00816" y="0"/>
            <a:ext cx="5043183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492896"/>
            <a:ext cx="7772400" cy="1362075"/>
          </a:xfrm>
        </p:spPr>
        <p:txBody>
          <a:bodyPr/>
          <a:lstStyle/>
          <a:p>
            <a:pPr lvl="0"/>
            <a:r>
              <a:rPr lang="ru-RU" cap="none" dirty="0" smtClean="0">
                <a:solidFill>
                  <a:srgbClr val="800000"/>
                </a:solidFill>
                <a:latin typeface="Arial" pitchFamily="34" charset="0"/>
              </a:rPr>
              <a:t/>
            </a:r>
            <a:br>
              <a:rPr lang="ru-RU" cap="none" dirty="0" smtClean="0">
                <a:solidFill>
                  <a:srgbClr val="800000"/>
                </a:solidFill>
                <a:latin typeface="Arial" pitchFamily="34" charset="0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764704"/>
            <a:ext cx="9144000" cy="6093296"/>
          </a:xfrm>
        </p:spPr>
        <p:txBody>
          <a:bodyPr/>
          <a:lstStyle/>
          <a:p>
            <a:pPr algn="just"/>
            <a:r>
              <a:rPr lang="en-US" sz="4000" dirty="0" smtClean="0">
                <a:solidFill>
                  <a:srgbClr val="800000"/>
                </a:solidFill>
                <a:latin typeface="Verdana" pitchFamily="34" charset="0"/>
                <a:cs typeface="Times New Roman" pitchFamily="18" charset="0"/>
              </a:rPr>
              <a:t>	</a:t>
            </a:r>
            <a:r>
              <a:rPr lang="ru-RU" sz="4000" b="1" i="1" dirty="0" smtClean="0">
                <a:solidFill>
                  <a:srgbClr val="800000"/>
                </a:solidFill>
                <a:latin typeface="Verdana" pitchFamily="34" charset="0"/>
                <a:cs typeface="Times New Roman" pitchFamily="18" charset="0"/>
              </a:rPr>
              <a:t>Почему мы, так же как и перед родителями, всякий раз чувствуем свою вину перед учителями? И не за то вовсе, что было в школе, — нет, а за то, что сталось с нами после.</a:t>
            </a:r>
            <a:endParaRPr lang="en-US" sz="4000" b="1" i="1" dirty="0" smtClean="0">
              <a:solidFill>
                <a:srgbClr val="800000"/>
              </a:solidFill>
              <a:latin typeface="Verdana" pitchFamily="34" charset="0"/>
              <a:cs typeface="Times New Roman" pitchFamily="18" charset="0"/>
            </a:endParaRPr>
          </a:p>
          <a:p>
            <a:pPr lvl="0" algn="just"/>
            <a:r>
              <a:rPr lang="en-US" sz="4000" b="1" dirty="0" smtClean="0">
                <a:solidFill>
                  <a:srgbClr val="800000"/>
                </a:solidFill>
                <a:latin typeface="Verdana" pitchFamily="34" charset="0"/>
                <a:cs typeface="Times New Roman" pitchFamily="18" charset="0"/>
              </a:rPr>
              <a:t>					</a:t>
            </a:r>
            <a:r>
              <a:rPr lang="ru-RU" sz="4000" b="1" dirty="0" smtClean="0">
                <a:solidFill>
                  <a:srgbClr val="800000"/>
                </a:solidFill>
                <a:latin typeface="Verdana" pitchFamily="34" charset="0"/>
                <a:cs typeface="Times New Roman" pitchFamily="18" charset="0"/>
              </a:rPr>
              <a:t>В.Распутин</a:t>
            </a:r>
            <a:endParaRPr lang="ru-RU" sz="4000" b="1" dirty="0" smtClean="0">
              <a:solidFill>
                <a:srgbClr val="800000"/>
              </a:solidFill>
              <a:latin typeface="Arial" pitchFamily="34" charset="0"/>
            </a:endParaRPr>
          </a:p>
          <a:p>
            <a:pPr algn="just"/>
            <a:endParaRPr lang="ru-RU" sz="4000" dirty="0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80120"/>
          </a:xfrm>
        </p:spPr>
        <p:txBody>
          <a:bodyPr/>
          <a:lstStyle/>
          <a:p>
            <a:r>
              <a:rPr lang="ru-RU" sz="6000" b="1" i="1" dirty="0" smtClean="0">
                <a:solidFill>
                  <a:srgbClr val="800000"/>
                </a:solidFill>
                <a:latin typeface="+mj-lt"/>
                <a:ea typeface="+mj-ea"/>
                <a:cs typeface="+mj-cs"/>
              </a:rPr>
              <a:t>Домашнее задание</a:t>
            </a:r>
            <a:endParaRPr lang="ru-RU" b="1" dirty="0">
              <a:solidFill>
                <a:srgbClr val="8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  <a:r>
              <a:rPr lang="ru-RU" b="1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Сочинение «Письмо директору школы Василию Андреевичу»</a:t>
            </a:r>
          </a:p>
          <a:p>
            <a:pPr algn="just">
              <a:buNone/>
            </a:pPr>
            <a:r>
              <a:rPr lang="ru-RU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	Задание творческого характера. Представьте, что Василий Андреевич – реально существующий человек. Что бы вы хотели ему сказать после прочтения рассказа? Что посоветовать? С чем согласиться или не согласиться? 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836712"/>
            <a:ext cx="763284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600" b="1" i="1" dirty="0" smtClean="0">
                <a:solidFill>
                  <a:srgbClr val="800000"/>
                </a:solidFill>
              </a:rPr>
              <a:t>Добрые сердца – это сады</a:t>
            </a:r>
          </a:p>
          <a:p>
            <a:pPr algn="ctr">
              <a:buNone/>
            </a:pPr>
            <a:r>
              <a:rPr lang="ru-RU" sz="3600" b="1" i="1" dirty="0" smtClean="0">
                <a:solidFill>
                  <a:srgbClr val="800000"/>
                </a:solidFill>
              </a:rPr>
              <a:t>Добрые мысли – это корни</a:t>
            </a:r>
          </a:p>
          <a:p>
            <a:pPr algn="ctr">
              <a:buNone/>
            </a:pPr>
            <a:r>
              <a:rPr lang="ru-RU" sz="3600" b="1" i="1" dirty="0" smtClean="0">
                <a:solidFill>
                  <a:srgbClr val="800000"/>
                </a:solidFill>
              </a:rPr>
              <a:t>Добрые слова – это цветы</a:t>
            </a:r>
          </a:p>
          <a:p>
            <a:pPr algn="ctr">
              <a:buNone/>
            </a:pPr>
            <a:r>
              <a:rPr lang="ru-RU" sz="3600" b="1" i="1" dirty="0" smtClean="0">
                <a:solidFill>
                  <a:srgbClr val="800000"/>
                </a:solidFill>
              </a:rPr>
              <a:t>Добрые дела – это фрукты</a:t>
            </a:r>
          </a:p>
          <a:p>
            <a:pPr algn="ctr">
              <a:buNone/>
            </a:pPr>
            <a:endParaRPr lang="ru-RU" sz="3600" b="1" i="1" dirty="0" smtClean="0">
              <a:solidFill>
                <a:srgbClr val="800000"/>
              </a:solidFill>
            </a:endParaRPr>
          </a:p>
          <a:p>
            <a:pPr algn="just">
              <a:buNone/>
            </a:pPr>
            <a:r>
              <a:rPr lang="ru-RU" sz="3200" b="1" dirty="0" smtClean="0">
                <a:solidFill>
                  <a:srgbClr val="800000"/>
                </a:solidFill>
              </a:rPr>
              <a:t>Позаботьтесь о своем саде и берегите его от сорняков, заполните его светом добрых слов и добрых дел</a:t>
            </a:r>
          </a:p>
          <a:p>
            <a:pPr algn="just">
              <a:buNone/>
            </a:pPr>
            <a:r>
              <a:rPr lang="ru-RU" sz="3200" b="1" dirty="0" smtClean="0">
                <a:solidFill>
                  <a:srgbClr val="800000"/>
                </a:solidFill>
              </a:rPr>
              <a:t>			Генри Лонгфелло</a:t>
            </a:r>
            <a:endParaRPr lang="ru-RU" sz="3200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56792"/>
            <a:ext cx="3995936" cy="4176464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i="1" dirty="0" smtClean="0">
                <a:solidFill>
                  <a:srgbClr val="800000"/>
                </a:solidFill>
              </a:rPr>
              <a:t>Как хорошо, что доброта</a:t>
            </a:r>
            <a:br>
              <a:rPr lang="ru-RU" sz="2400" b="1" i="1" dirty="0" smtClean="0">
                <a:solidFill>
                  <a:srgbClr val="800000"/>
                </a:solidFill>
              </a:rPr>
            </a:br>
            <a:r>
              <a:rPr lang="ru-RU" sz="2400" b="1" i="1" dirty="0" smtClean="0">
                <a:solidFill>
                  <a:srgbClr val="800000"/>
                </a:solidFill>
              </a:rPr>
              <a:t>Живёт на свете вместе с нами.</a:t>
            </a:r>
            <a:br>
              <a:rPr lang="ru-RU" sz="2400" b="1" i="1" dirty="0" smtClean="0">
                <a:solidFill>
                  <a:srgbClr val="800000"/>
                </a:solidFill>
              </a:rPr>
            </a:br>
            <a:r>
              <a:rPr lang="ru-RU" sz="2400" b="1" i="1" dirty="0" smtClean="0">
                <a:solidFill>
                  <a:srgbClr val="800000"/>
                </a:solidFill>
              </a:rPr>
              <a:t>Без доброты – ты сирота,</a:t>
            </a:r>
            <a:br>
              <a:rPr lang="ru-RU" sz="2400" b="1" i="1" dirty="0" smtClean="0">
                <a:solidFill>
                  <a:srgbClr val="800000"/>
                </a:solidFill>
              </a:rPr>
            </a:br>
            <a:r>
              <a:rPr lang="ru-RU" sz="2400" b="1" i="1" dirty="0" smtClean="0">
                <a:solidFill>
                  <a:srgbClr val="800000"/>
                </a:solidFill>
              </a:rPr>
              <a:t>Без доброты – ты серый камень.</a:t>
            </a:r>
            <a:r>
              <a:rPr lang="ru-RU" sz="2400" i="1" dirty="0" smtClean="0">
                <a:solidFill>
                  <a:schemeClr val="tx1"/>
                </a:solidFill>
              </a:rPr>
              <a:t/>
            </a:r>
            <a:br>
              <a:rPr lang="ru-RU" sz="2400" i="1" dirty="0" smtClean="0">
                <a:solidFill>
                  <a:schemeClr val="tx1"/>
                </a:solidFill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4" name="Picture 4" descr="23609-apple_basket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15883" y="1772816"/>
            <a:ext cx="5628117" cy="4221088"/>
          </a:xfrm>
          <a:prstGeom prst="rect">
            <a:avLst/>
          </a:prstGeom>
          <a:noFill/>
          <a:ln w="57150">
            <a:solidFill>
              <a:srgbClr val="FFCC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836712"/>
            <a:ext cx="4499992" cy="6021288"/>
          </a:xfrm>
        </p:spPr>
        <p:txBody>
          <a:bodyPr/>
          <a:lstStyle/>
          <a:p>
            <a:pPr algn="just">
              <a:buNone/>
            </a:pPr>
            <a:r>
              <a:rPr lang="ru-RU" sz="2400" b="1" i="1" dirty="0" smtClean="0">
                <a:solidFill>
                  <a:srgbClr val="800000"/>
                </a:solidFill>
              </a:rPr>
              <a:t>Нет в мире прекраснее чувства, чем ощущение, что ты сделал людям хоть каплю добра.</a:t>
            </a:r>
          </a:p>
          <a:p>
            <a:pPr>
              <a:buNone/>
            </a:pPr>
            <a:r>
              <a:rPr lang="ru-RU" sz="2400" dirty="0" smtClean="0">
                <a:solidFill>
                  <a:srgbClr val="800000"/>
                </a:solidFill>
              </a:rPr>
              <a:t>				Л.Толстой</a:t>
            </a:r>
          </a:p>
          <a:p>
            <a:pPr algn="just">
              <a:buNone/>
            </a:pPr>
            <a:r>
              <a:rPr lang="ru-RU" sz="2400" b="1" i="1" dirty="0" smtClean="0">
                <a:solidFill>
                  <a:srgbClr val="800000"/>
                </a:solidFill>
              </a:rPr>
              <a:t>Умей чувствовать рядом с собой человека, умей читать его душу, увидеть в его глазах радость, беду, несчастье, горе.</a:t>
            </a:r>
          </a:p>
          <a:p>
            <a:pPr>
              <a:buNone/>
            </a:pPr>
            <a:r>
              <a:rPr lang="ru-RU" sz="2400" dirty="0" smtClean="0">
                <a:solidFill>
                  <a:srgbClr val="800000"/>
                </a:solidFill>
              </a:rPr>
              <a:t>		В.А. Сухомлинский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836712"/>
            <a:ext cx="4572000" cy="6021288"/>
          </a:xfrm>
        </p:spPr>
        <p:txBody>
          <a:bodyPr/>
          <a:lstStyle/>
          <a:p>
            <a:pPr algn="just">
              <a:buNone/>
            </a:pPr>
            <a:r>
              <a:rPr lang="ru-RU" sz="2400" b="1" i="1" dirty="0" smtClean="0">
                <a:solidFill>
                  <a:srgbClr val="800000"/>
                </a:solidFill>
              </a:rPr>
              <a:t>Чем человек умнее и добрее, тем больше он замечает добра в людях.</a:t>
            </a:r>
          </a:p>
          <a:p>
            <a:pPr>
              <a:buNone/>
            </a:pPr>
            <a:r>
              <a:rPr lang="ru-RU" sz="2400" dirty="0" smtClean="0">
                <a:solidFill>
                  <a:srgbClr val="800000"/>
                </a:solidFill>
              </a:rPr>
              <a:t>			Л.Н. Толстой</a:t>
            </a:r>
          </a:p>
          <a:p>
            <a:pPr algn="just">
              <a:buNone/>
            </a:pPr>
            <a:r>
              <a:rPr lang="ru-RU" sz="2400" b="1" i="1" dirty="0" smtClean="0">
                <a:solidFill>
                  <a:srgbClr val="800000"/>
                </a:solidFill>
              </a:rPr>
              <a:t>Тот, кто сеет зло, пожинает раскаянье</a:t>
            </a:r>
          </a:p>
          <a:p>
            <a:pPr>
              <a:buNone/>
            </a:pPr>
            <a:r>
              <a:rPr lang="ru-RU" sz="2400" dirty="0" smtClean="0">
                <a:solidFill>
                  <a:srgbClr val="800000"/>
                </a:solidFill>
              </a:rPr>
              <a:t>				Саади</a:t>
            </a:r>
          </a:p>
          <a:p>
            <a:pPr algn="just">
              <a:buNone/>
            </a:pPr>
            <a:r>
              <a:rPr lang="ru-RU" sz="2400" b="1" i="1" dirty="0" smtClean="0">
                <a:solidFill>
                  <a:srgbClr val="800000"/>
                </a:solidFill>
              </a:rPr>
              <a:t>Чтобы поверить в добро, надо начать делать его.</a:t>
            </a:r>
          </a:p>
          <a:p>
            <a:pPr>
              <a:buNone/>
            </a:pPr>
            <a:r>
              <a:rPr lang="ru-RU" sz="2400" dirty="0" smtClean="0">
                <a:solidFill>
                  <a:srgbClr val="800000"/>
                </a:solidFill>
              </a:rPr>
              <a:t>			Л.Н. Толстой</a:t>
            </a:r>
          </a:p>
          <a:p>
            <a:pPr algn="just">
              <a:buNone/>
            </a:pPr>
            <a:r>
              <a:rPr lang="ru-RU" sz="2400" b="1" i="1" dirty="0" smtClean="0">
                <a:solidFill>
                  <a:srgbClr val="800000"/>
                </a:solidFill>
              </a:rPr>
              <a:t>Ни один злой человек не бывает счастлив.</a:t>
            </a:r>
          </a:p>
          <a:p>
            <a:pPr>
              <a:buNone/>
            </a:pPr>
            <a:r>
              <a:rPr lang="ru-RU" sz="2400" dirty="0" smtClean="0">
                <a:solidFill>
                  <a:srgbClr val="800000"/>
                </a:solidFill>
              </a:rPr>
              <a:t>			Ювенал</a:t>
            </a:r>
            <a:endParaRPr lang="ru-RU" sz="2400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6021288"/>
          </a:xfrm>
        </p:spPr>
        <p:txBody>
          <a:bodyPr/>
          <a:lstStyle/>
          <a:p>
            <a:pPr>
              <a:buNone/>
            </a:pPr>
            <a:r>
              <a:rPr lang="ru-RU" sz="3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  <a:r>
              <a:rPr lang="ru-RU" sz="3000" b="1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автобиография </a:t>
            </a:r>
            <a:r>
              <a:rPr lang="ru-RU" sz="3000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- это описание своей жизни   </a:t>
            </a:r>
            <a:br>
              <a:rPr lang="ru-RU" sz="3000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</a:br>
            <a:r>
              <a:rPr lang="ru-RU" sz="3000" b="1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портрет</a:t>
            </a:r>
            <a:r>
              <a:rPr lang="ru-RU" sz="3000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 - описание внешности персонажа в литературном произведении </a:t>
            </a:r>
            <a:br>
              <a:rPr lang="ru-RU" sz="3000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</a:br>
            <a:r>
              <a:rPr lang="ru-RU" sz="3000" b="1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рассказ</a:t>
            </a:r>
            <a:r>
              <a:rPr lang="ru-RU" sz="3000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 - жанр эпоса, небольшое по объему произведение, посвященное отдельному событию из жизни героя </a:t>
            </a:r>
            <a:br>
              <a:rPr lang="ru-RU" sz="3000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</a:br>
            <a:r>
              <a:rPr lang="ru-RU" sz="3000" b="1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тема</a:t>
            </a:r>
            <a:r>
              <a:rPr lang="ru-RU" sz="3000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 -   круг жизненных явлений, которые отобрал писатель для своего произведения, то, что положено в основу художественного произведения  </a:t>
            </a:r>
            <a:br>
              <a:rPr lang="ru-RU" sz="3000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</a:br>
            <a:r>
              <a:rPr lang="ru-RU" sz="3000" b="1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основная мысль </a:t>
            </a:r>
            <a:r>
              <a:rPr lang="ru-RU" sz="3000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- главная мысль произведения  </a:t>
            </a:r>
            <a:br>
              <a:rPr lang="ru-RU" sz="3000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</a:br>
            <a:r>
              <a:rPr lang="ru-RU" sz="3000" b="1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антитеза</a:t>
            </a:r>
            <a:r>
              <a:rPr lang="ru-RU" sz="3000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 - противопоставление</a:t>
            </a:r>
            <a:endParaRPr lang="ru-RU" sz="3000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800000"/>
                </a:solidFill>
                <a:latin typeface="+mj-lt"/>
                <a:ea typeface="+mj-ea"/>
                <a:cs typeface="+mj-cs"/>
              </a:rPr>
              <a:t>		</a:t>
            </a:r>
            <a:r>
              <a:rPr lang="ru-RU" sz="3600" b="1" i="1" dirty="0" smtClean="0">
                <a:solidFill>
                  <a:srgbClr val="800000"/>
                </a:solidFill>
                <a:latin typeface="+mj-lt"/>
                <a:ea typeface="+mj-ea"/>
                <a:cs typeface="+mj-cs"/>
              </a:rPr>
              <a:t>Словарная работа </a:t>
            </a:r>
            <a:r>
              <a:rPr lang="ru-RU" b="1" i="1" dirty="0" smtClean="0">
                <a:solidFill>
                  <a:srgbClr val="80000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b="1" i="1" dirty="0" smtClean="0">
                <a:solidFill>
                  <a:srgbClr val="800000"/>
                </a:solidFill>
                <a:latin typeface="+mj-lt"/>
                <a:ea typeface="+mj-ea"/>
                <a:cs typeface="+mj-cs"/>
              </a:rPr>
            </a:br>
            <a:r>
              <a:rPr lang="ru-RU" b="1" i="1" dirty="0" smtClean="0">
                <a:solidFill>
                  <a:srgbClr val="800000"/>
                </a:solidFill>
                <a:latin typeface="+mj-lt"/>
                <a:ea typeface="+mj-ea"/>
                <a:cs typeface="+mj-cs"/>
              </a:rPr>
              <a:t>Что такое урок?</a:t>
            </a:r>
            <a:r>
              <a:rPr lang="ru-RU" dirty="0" smtClean="0">
                <a:solidFill>
                  <a:srgbClr val="80000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 smtClean="0">
                <a:solidFill>
                  <a:srgbClr val="800000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88840"/>
            <a:ext cx="9144000" cy="4869160"/>
          </a:xfrm>
        </p:spPr>
        <p:txBody>
          <a:bodyPr/>
          <a:lstStyle/>
          <a:p>
            <a:pPr lvl="0"/>
            <a:r>
              <a:rPr lang="ru-RU" sz="3000" i="1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учебный час (в средних учебных заведениях), посвященный отдельному предмету</a:t>
            </a:r>
            <a:endParaRPr lang="ru-RU" sz="3000" dirty="0" smtClean="0">
              <a:solidFill>
                <a:srgbClr val="800000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ru-RU" sz="3000" i="1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 учебная работа, заданная школьнику на дом</a:t>
            </a:r>
            <a:endParaRPr lang="ru-RU" sz="3000" dirty="0" smtClean="0">
              <a:solidFill>
                <a:srgbClr val="800000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ru-RU" sz="3000" i="1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 нечто поучительное, то, из чего можно сделать вывод для будущего</a:t>
            </a:r>
            <a:endParaRPr lang="ru-RU" sz="3000" dirty="0" smtClean="0">
              <a:solidFill>
                <a:srgbClr val="800000"/>
              </a:solidFill>
              <a:latin typeface="+mn-lt"/>
              <a:ea typeface="+mn-ea"/>
              <a:cs typeface="+mn-cs"/>
            </a:endParaRPr>
          </a:p>
          <a:p>
            <a:pPr lvl="0">
              <a:buNone/>
            </a:pPr>
            <a:endParaRPr lang="ru-RU" sz="3000" dirty="0" smtClean="0">
              <a:solidFill>
                <a:srgbClr val="800000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/>
          <a:lstStyle/>
          <a:p>
            <a:r>
              <a:rPr lang="ru-RU" sz="3600" b="1" i="1" dirty="0" smtClean="0">
                <a:solidFill>
                  <a:srgbClr val="800000"/>
                </a:solidFill>
              </a:rPr>
              <a:t>		Словарная работа</a:t>
            </a:r>
            <a:endParaRPr lang="ru-RU" sz="3600" b="1" i="1" dirty="0">
              <a:solidFill>
                <a:srgbClr val="8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доброта</a:t>
            </a:r>
          </a:p>
          <a:p>
            <a:pPr lvl="0"/>
            <a:r>
              <a:rPr lang="ru-RU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щедрость</a:t>
            </a:r>
          </a:p>
          <a:p>
            <a:pPr lvl="0"/>
            <a:r>
              <a:rPr lang="ru-RU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 милосердие</a:t>
            </a:r>
          </a:p>
          <a:p>
            <a:pPr lvl="0"/>
            <a:r>
              <a:rPr lang="ru-RU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 бескорыстие</a:t>
            </a:r>
          </a:p>
          <a:p>
            <a:pPr lvl="0"/>
            <a:r>
              <a:rPr lang="ru-RU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 отзывчивость</a:t>
            </a:r>
          </a:p>
          <a:p>
            <a:pPr lvl="0"/>
            <a:r>
              <a:rPr lang="ru-RU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 сострадание </a:t>
            </a:r>
          </a:p>
          <a:p>
            <a:pPr lvl="0"/>
            <a:r>
              <a:rPr lang="ru-RU" dirty="0" smtClean="0">
                <a:solidFill>
                  <a:srgbClr val="800000"/>
                </a:solidFill>
              </a:rPr>
              <a:t>р</a:t>
            </a:r>
            <a:r>
              <a:rPr lang="ru-RU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асположение к людям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80120"/>
          </a:xfrm>
        </p:spPr>
        <p:txBody>
          <a:bodyPr/>
          <a:lstStyle/>
          <a:p>
            <a:r>
              <a:rPr lang="ru-RU" b="1" i="1" dirty="0" smtClean="0">
                <a:solidFill>
                  <a:srgbClr val="800000"/>
                </a:solidFill>
              </a:rPr>
              <a:t>Задачи</a:t>
            </a:r>
            <a:endParaRPr lang="ru-RU" b="1" i="1" dirty="0">
              <a:solidFill>
                <a:srgbClr val="8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b="1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1.Что такое добро, доброта? </a:t>
            </a:r>
            <a:endParaRPr lang="ru-RU" dirty="0" smtClean="0">
              <a:solidFill>
                <a:srgbClr val="800000"/>
              </a:solidFill>
              <a:latin typeface="+mn-lt"/>
              <a:ea typeface="+mn-ea"/>
              <a:cs typeface="+mn-cs"/>
            </a:endParaRPr>
          </a:p>
          <a:p>
            <a:r>
              <a:rPr lang="ru-RU" b="1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    2. Кто является носителем добра в рассказе?  </a:t>
            </a:r>
            <a:endParaRPr lang="ru-RU" dirty="0" smtClean="0">
              <a:solidFill>
                <a:srgbClr val="800000"/>
              </a:solidFill>
              <a:latin typeface="+mn-lt"/>
              <a:ea typeface="+mn-ea"/>
              <a:cs typeface="+mn-cs"/>
            </a:endParaRPr>
          </a:p>
          <a:p>
            <a:r>
              <a:rPr lang="ru-RU" b="1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    3. Какие уроки доброты получает герой рассказа?</a:t>
            </a:r>
            <a:endParaRPr lang="ru-RU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152128"/>
          </a:xfrm>
        </p:spPr>
        <p:txBody>
          <a:bodyPr/>
          <a:lstStyle/>
          <a:p>
            <a:r>
              <a:rPr lang="ru-RU" sz="3600" b="1" i="1" dirty="0" smtClean="0">
                <a:solidFill>
                  <a:srgbClr val="800000"/>
                </a:solidFill>
              </a:rPr>
              <a:t>Люби ближнего как самого себя</a:t>
            </a:r>
            <a:endParaRPr lang="ru-RU" sz="3600" b="1" dirty="0">
              <a:solidFill>
                <a:srgbClr val="800000"/>
              </a:solidFill>
            </a:endParaRPr>
          </a:p>
        </p:txBody>
      </p:sp>
      <p:pic>
        <p:nvPicPr>
          <p:cNvPr id="4" name="Содержимое 3" descr="134730354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2060848"/>
            <a:ext cx="7338192" cy="4581128"/>
          </a:xfrm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800200"/>
          </a:xfrm>
        </p:spPr>
        <p:txBody>
          <a:bodyPr/>
          <a:lstStyle/>
          <a:p>
            <a:r>
              <a:rPr lang="ru-RU" b="1" i="1" dirty="0" smtClean="0">
                <a:solidFill>
                  <a:srgbClr val="800000"/>
                </a:solidFill>
              </a:rPr>
              <a:t>Ближний</a:t>
            </a:r>
            <a:endParaRPr lang="ru-RU" b="1" dirty="0">
              <a:solidFill>
                <a:srgbClr val="8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345235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sz="3600" dirty="0" smtClean="0">
                <a:solidFill>
                  <a:srgbClr val="800000"/>
                </a:solidFill>
              </a:rPr>
              <a:t>тот, кто не оставит тебя в беде</a:t>
            </a:r>
          </a:p>
          <a:p>
            <a:pPr>
              <a:buFont typeface="Wingdings" pitchFamily="2" charset="2"/>
              <a:buChar char="ü"/>
            </a:pPr>
            <a:r>
              <a:rPr lang="ru-RU" sz="3600" dirty="0" smtClean="0">
                <a:solidFill>
                  <a:srgbClr val="800000"/>
                </a:solidFill>
              </a:rPr>
              <a:t> тот, кто нуждается в твоей помощи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8" descr="Картинка 15 из 7479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800200"/>
          </a:xfrm>
        </p:spPr>
        <p:txBody>
          <a:bodyPr/>
          <a:lstStyle/>
          <a:p>
            <a:pPr lvl="0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93096" y="2492896"/>
            <a:ext cx="5050904" cy="3888432"/>
          </a:xfrm>
        </p:spPr>
        <p:txBody>
          <a:bodyPr/>
          <a:lstStyle/>
          <a:p>
            <a:endParaRPr lang="ru-RU" sz="20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3441" t="2292" r="13220"/>
          <a:stretch>
            <a:fillRect/>
          </a:stretch>
        </p:blipFill>
        <p:spPr bwMode="auto">
          <a:xfrm>
            <a:off x="0" y="0"/>
            <a:ext cx="91556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597</TotalTime>
  <Words>191</Words>
  <Application>Microsoft Office PowerPoint</Application>
  <PresentationFormat>Экран (4:3)</PresentationFormat>
  <Paragraphs>53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Оформление по умолчанию</vt:lpstr>
      <vt:lpstr>Уроки доброты</vt:lpstr>
      <vt:lpstr>Слайд 2</vt:lpstr>
      <vt:lpstr>  Словарная работа  Что такое урок? </vt:lpstr>
      <vt:lpstr>  Словарная работа</vt:lpstr>
      <vt:lpstr>Задачи</vt:lpstr>
      <vt:lpstr>Люби ближнего как самого себя</vt:lpstr>
      <vt:lpstr>Ближний</vt:lpstr>
      <vt:lpstr>Слайд 8</vt:lpstr>
      <vt:lpstr> </vt:lpstr>
      <vt:lpstr>Слайд 10</vt:lpstr>
      <vt:lpstr>Слайд 11</vt:lpstr>
      <vt:lpstr>Анастасия    Прокопьевна Копылова  (мать драматурга Александра Вампилова)</vt:lpstr>
      <vt:lpstr> </vt:lpstr>
      <vt:lpstr>Домашнее задание</vt:lpstr>
      <vt:lpstr>Слайд 15</vt:lpstr>
      <vt:lpstr>Как хорошо, что доброта Живёт на свете вместе с нами. Без доброты – ты сирота, Без доброты – ты серый камень. </vt:lpstr>
      <vt:lpstr>Слайд 17</vt:lpstr>
    </vt:vector>
  </TitlesOfParts>
  <Company>Организация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Customer</dc:creator>
  <cp:lastModifiedBy>Komp</cp:lastModifiedBy>
  <cp:revision>50</cp:revision>
  <dcterms:created xsi:type="dcterms:W3CDTF">2012-03-05T08:56:46Z</dcterms:created>
  <dcterms:modified xsi:type="dcterms:W3CDTF">2015-12-01T19:33:29Z</dcterms:modified>
</cp:coreProperties>
</file>