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323" r:id="rId4"/>
    <p:sldId id="324" r:id="rId5"/>
    <p:sldId id="325" r:id="rId6"/>
    <p:sldId id="345" r:id="rId7"/>
    <p:sldId id="314" r:id="rId8"/>
    <p:sldId id="346" r:id="rId9"/>
    <p:sldId id="329" r:id="rId10"/>
    <p:sldId id="326" r:id="rId11"/>
    <p:sldId id="347" r:id="rId12"/>
    <p:sldId id="367" r:id="rId13"/>
    <p:sldId id="368" r:id="rId14"/>
    <p:sldId id="348" r:id="rId15"/>
    <p:sldId id="349" r:id="rId16"/>
    <p:sldId id="350" r:id="rId17"/>
    <p:sldId id="351" r:id="rId18"/>
    <p:sldId id="352" r:id="rId19"/>
    <p:sldId id="353" r:id="rId20"/>
    <p:sldId id="369" r:id="rId21"/>
    <p:sldId id="354" r:id="rId22"/>
    <p:sldId id="355" r:id="rId23"/>
    <p:sldId id="358" r:id="rId24"/>
    <p:sldId id="370" r:id="rId25"/>
    <p:sldId id="371" r:id="rId26"/>
    <p:sldId id="372" r:id="rId27"/>
    <p:sldId id="373" r:id="rId28"/>
    <p:sldId id="360" r:id="rId29"/>
    <p:sldId id="359" r:id="rId30"/>
    <p:sldId id="361" r:id="rId31"/>
    <p:sldId id="362" r:id="rId32"/>
    <p:sldId id="363" r:id="rId33"/>
    <p:sldId id="300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000099"/>
    <a:srgbClr val="422C16"/>
    <a:srgbClr val="0C788E"/>
    <a:srgbClr val="025198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83" d="100"/>
          <a:sy n="83" d="100"/>
        </p:scale>
        <p:origin x="11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5138-68FD-4DD7-967F-FD6E2784056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1D06B-845E-4955-88B6-9A4733D0F34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Должен развивать  умения анализировать, сравнивать, обобщать, делать свои самостоятельные выводы</a:t>
          </a:r>
          <a:r>
            <a:rPr lang="ru-RU" sz="2000" dirty="0" smtClean="0">
              <a:solidFill>
                <a:schemeClr val="tx1"/>
              </a:solidFill>
            </a:rPr>
            <a:t>.</a:t>
          </a:r>
        </a:p>
      </dgm:t>
    </dgm:pt>
    <dgm:pt modelId="{CD409AB8-E4DF-41BE-9BF6-BB2C688FD91A}" type="parTrans" cxnId="{8FCC63EA-0589-4416-AA63-446B222E1514}">
      <dgm:prSet/>
      <dgm:spPr/>
      <dgm:t>
        <a:bodyPr/>
        <a:lstStyle/>
        <a:p>
          <a:endParaRPr lang="ru-RU"/>
        </a:p>
      </dgm:t>
    </dgm:pt>
    <dgm:pt modelId="{3826ED18-3F8D-4EC7-9276-A73BBD731C85}" type="sibTrans" cxnId="{8FCC63EA-0589-4416-AA63-446B222E1514}">
      <dgm:prSet/>
      <dgm:spPr/>
      <dgm:t>
        <a:bodyPr/>
        <a:lstStyle/>
        <a:p>
          <a:endParaRPr lang="ru-RU"/>
        </a:p>
      </dgm:t>
    </dgm:pt>
    <dgm:pt modelId="{8C7228AC-87BB-47BC-91BF-D473519C0DF6}">
      <dgm:prSet phldrT="[Текст]" custT="1"/>
      <dgm:spPr/>
      <dgm:t>
        <a:bodyPr/>
        <a:lstStyle/>
        <a:p>
          <a:endParaRPr lang="ru-RU" sz="2700" dirty="0" smtClean="0">
            <a:solidFill>
              <a:schemeClr val="bg2"/>
            </a:solidFill>
            <a:latin typeface="Franklin Gothic Demi" pitchFamily="34" charset="0"/>
          </a:endParaRPr>
        </a:p>
        <a:p>
          <a:r>
            <a:rPr lang="ru-RU" sz="2000" dirty="0" smtClean="0">
              <a:solidFill>
                <a:schemeClr val="tx1"/>
              </a:solidFill>
            </a:rPr>
            <a:t>Мобильность. Информация должна быть актуальной,  имеющей социальное значение.</a:t>
          </a:r>
          <a:endParaRPr lang="ru-RU" sz="2000" dirty="0">
            <a:solidFill>
              <a:schemeClr val="tx1"/>
            </a:solidFill>
          </a:endParaRPr>
        </a:p>
      </dgm:t>
    </dgm:pt>
    <dgm:pt modelId="{1A20AE89-A005-4DC0-9A0C-EA2DD30FAB81}" type="sibTrans" cxnId="{F40D2392-1EB0-48AA-9BC6-18CD42E4608B}">
      <dgm:prSet/>
      <dgm:spPr/>
      <dgm:t>
        <a:bodyPr/>
        <a:lstStyle/>
        <a:p>
          <a:endParaRPr lang="ru-RU"/>
        </a:p>
      </dgm:t>
    </dgm:pt>
    <dgm:pt modelId="{C6DA1516-F97D-4581-B04D-9F7B24800646}" type="parTrans" cxnId="{F40D2392-1EB0-48AA-9BC6-18CD42E4608B}">
      <dgm:prSet/>
      <dgm:spPr/>
      <dgm:t>
        <a:bodyPr/>
        <a:lstStyle/>
        <a:p>
          <a:endParaRPr lang="ru-RU"/>
        </a:p>
      </dgm:t>
    </dgm:pt>
    <dgm:pt modelId="{62BDF794-592A-4DD6-B4A5-178DC6BE6C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Должен учить навыкам работы с различными источниками знаний.</a:t>
          </a:r>
        </a:p>
      </dgm:t>
    </dgm:pt>
    <dgm:pt modelId="{34F70263-C829-4A86-9FC9-ACA43EC26191}" type="sibTrans" cxnId="{321D4BF2-9C15-4D0B-AF86-3C8937B9D6B2}">
      <dgm:prSet/>
      <dgm:spPr/>
      <dgm:t>
        <a:bodyPr/>
        <a:lstStyle/>
        <a:p>
          <a:endParaRPr lang="ru-RU"/>
        </a:p>
      </dgm:t>
    </dgm:pt>
    <dgm:pt modelId="{8F0EA797-7FE4-4F97-A6F9-06DA09618C04}" type="parTrans" cxnId="{321D4BF2-9C15-4D0B-AF86-3C8937B9D6B2}">
      <dgm:prSet/>
      <dgm:spPr/>
      <dgm:t>
        <a:bodyPr/>
        <a:lstStyle/>
        <a:p>
          <a:endParaRPr lang="ru-RU"/>
        </a:p>
      </dgm:t>
    </dgm:pt>
    <dgm:pt modelId="{94DF9C63-AEFF-4AC6-89A0-41C2F0816A6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Должен способствовать формированию ценностной ориентации личности.</a:t>
          </a:r>
        </a:p>
      </dgm:t>
    </dgm:pt>
    <dgm:pt modelId="{674522B6-7830-413D-B26A-52EF7814C128}" type="sibTrans" cxnId="{66B5049C-CACD-4C1B-9655-2BBEF2E46C33}">
      <dgm:prSet/>
      <dgm:spPr/>
      <dgm:t>
        <a:bodyPr/>
        <a:lstStyle/>
        <a:p>
          <a:endParaRPr lang="ru-RU"/>
        </a:p>
      </dgm:t>
    </dgm:pt>
    <dgm:pt modelId="{70FF5FC7-887E-40FB-8C23-43EEA05D0185}" type="parTrans" cxnId="{66B5049C-CACD-4C1B-9655-2BBEF2E46C33}">
      <dgm:prSet/>
      <dgm:spPr/>
      <dgm:t>
        <a:bodyPr/>
        <a:lstStyle/>
        <a:p>
          <a:endParaRPr lang="ru-RU"/>
        </a:p>
      </dgm:t>
    </dgm:pt>
    <dgm:pt modelId="{B6619562-4A9D-4105-B92D-975493091ED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Предлагающая информация должна быть беспристрастной. </a:t>
          </a:r>
        </a:p>
      </dgm:t>
    </dgm:pt>
    <dgm:pt modelId="{F2C5DC1F-2233-44FC-A01E-A563CA340572}" type="sibTrans" cxnId="{1A54D9D0-2EFD-413B-8D33-AF277DCB1A80}">
      <dgm:prSet/>
      <dgm:spPr/>
      <dgm:t>
        <a:bodyPr/>
        <a:lstStyle/>
        <a:p>
          <a:endParaRPr lang="ru-RU"/>
        </a:p>
      </dgm:t>
    </dgm:pt>
    <dgm:pt modelId="{ACF72E2E-D43C-47C4-ACF3-05D2E0F81331}" type="parTrans" cxnId="{1A54D9D0-2EFD-413B-8D33-AF277DCB1A80}">
      <dgm:prSet/>
      <dgm:spPr/>
      <dgm:t>
        <a:bodyPr/>
        <a:lstStyle/>
        <a:p>
          <a:endParaRPr lang="ru-RU"/>
        </a:p>
      </dgm:t>
    </dgm:pt>
    <dgm:pt modelId="{ABA87323-5AD1-4ECA-9B34-1D100C437796}" type="pres">
      <dgm:prSet presAssocID="{45E35138-68FD-4DD7-967F-FD6E2784056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A867C-6C51-4278-B2E8-4099853EB843}" type="pres">
      <dgm:prSet presAssocID="{45E35138-68FD-4DD7-967F-FD6E2784056F}" presName="matrix" presStyleCnt="0"/>
      <dgm:spPr/>
    </dgm:pt>
    <dgm:pt modelId="{D5D0AFC7-7749-4C9C-B999-2CFCFB18EA4D}" type="pres">
      <dgm:prSet presAssocID="{45E35138-68FD-4DD7-967F-FD6E2784056F}" presName="tile1" presStyleLbl="node1" presStyleIdx="0" presStyleCnt="4"/>
      <dgm:spPr/>
      <dgm:t>
        <a:bodyPr/>
        <a:lstStyle/>
        <a:p>
          <a:endParaRPr lang="ru-RU"/>
        </a:p>
      </dgm:t>
    </dgm:pt>
    <dgm:pt modelId="{52B45EBF-B88F-432C-8376-0D6F5AE152D8}" type="pres">
      <dgm:prSet presAssocID="{45E35138-68FD-4DD7-967F-FD6E278405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1D4DE-4EF8-4618-BAE4-DE0D91469E4D}" type="pres">
      <dgm:prSet presAssocID="{45E35138-68FD-4DD7-967F-FD6E2784056F}" presName="tile2" presStyleLbl="node1" presStyleIdx="1" presStyleCnt="4" custLinFactNeighborX="119" custLinFactNeighborY="-3253"/>
      <dgm:spPr/>
      <dgm:t>
        <a:bodyPr/>
        <a:lstStyle/>
        <a:p>
          <a:endParaRPr lang="ru-RU"/>
        </a:p>
      </dgm:t>
    </dgm:pt>
    <dgm:pt modelId="{4CBEB7B4-2612-4A05-8601-794C35B7E881}" type="pres">
      <dgm:prSet presAssocID="{45E35138-68FD-4DD7-967F-FD6E278405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B44BB-2580-492C-9AEF-7AA88BB6E50C}" type="pres">
      <dgm:prSet presAssocID="{45E35138-68FD-4DD7-967F-FD6E2784056F}" presName="tile3" presStyleLbl="node1" presStyleIdx="2" presStyleCnt="4" custLinFactNeighborY="1639"/>
      <dgm:spPr/>
      <dgm:t>
        <a:bodyPr/>
        <a:lstStyle/>
        <a:p>
          <a:endParaRPr lang="ru-RU"/>
        </a:p>
      </dgm:t>
    </dgm:pt>
    <dgm:pt modelId="{FAD22117-70AF-4916-911D-D2BFACE1DE6D}" type="pres">
      <dgm:prSet presAssocID="{45E35138-68FD-4DD7-967F-FD6E278405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1BB9F-D7E7-40D2-899D-D1240DA7506D}" type="pres">
      <dgm:prSet presAssocID="{45E35138-68FD-4DD7-967F-FD6E2784056F}" presName="tile4" presStyleLbl="node1" presStyleIdx="3" presStyleCnt="4"/>
      <dgm:spPr/>
      <dgm:t>
        <a:bodyPr/>
        <a:lstStyle/>
        <a:p>
          <a:endParaRPr lang="ru-RU"/>
        </a:p>
      </dgm:t>
    </dgm:pt>
    <dgm:pt modelId="{EDB62682-94F2-484A-9FA5-C48573F1CDC9}" type="pres">
      <dgm:prSet presAssocID="{45E35138-68FD-4DD7-967F-FD6E278405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959DD-1464-4E4B-9A2D-0FB7A54B1AF2}" type="pres">
      <dgm:prSet presAssocID="{45E35138-68FD-4DD7-967F-FD6E2784056F}" presName="centerTile" presStyleLbl="fgShp" presStyleIdx="0" presStyleCnt="1" custScaleX="218045" custScaleY="113759" custLinFactNeighborX="15169" custLinFactNeighborY="195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D131A-3990-4715-B893-958C0DD3F63E}" type="presOf" srcId="{62BDF794-592A-4DD6-B4A5-178DC6BE6C48}" destId="{4CBEB7B4-2612-4A05-8601-794C35B7E881}" srcOrd="1" destOrd="0" presId="urn:microsoft.com/office/officeart/2005/8/layout/matrix1"/>
    <dgm:cxn modelId="{31235CE7-DF5C-4CC1-94D9-81593C536F84}" type="presOf" srcId="{62BDF794-592A-4DD6-B4A5-178DC6BE6C48}" destId="{1F61D4DE-4EF8-4618-BAE4-DE0D91469E4D}" srcOrd="0" destOrd="0" presId="urn:microsoft.com/office/officeart/2005/8/layout/matrix1"/>
    <dgm:cxn modelId="{66B5049C-CACD-4C1B-9655-2BBEF2E46C33}" srcId="{6761D06B-845E-4955-88B6-9A4733D0F343}" destId="{94DF9C63-AEFF-4AC6-89A0-41C2F0816A61}" srcOrd="2" destOrd="0" parTransId="{70FF5FC7-887E-40FB-8C23-43EEA05D0185}" sibTransId="{674522B6-7830-413D-B26A-52EF7814C128}"/>
    <dgm:cxn modelId="{1A54D9D0-2EFD-413B-8D33-AF277DCB1A80}" srcId="{6761D06B-845E-4955-88B6-9A4733D0F343}" destId="{B6619562-4A9D-4105-B92D-975493091ED5}" srcOrd="3" destOrd="0" parTransId="{ACF72E2E-D43C-47C4-ACF3-05D2E0F81331}" sibTransId="{F2C5DC1F-2233-44FC-A01E-A563CA340572}"/>
    <dgm:cxn modelId="{35991CDF-53D9-4B39-932D-038D55894954}" type="presOf" srcId="{6761D06B-845E-4955-88B6-9A4733D0F343}" destId="{FAB959DD-1464-4E4B-9A2D-0FB7A54B1AF2}" srcOrd="0" destOrd="0" presId="urn:microsoft.com/office/officeart/2005/8/layout/matrix1"/>
    <dgm:cxn modelId="{C3626E0B-302E-4147-9000-8555A6C35DEC}" type="presOf" srcId="{94DF9C63-AEFF-4AC6-89A0-41C2F0816A61}" destId="{F5FB44BB-2580-492C-9AEF-7AA88BB6E50C}" srcOrd="0" destOrd="0" presId="urn:microsoft.com/office/officeart/2005/8/layout/matrix1"/>
    <dgm:cxn modelId="{F40D2392-1EB0-48AA-9BC6-18CD42E4608B}" srcId="{6761D06B-845E-4955-88B6-9A4733D0F343}" destId="{8C7228AC-87BB-47BC-91BF-D473519C0DF6}" srcOrd="0" destOrd="0" parTransId="{C6DA1516-F97D-4581-B04D-9F7B24800646}" sibTransId="{1A20AE89-A005-4DC0-9A0C-EA2DD30FAB81}"/>
    <dgm:cxn modelId="{8FCC63EA-0589-4416-AA63-446B222E1514}" srcId="{45E35138-68FD-4DD7-967F-FD6E2784056F}" destId="{6761D06B-845E-4955-88B6-9A4733D0F343}" srcOrd="0" destOrd="0" parTransId="{CD409AB8-E4DF-41BE-9BF6-BB2C688FD91A}" sibTransId="{3826ED18-3F8D-4EC7-9276-A73BBD731C85}"/>
    <dgm:cxn modelId="{B38A5F67-9611-4C06-87FE-33D8ED8272D5}" type="presOf" srcId="{B6619562-4A9D-4105-B92D-975493091ED5}" destId="{EDB62682-94F2-484A-9FA5-C48573F1CDC9}" srcOrd="1" destOrd="0" presId="urn:microsoft.com/office/officeart/2005/8/layout/matrix1"/>
    <dgm:cxn modelId="{158B29B8-0021-4F4F-BAC4-3C3E7D15A921}" type="presOf" srcId="{94DF9C63-AEFF-4AC6-89A0-41C2F0816A61}" destId="{FAD22117-70AF-4916-911D-D2BFACE1DE6D}" srcOrd="1" destOrd="0" presId="urn:microsoft.com/office/officeart/2005/8/layout/matrix1"/>
    <dgm:cxn modelId="{A1949B88-1B0F-4100-9288-735CF2D8F6D0}" type="presOf" srcId="{8C7228AC-87BB-47BC-91BF-D473519C0DF6}" destId="{D5D0AFC7-7749-4C9C-B999-2CFCFB18EA4D}" srcOrd="0" destOrd="0" presId="urn:microsoft.com/office/officeart/2005/8/layout/matrix1"/>
    <dgm:cxn modelId="{F0C0638B-DAF3-4951-9B04-C6A9F806AC5F}" type="presOf" srcId="{45E35138-68FD-4DD7-967F-FD6E2784056F}" destId="{ABA87323-5AD1-4ECA-9B34-1D100C437796}" srcOrd="0" destOrd="0" presId="urn:microsoft.com/office/officeart/2005/8/layout/matrix1"/>
    <dgm:cxn modelId="{35EF1A6B-17B9-4459-BE21-86DAEE4D8D25}" type="presOf" srcId="{B6619562-4A9D-4105-B92D-975493091ED5}" destId="{AFB1BB9F-D7E7-40D2-899D-D1240DA7506D}" srcOrd="0" destOrd="0" presId="urn:microsoft.com/office/officeart/2005/8/layout/matrix1"/>
    <dgm:cxn modelId="{872189C7-6E35-4C7B-90F0-53BB0B7D0520}" type="presOf" srcId="{8C7228AC-87BB-47BC-91BF-D473519C0DF6}" destId="{52B45EBF-B88F-432C-8376-0D6F5AE152D8}" srcOrd="1" destOrd="0" presId="urn:microsoft.com/office/officeart/2005/8/layout/matrix1"/>
    <dgm:cxn modelId="{321D4BF2-9C15-4D0B-AF86-3C8937B9D6B2}" srcId="{6761D06B-845E-4955-88B6-9A4733D0F343}" destId="{62BDF794-592A-4DD6-B4A5-178DC6BE6C48}" srcOrd="1" destOrd="0" parTransId="{8F0EA797-7FE4-4F97-A6F9-06DA09618C04}" sibTransId="{34F70263-C829-4A86-9FC9-ACA43EC26191}"/>
    <dgm:cxn modelId="{BCDE6B1C-F30A-4DB0-9587-A680B607CEB9}" type="presParOf" srcId="{ABA87323-5AD1-4ECA-9B34-1D100C437796}" destId="{D77A867C-6C51-4278-B2E8-4099853EB843}" srcOrd="0" destOrd="0" presId="urn:microsoft.com/office/officeart/2005/8/layout/matrix1"/>
    <dgm:cxn modelId="{403688E2-FEB8-4316-9959-50770C7387EE}" type="presParOf" srcId="{D77A867C-6C51-4278-B2E8-4099853EB843}" destId="{D5D0AFC7-7749-4C9C-B999-2CFCFB18EA4D}" srcOrd="0" destOrd="0" presId="urn:microsoft.com/office/officeart/2005/8/layout/matrix1"/>
    <dgm:cxn modelId="{CA468390-3501-49C6-BFE4-1AB3EDED174F}" type="presParOf" srcId="{D77A867C-6C51-4278-B2E8-4099853EB843}" destId="{52B45EBF-B88F-432C-8376-0D6F5AE152D8}" srcOrd="1" destOrd="0" presId="urn:microsoft.com/office/officeart/2005/8/layout/matrix1"/>
    <dgm:cxn modelId="{847898AC-E473-4C90-A2DF-97A3CA7D9B0D}" type="presParOf" srcId="{D77A867C-6C51-4278-B2E8-4099853EB843}" destId="{1F61D4DE-4EF8-4618-BAE4-DE0D91469E4D}" srcOrd="2" destOrd="0" presId="urn:microsoft.com/office/officeart/2005/8/layout/matrix1"/>
    <dgm:cxn modelId="{23EC7FE8-B798-4CBA-A404-031665097924}" type="presParOf" srcId="{D77A867C-6C51-4278-B2E8-4099853EB843}" destId="{4CBEB7B4-2612-4A05-8601-794C35B7E881}" srcOrd="3" destOrd="0" presId="urn:microsoft.com/office/officeart/2005/8/layout/matrix1"/>
    <dgm:cxn modelId="{8683D06A-BEE6-43D6-AF02-9C2FE07A0DA3}" type="presParOf" srcId="{D77A867C-6C51-4278-B2E8-4099853EB843}" destId="{F5FB44BB-2580-492C-9AEF-7AA88BB6E50C}" srcOrd="4" destOrd="0" presId="urn:microsoft.com/office/officeart/2005/8/layout/matrix1"/>
    <dgm:cxn modelId="{5A88E24B-E0C8-43EF-A934-8D7E983ACCD1}" type="presParOf" srcId="{D77A867C-6C51-4278-B2E8-4099853EB843}" destId="{FAD22117-70AF-4916-911D-D2BFACE1DE6D}" srcOrd="5" destOrd="0" presId="urn:microsoft.com/office/officeart/2005/8/layout/matrix1"/>
    <dgm:cxn modelId="{EBE11A89-1CBC-4D5E-90A5-70FF44510A65}" type="presParOf" srcId="{D77A867C-6C51-4278-B2E8-4099853EB843}" destId="{AFB1BB9F-D7E7-40D2-899D-D1240DA7506D}" srcOrd="6" destOrd="0" presId="urn:microsoft.com/office/officeart/2005/8/layout/matrix1"/>
    <dgm:cxn modelId="{EB54AD16-DCE7-4FB0-843E-EA954D0E9626}" type="presParOf" srcId="{D77A867C-6C51-4278-B2E8-4099853EB843}" destId="{EDB62682-94F2-484A-9FA5-C48573F1CDC9}" srcOrd="7" destOrd="0" presId="urn:microsoft.com/office/officeart/2005/8/layout/matrix1"/>
    <dgm:cxn modelId="{D8F6B79E-1D53-4D53-817C-8629B535E8E1}" type="presParOf" srcId="{ABA87323-5AD1-4ECA-9B34-1D100C437796}" destId="{FAB959DD-1464-4E4B-9A2D-0FB7A54B1AF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0AFC7-7749-4C9C-B999-2CFCFB18EA4D}">
      <dsp:nvSpPr>
        <dsp:cNvPr id="0" name=""/>
        <dsp:cNvSpPr/>
      </dsp:nvSpPr>
      <dsp:spPr>
        <a:xfrm rot="16200000">
          <a:off x="864096" y="-864096"/>
          <a:ext cx="2196244" cy="39244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>
            <a:solidFill>
              <a:schemeClr val="bg2"/>
            </a:solidFill>
            <a:latin typeface="Franklin Gothic Demi" pitchFamily="34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Мобильность. Информация должна быть актуальной,  имеющей социальное значение.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0" y="0"/>
        <a:ext cx="3924436" cy="1647183"/>
      </dsp:txXfrm>
    </dsp:sp>
    <dsp:sp modelId="{1F61D4DE-4EF8-4618-BAE4-DE0D91469E4D}">
      <dsp:nvSpPr>
        <dsp:cNvPr id="0" name=""/>
        <dsp:cNvSpPr/>
      </dsp:nvSpPr>
      <dsp:spPr>
        <a:xfrm>
          <a:off x="3924436" y="0"/>
          <a:ext cx="3924436" cy="21962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Должен учить навыкам работы с различными источниками знаний.</a:t>
          </a:r>
        </a:p>
      </dsp:txBody>
      <dsp:txXfrm>
        <a:off x="3924436" y="0"/>
        <a:ext cx="3924436" cy="1647183"/>
      </dsp:txXfrm>
    </dsp:sp>
    <dsp:sp modelId="{F5FB44BB-2580-492C-9AEF-7AA88BB6E50C}">
      <dsp:nvSpPr>
        <dsp:cNvPr id="0" name=""/>
        <dsp:cNvSpPr/>
      </dsp:nvSpPr>
      <dsp:spPr>
        <a:xfrm rot="10800000">
          <a:off x="0" y="2196244"/>
          <a:ext cx="3924436" cy="21962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Должен способствовать формированию ценностной ориентации личности.</a:t>
          </a:r>
        </a:p>
      </dsp:txBody>
      <dsp:txXfrm rot="10800000">
        <a:off x="0" y="2745305"/>
        <a:ext cx="3924436" cy="1647183"/>
      </dsp:txXfrm>
    </dsp:sp>
    <dsp:sp modelId="{AFB1BB9F-D7E7-40D2-899D-D1240DA7506D}">
      <dsp:nvSpPr>
        <dsp:cNvPr id="0" name=""/>
        <dsp:cNvSpPr/>
      </dsp:nvSpPr>
      <dsp:spPr>
        <a:xfrm rot="5400000">
          <a:off x="4788531" y="1332148"/>
          <a:ext cx="2196244" cy="39244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Предлагающая информация должна быть беспристрастной. </a:t>
          </a:r>
        </a:p>
      </dsp:txBody>
      <dsp:txXfrm rot="-5400000">
        <a:off x="3924436" y="2745304"/>
        <a:ext cx="3924436" cy="1647183"/>
      </dsp:txXfrm>
    </dsp:sp>
    <dsp:sp modelId="{FAB959DD-1464-4E4B-9A2D-0FB7A54B1AF2}">
      <dsp:nvSpPr>
        <dsp:cNvPr id="0" name=""/>
        <dsp:cNvSpPr/>
      </dsp:nvSpPr>
      <dsp:spPr>
        <a:xfrm>
          <a:off x="1714503" y="1785947"/>
          <a:ext cx="5134221" cy="12492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Должен развивать  умения анализировать, сравнивать, обобщать, делать свои самостоятельные выводы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</a:p>
      </dsp:txBody>
      <dsp:txXfrm>
        <a:off x="1775485" y="1846929"/>
        <a:ext cx="5012257" cy="112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F9E99E-DDC7-486A-8588-B632A592852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23B3C8-F477-4BD0-AA8C-06BF759A8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69F1-B334-4EAF-AD68-7145591D5D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86E1-A013-4A90-B709-3EF8A1B37C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35C9-8CF8-4A66-855A-F1FF8173D4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55583-2010-4F85-B096-CC0FDDAE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0CA7-CC74-4C18-BEAC-10E75187CA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9D60-D493-48BA-A13B-5AAD88445C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9DB3-580C-44C6-BCB0-7168A52C1A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B966-364D-4B04-A135-24765C0C64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8D43-4AD9-4DF6-81FF-4CADC37AFC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512D-E9D0-4751-A539-C85E7E3068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D866-B8FF-4F38-BF9E-CB1D6A54E3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1611-9EE0-40C1-A34B-3243AAE1C0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2D0D6A-7B1E-495A-9694-38AD184C61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3;&#1054;&#1042;&#1054;&#1057;&#1058;&#1048;%2010%20&#1040;%20(1)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4;&#1087;&#1088;&#1086;&#1089;.avi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hinglink.com/card/1497288357888131075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kucerovci.cz/images/guestbook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57158" y="1357298"/>
            <a:ext cx="8429651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Активизация познавательной деятельности в системе информационной работы</a:t>
            </a:r>
            <a:b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endParaRPr lang="ru-RU" sz="3600" b="1" kern="1200" dirty="0" smtClean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4099" name="Rectangle 122"/>
          <p:cNvSpPr>
            <a:spLocks noChangeArrowheads="1"/>
          </p:cNvSpPr>
          <p:nvPr/>
        </p:nvSpPr>
        <p:spPr bwMode="auto">
          <a:xfrm>
            <a:off x="3929063" y="4572000"/>
            <a:ext cx="5214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569F1-B334-4EAF-AD68-7145591D5D6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3-tub-by.yandex.net/i?id=d5c01bfd53d06b4a51a8a87e2469bee6&amp;n=33&amp;h=190&amp;w=190"/>
          <p:cNvPicPr>
            <a:picLocks noChangeAspect="1" noChangeArrowheads="1"/>
          </p:cNvPicPr>
          <p:nvPr/>
        </p:nvPicPr>
        <p:blipFill>
          <a:blip r:embed="rId2" cstate="print"/>
          <a:srcRect t="7500" b="12499"/>
          <a:stretch>
            <a:fillRect/>
          </a:stretch>
        </p:blipFill>
        <p:spPr bwMode="auto">
          <a:xfrm>
            <a:off x="6286512" y="4571984"/>
            <a:ext cx="2857488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«Пресс-турнир»</a:t>
            </a:r>
            <a:b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по конкретным изданиям: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501122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Для проведения </a:t>
            </a:r>
            <a:r>
              <a:rPr lang="ru-RU" dirty="0" err="1" smtClean="0"/>
              <a:t>пресс-турнира</a:t>
            </a:r>
            <a:r>
              <a:rPr lang="ru-RU" dirty="0" smtClean="0"/>
              <a:t> участники мероприятия делятся на группы, представляющие различные пресс-центры. Они могут быть посвящены определенным темам (рубрикам), а могут представлять конкретные издания. Во время подготовки каждая команда изучает свои издания, обдумывает вопросы для других команд (можно выпускать бюллетени по своей тематике – подборку наиболее интересных материалов, чтобы представители других команд имели возможность ответить на их вопросы), а также готовится к выступлению.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«Информационный журнал»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361475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форма устного журнала, цель которого состоит в обобщении информации за определенный период времени о важнейших событиях политической, социально-экономической и другой жизни нашей страны и за ее пределами, в котором могут быть следующие странички: «Политическая», «Экономическая», «Новости искусства», «Спортивная» и др.</a:t>
            </a:r>
          </a:p>
          <a:p>
            <a:endParaRPr lang="ru-RU" dirty="0"/>
          </a:p>
        </p:txBody>
      </p:sp>
      <p:pic>
        <p:nvPicPr>
          <p:cNvPr id="4" name="Рисунок 3" descr="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29132"/>
            <a:ext cx="2285992" cy="22859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90600"/>
          </a:xfrm>
        </p:spPr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 «Я – редактор»</a:t>
            </a:r>
            <a:b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(ножницы редактора)</a:t>
            </a:r>
            <a:b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endParaRPr lang="ru-RU" sz="36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01156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400" b="1" i="1" dirty="0" smtClean="0"/>
              <a:t>Метод позволяет:</a:t>
            </a:r>
            <a:endParaRPr lang="ru-RU" sz="7400" dirty="0" smtClean="0"/>
          </a:p>
          <a:p>
            <a:pPr lvl="0"/>
            <a:r>
              <a:rPr lang="ru-RU" sz="7400" dirty="0" smtClean="0"/>
              <a:t>Научиться способам ориентации в средствах массовой информации;</a:t>
            </a:r>
          </a:p>
          <a:p>
            <a:pPr lvl="0"/>
            <a:r>
              <a:rPr lang="ru-RU" sz="7400" dirty="0" smtClean="0"/>
              <a:t>Выделять наиболее значимые события;</a:t>
            </a:r>
          </a:p>
          <a:p>
            <a:pPr lvl="0"/>
            <a:r>
              <a:rPr lang="ru-RU" sz="7400" dirty="0" smtClean="0"/>
              <a:t>Познакомиться с понятием «дайджест», общественно-политическая газета.</a:t>
            </a:r>
          </a:p>
          <a:p>
            <a:pPr lvl="0"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b="1" i="1" dirty="0" smtClean="0"/>
              <a:t>Материальное обеспечение</a:t>
            </a:r>
            <a:r>
              <a:rPr lang="ru-RU" sz="7400" dirty="0" smtClean="0"/>
              <a:t> (для каждого ученика): ножницы, газета, лист бумаги (А4).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b="1" i="1" dirty="0" smtClean="0"/>
              <a:t>Рекомендации.</a:t>
            </a:r>
            <a:endParaRPr lang="ru-RU" sz="7400" dirty="0" smtClean="0"/>
          </a:p>
          <a:p>
            <a:r>
              <a:rPr lang="ru-RU" sz="7400" dirty="0" smtClean="0"/>
              <a:t>Если вы хотите объяснить ученикам среднего школьного возраста, что такое общественно-политическая газета, откажитесь от пространных объяснений. </a:t>
            </a:r>
          </a:p>
          <a:p>
            <a:r>
              <a:rPr lang="ru-RU" sz="7400" dirty="0" smtClean="0"/>
              <a:t>Подведите их к самостоятельному выводу о том, какими бывают газеты, после этого познакомьте с популярными общественно-политическими газетами.</a:t>
            </a:r>
          </a:p>
          <a:p>
            <a:endParaRPr lang="ru-RU" sz="7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"Фотокамера смотрит в мир"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Прямоугольник 4"/>
          <p:cNvSpPr/>
          <p:nvPr/>
        </p:nvSpPr>
        <p:spPr>
          <a:xfrm>
            <a:off x="450482" y="1636677"/>
            <a:ext cx="82296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информационный час в форме поочередной демонстрации всеми учащимися фотографий из газет и журналов с кратким комментарием важнейших событий. После окончания мероприятия фотографии прикрепляются в соответствующий раздел на доску (стенд). Таким образом, смонтированный обзор событий остается на 3 - 4 дня для всеобщего обозрения.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90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группа учащихся накануне готовит одну фотографию и краткую информацию о ней. После выступления одноклассников учащиеся дают название заголовку статьи, где будет размещаться данная фотография. Каждая группа даёт разъяснения. Затем название вместе с изображением крепятся на листе бумаги.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3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«Беседа за круглым столом»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4" y="1071546"/>
            <a:ext cx="81439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Форма изучения актуальной социальной проблемы и свободного обмена мнениями по ней. Беседа может быть начата тематическим выступлением ведущего или гостя информационного часа (историком, юристом, экологом, депутатом), а также просмотром видеофрагмента по проблеме. После этого учащиеся дополняют сообщение с мест, задают вопросы, организуется коллективный анализ проблемы и активный обмен мнениями. В заключение формулируются выводы по теме (например: «Права молодежи в Беларуси», «Чернобыль: вчера, сегодня, завтра», «Профилактика правонарушений среди учащейся молодежи» и др.).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3582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4B4B4B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Тематический информационный час с целью исследования проблемных и спорных политических вопросов («Альтернативная служба в армии», «Международный терроризм: где же выход?», «Нужен ли нам союз с Россией?»). Участники заранее делятся на группы, имеющие разные или противоположные мнения. В результате коллективного творческого мышления у учащихся формируются умения анализировать политическую жизнь, видеть противоречия действительности и находить пути их решения.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357166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«Политическая дискуссия»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3582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/>
              <a:t>Форма тематического информационного часа с элементами ролевой игры. Участники пресс-конференции – «журналисты» и «фотокорреспонденты» – интервьюирует докладчика, выступающего в роли политика, учёного и т.д.</a:t>
            </a:r>
            <a:endParaRPr lang="ru-RU" sz="2800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357166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«Пресс-конференция»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78637"/>
            <a:ext cx="45545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/>
              <a:t>Форма тематического информационного часа, где гостю (обязательно интересной и значимой персоне) задают вопросы участники мероприятия. Обязательные атрибуты: </a:t>
            </a:r>
            <a:r>
              <a:rPr lang="ru-RU" sz="2200" dirty="0" err="1" smtClean="0"/>
              <a:t>мультимедийное</a:t>
            </a:r>
            <a:r>
              <a:rPr lang="ru-RU" sz="2200" dirty="0" smtClean="0"/>
              <a:t> оснащение, «счетчик вопросов», желательно видеоролик (презентация) о приглашенной персоне «Знакомьтесь –  ….», выбор лучшего вопроса.</a:t>
            </a:r>
            <a:endParaRPr lang="ru-RU" sz="2200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357166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«Ток-шоу»</a:t>
            </a:r>
          </a:p>
        </p:txBody>
      </p:sp>
      <p:pic>
        <p:nvPicPr>
          <p:cNvPr id="9" name="Picture 7" descr="https://sun9-56.userapi.com/impg/BfnBmRDyxDwVzmJfwiXGaqRGCDPgDGCChM9STA/Hjrs9lln0-g.jpg?size=1022x766&amp;quality=96&amp;sign=2f0a541cc3d5c8d75f9ef3e83ffe3817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/>
          <a:stretch>
            <a:fillRect/>
          </a:stretch>
        </p:blipFill>
        <p:spPr bwMode="auto">
          <a:xfrm>
            <a:off x="4857752" y="1000108"/>
            <a:ext cx="4069505" cy="25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s://3.bp.blogspot.com/-KePlRp5AS04/XNXQ-S79MuI/AAAAAAAABz0/LMsf--BukVAA-ta4XEj57DSe1xS7fKDNQCLcBGAs/s1600/DSC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4071966" cy="27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9DB3-580C-44C6-BCB0-7168A52C1AB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35827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/>
              <a:t>Представляет собой собственные видеосюжеты учащихся по определенной тематике для последующего обсуждения (в холле, столовой и т.п.). Результат состоит в том, что приходится невольно вникнуть в проблему, согласиться или поспорить с высказанным мнением. </a:t>
            </a:r>
          </a:p>
          <a:p>
            <a:pPr algn="just"/>
            <a:r>
              <a:rPr lang="ru-RU" sz="2800" dirty="0" smtClean="0"/>
              <a:t>.</a:t>
            </a:r>
            <a:endParaRPr lang="ru-RU" sz="2800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«Тематический блиц-опрос»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82" name="AutoShape 2" descr="Как увеличить громкость видео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286256"/>
            <a:ext cx="2357434" cy="23574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09936" y="82406"/>
            <a:ext cx="3241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48" y="1697538"/>
            <a:ext cx="4139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/>
              <a:t>Эффективная форма</a:t>
            </a:r>
          </a:p>
          <a:p>
            <a:pPr algn="just"/>
            <a:r>
              <a:rPr lang="ru-RU" sz="2200" dirty="0" smtClean="0"/>
              <a:t>передачи знаний и умений,</a:t>
            </a:r>
          </a:p>
          <a:p>
            <a:pPr algn="just"/>
            <a:r>
              <a:rPr lang="ru-RU" sz="2200" dirty="0" smtClean="0"/>
              <a:t> обмена опытом, обучения</a:t>
            </a:r>
          </a:p>
          <a:p>
            <a:pPr algn="just"/>
            <a:r>
              <a:rPr lang="ru-RU" sz="2200" dirty="0" smtClean="0"/>
              <a:t>и воспитания. Во время</a:t>
            </a:r>
          </a:p>
          <a:p>
            <a:pPr algn="just"/>
            <a:r>
              <a:rPr lang="ru-RU" sz="2200" dirty="0" smtClean="0"/>
              <a:t>мастер-класса специалист </a:t>
            </a:r>
          </a:p>
          <a:p>
            <a:pPr algn="just"/>
            <a:r>
              <a:rPr lang="ru-RU" sz="2200" dirty="0" smtClean="0"/>
              <a:t>рассказывает и показывает, </a:t>
            </a:r>
          </a:p>
          <a:p>
            <a:pPr algn="just"/>
            <a:r>
              <a:rPr lang="ru-RU" sz="2200" dirty="0" smtClean="0"/>
              <a:t>как применять на практике</a:t>
            </a:r>
          </a:p>
          <a:p>
            <a:pPr algn="just"/>
            <a:r>
              <a:rPr lang="ru-RU" sz="2200" dirty="0" smtClean="0"/>
              <a:t>новую технологию или метод.</a:t>
            </a:r>
            <a:endParaRPr lang="ru-RU" sz="2200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«Мастер-класс»</a:t>
            </a:r>
            <a:endParaRPr lang="ru-RU" sz="32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843808" y="5445224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63" y="1417638"/>
            <a:ext cx="4005728" cy="534097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9DB3-580C-44C6-BCB0-7168A52C1AB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Информационный час - это</a:t>
            </a:r>
            <a:endParaRPr lang="be-BY" sz="3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 smtClean="0"/>
              <a:t>форма организации воспитательного процесса, направленная на формирование гражданской позиции, политической и информационной культуры обучающихся, расширение их кругозора, социализацию личности, что предполагает восприятие социального опыта, преемственность и сохранение национальных традиций и исторического наследия, участие в обсуждении экономических, социальных, политических и духовных проблем общества.</a:t>
            </a:r>
          </a:p>
          <a:p>
            <a:pPr marL="0" indent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980" y="0"/>
            <a:ext cx="1797020" cy="179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«Как это было»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9DB3-580C-44C6-BCB0-7168A52C1AB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71541"/>
            <a:ext cx="410026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тематического информационного часа, анализирующая одно из значимых событий по примеру одноименной телепередачи. Ведущий дает основные исторические и политические справки, представляет гостей и организует диалог. Выступления должны быть краткими (3-5 мин.) и посвящены конкретному факту, позволяющему углубить и разнообразить знания слушателей. Рекомендуется использование видеоматериалов, фотоиллюстраций и т.п.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8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Метод проектов на информационных часах  </a:t>
            </a:r>
            <a:endParaRPr lang="ru-RU" sz="32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Какие проекты можно реализовать на информационных часах: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качестве формы материализации результатов проекта может быть использован любой источник общественно значимой информации: газета,  журнал, страница энциклопедии, доска почета, карта, коллекция марок, справочник,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альмонах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рекламный буклет, фотоальбом, видеоролик, фильм и т.д.</a:t>
            </a:r>
          </a:p>
          <a:p>
            <a:pPr marL="0" indent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 чего начать?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беседы с учащимися. Обсудить цели, задачи, этапы подготовки, тему, форму проекта, роли.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Метод проектов на информационных </a:t>
            </a:r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часах</a:t>
            </a:r>
            <a:endParaRPr lang="ru-RU" sz="32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1"/>
            <a:ext cx="8715436" cy="4205064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каких условиях целесообразно осуществлять проект на информационных часах?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перед учителем в перспективе стоит задача проведения тематического информационного часа, с глубоким обсуждением проблемы.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Тематика: «Доска почёта», «Международная панорама», «Ретроспективный взгляд», «Подписная компания», «Выставка проектов»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1-tub-by.yandex.net/i?id=ee550b4b1a8c0fb7207517e323c42961&amp;n=33&amp;h=190&amp;w=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0"/>
            <a:ext cx="2592795" cy="1880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Метод «Ретроспективный взгляд».</a:t>
            </a:r>
            <a:endParaRPr lang="ru-RU" sz="32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6527084"/>
            <a:ext cx="8966622" cy="135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 позволяет: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условия для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формирования навыков и умений аналитической работы с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источниками экономической информации,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аргументирования своей позиции, приобретения навыков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Сотрудничества в команде.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Объектом исследовательской деятельности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являются: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тенденции социально-экономического развития Беларуси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определенный период времени.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Результаты работы учащиеся оформляют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виде графика и схем, отражающих развитие экономики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последние годы, прогноз развития на ближайшее время.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568"/>
            <a:ext cx="8229600" cy="1143000"/>
          </a:xfrm>
        </p:spPr>
        <p:txBody>
          <a:bodyPr/>
          <a:lstStyle/>
          <a:p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плакат </a:t>
            </a:r>
            <a:b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</a:t>
            </a:r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- результат проектной деятельности</a:t>
            </a:r>
            <a:endParaRPr lang="ru-RU" sz="32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linkClick r:id="rId2"/>
              </a:rPr>
              <a:t>https://</a:t>
            </a:r>
            <a:r>
              <a:rPr lang="ru-RU" sz="2800" dirty="0" smtClean="0">
                <a:hlinkClick r:id="rId2"/>
              </a:rPr>
              <a:t>www.thinglink.com/card/1497288357888131075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751" t="12001" r="25750" b="15999"/>
          <a:stretch/>
        </p:blipFill>
        <p:spPr>
          <a:xfrm>
            <a:off x="2713112" y="2420888"/>
            <a:ext cx="3840088" cy="31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5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Игры. Рекомендации: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Вовлекайте учащихся в процесс подготовки к игре.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Дайте возможность проигравшим отыграться, объявив о возможности проведения матча-реванша по той же теме на другом занятии.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Выявив команду победителя в классе, предложите её членам провести соревнование со сборной командой из параллельного класса.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Широко используйте опыт интеллектуальных игр.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Тематика игр: «Волшебный чемодан»,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лотто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Лидчина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вчера, сегодня, завтра».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9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Викторины. Рекомендации: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Желательно проводить накануне праздников, тема которых в них будет раскрываться.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Хорошо воспринимаются викторины с предметной и иллюстративной наглядностью.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Эффективной формой работы является предварительная подготовка группа учащимся по указанной теме.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Тематика: викторина как элемент информационного часа «Знаешь ли ты свой город?», «Народная мудрость» «Памятные даты Беларуси», час-викторина «Беларусь моя синеокая»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63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Викторина с использованием иллюстраций</a:t>
            </a:r>
            <a:endParaRPr lang="ru-RU" sz="40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177" r="12701"/>
          <a:stretch>
            <a:fillRect/>
          </a:stretch>
        </p:blipFill>
        <p:spPr bwMode="auto">
          <a:xfrm>
            <a:off x="714348" y="1342478"/>
            <a:ext cx="6929486" cy="52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0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«Школа юного информатора»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1307522"/>
          <a:ext cx="8643998" cy="5212080"/>
        </p:xfrm>
        <a:graphic>
          <a:graphicData uri="http://schemas.openxmlformats.org/drawingml/2006/table">
            <a:tbl>
              <a:tblPr/>
              <a:tblGrid>
                <a:gridCol w="49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4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 п.п.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за проведение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39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Информационный всеобуч: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«Обязанности информационного сектора в классе» (знакомство юных информаторов с их обязанностями в классе)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 «Что такое информационный час?» (знакомство с видами информационных часов)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источники» (характеристика источников информации)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Газеты и журналы Беларуси пишут для детей» (обзор молодёжных печатных СМИ, участие в подписной кампании)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 интересно и с пользой провести информационный час?» (знакомство с различными  формами работы)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 работать над статьей?» (памятка)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 «Смотрим и обсуждаем» (работа с видеосюжетами, новостными роликами)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 протяжении учебного года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Н.А.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Члены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Пресс-клуба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«Школа юного информатора»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8501122" cy="5170184"/>
        </p:xfrm>
        <a:graphic>
          <a:graphicData uri="http://schemas.openxmlformats.org/drawingml/2006/table">
            <a:tbl>
              <a:tblPr/>
              <a:tblGrid>
                <a:gridCol w="49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40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№ п.п.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 проведение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85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часть. Работа с электронными материалами: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Интернет-ресурсы на информационных часах»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buFontTx/>
                        <a:buChar char="-"/>
                        <a:tabLst>
                          <a:tab pos="37719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 сайте школы»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«По материалам детского правового сайта»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«Использование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мультимедийных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презентаций»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раз в четверть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Н.А.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Круглый П.Ф.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Н.А.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Фонасова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И.Э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17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часть. Подготовка юных информаторов к проведению информационного часа по различной тематике: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«Здоровый образ жизни»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«Экономия и бережливость»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«Подросток и закон»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«Беларусь сегодня»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1-2 раза в четверть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Лиханова Н.А.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10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часть. Подготовка к выпуску настенных газет, бюллетеней, плакатов по тематике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раз в четверть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Н.А.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10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Акция «Пресс-клуб Школе информатора» (мастер-класс)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Н.А.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Члены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Пресс-клуба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8D43-4AD9-4DF6-81FF-4CADC37AFC8B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by.yandex.net/i?id=302f2086bf9f6624c70a0e31e55e71df&amp;n=33&amp;h=190&amp;w=164"/>
          <p:cNvPicPr>
            <a:picLocks noChangeAspect="1" noChangeArrowheads="1"/>
          </p:cNvPicPr>
          <p:nvPr/>
        </p:nvPicPr>
        <p:blipFill>
          <a:blip r:embed="rId2" cstate="print"/>
          <a:srcRect r="10526"/>
          <a:stretch>
            <a:fillRect/>
          </a:stretch>
        </p:blipFill>
        <p:spPr bwMode="auto">
          <a:xfrm>
            <a:off x="6444208" y="3068960"/>
            <a:ext cx="2615990" cy="33694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</a:t>
            </a:r>
            <a:endParaRPr lang="ru-RU" sz="3600" b="1" kern="1200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зависимости от объема предлагаемого материала, количества рассматриваемых тем, формы рассмотрения информационные часы подразделяются </a:t>
            </a:r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обзорные и тематические.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" y="438218"/>
            <a:ext cx="8229600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Памятка</a:t>
            </a:r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 «Избирательная система Республики Беларусь»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1.Вступительная беседа</a:t>
            </a:r>
            <a:endParaRPr lang="ru-RU" sz="2400" dirty="0" smtClean="0"/>
          </a:p>
          <a:p>
            <a:r>
              <a:rPr lang="ru-RU" sz="2400" dirty="0" smtClean="0"/>
              <a:t>- Какое важное событие для нашей страны проходило в воскресенье, 09 августа  2020г.? </a:t>
            </a:r>
            <a:r>
              <a:rPr lang="ru-RU" sz="2400" i="1" dirty="0" smtClean="0"/>
              <a:t>(</a:t>
            </a:r>
            <a:r>
              <a:rPr lang="ru-RU" sz="1400" i="1" dirty="0" smtClean="0"/>
              <a:t>Президента Республики Беларусь)</a:t>
            </a:r>
            <a:endParaRPr lang="ru-RU" sz="1400" dirty="0" smtClean="0"/>
          </a:p>
          <a:p>
            <a:r>
              <a:rPr lang="ru-RU" sz="2400" dirty="0" smtClean="0"/>
              <a:t>- Почему это важное событие?</a:t>
            </a:r>
            <a:r>
              <a:rPr lang="ru-RU" sz="2400" i="1" dirty="0" smtClean="0"/>
              <a:t> </a:t>
            </a:r>
            <a:r>
              <a:rPr lang="ru-RU" sz="1200" i="1" dirty="0" smtClean="0"/>
              <a:t>(Так как от выборов зависит будущее нашей страны)</a:t>
            </a:r>
            <a:endParaRPr lang="ru-RU" sz="1200" dirty="0" smtClean="0"/>
          </a:p>
          <a:p>
            <a:r>
              <a:rPr lang="ru-RU" sz="2400" i="1" dirty="0" smtClean="0"/>
              <a:t>- </a:t>
            </a:r>
            <a:r>
              <a:rPr lang="ru-RU" sz="2400" dirty="0" smtClean="0"/>
              <a:t>В каких документах указано, как проходят выборы Президента Беларуси? </a:t>
            </a:r>
            <a:r>
              <a:rPr lang="ru-RU" sz="1200" i="1" dirty="0" smtClean="0"/>
              <a:t>(Выборы регулируются Конституцией Республики Беларусь и Избирательным кодексом Республики Беларусь)</a:t>
            </a:r>
            <a:endParaRPr lang="ru-RU" sz="1200" dirty="0" smtClean="0"/>
          </a:p>
          <a:p>
            <a:r>
              <a:rPr lang="ru-RU" sz="2400" dirty="0" smtClean="0"/>
              <a:t>- Кто решает, кого изберут Президентом? </a:t>
            </a:r>
            <a:r>
              <a:rPr lang="ru-RU" sz="1200" i="1" dirty="0" smtClean="0"/>
              <a:t>(Народ: наши родители, дедушки, бабушки и другие взрослые люди, которым исполнилось 18 лет)</a:t>
            </a:r>
            <a:endParaRPr lang="ru-RU" sz="1200" dirty="0" smtClean="0"/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sz="24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Памятка</a:t>
            </a:r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 «Избирательная система Республики Беларусь»</a:t>
            </a:r>
            <a:endParaRPr lang="en-US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b="1" dirty="0" smtClean="0"/>
              <a:t>2. </a:t>
            </a:r>
            <a:r>
              <a:rPr lang="ru-RU" sz="2400" b="1" dirty="0" smtClean="0"/>
              <a:t>Работа </a:t>
            </a:r>
            <a:r>
              <a:rPr lang="ru-RU" sz="2400" b="1" dirty="0"/>
              <a:t>с </a:t>
            </a:r>
            <a:r>
              <a:rPr lang="ru-RU" sz="2400" b="1" dirty="0" smtClean="0"/>
              <a:t>документами (Конституцией)</a:t>
            </a:r>
            <a:endParaRPr lang="en-US" sz="2400" dirty="0"/>
          </a:p>
          <a:p>
            <a:pPr marL="0" indent="0" algn="just">
              <a:buNone/>
            </a:pPr>
            <a:r>
              <a:rPr lang="ru-RU" sz="2000" dirty="0" smtClean="0"/>
              <a:t>Учащимся предлагается </a:t>
            </a:r>
            <a:r>
              <a:rPr lang="ru-RU" sz="2000" dirty="0"/>
              <a:t>ответить на вопросы, ответы на которых можно найти в основном законе нашей страны – Конституции Республики Беларусь.</a:t>
            </a:r>
            <a:endParaRPr lang="en-US" sz="2000" dirty="0"/>
          </a:p>
          <a:p>
            <a:pPr algn="just">
              <a:buFontTx/>
              <a:buChar char="-"/>
            </a:pPr>
            <a:r>
              <a:rPr lang="ru-RU" sz="2400" dirty="0" smtClean="0"/>
              <a:t>Кто </a:t>
            </a:r>
            <a:r>
              <a:rPr lang="ru-RU" sz="2400" dirty="0"/>
              <a:t>такой Президент</a:t>
            </a:r>
            <a:r>
              <a:rPr lang="ru-RU" sz="2400" dirty="0" smtClean="0"/>
              <a:t>?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каких условиях человек может стать Главой нашего государства?  </a:t>
            </a:r>
            <a:endParaRPr lang="ru-RU" sz="1200" i="1" dirty="0"/>
          </a:p>
          <a:p>
            <a:pPr algn="just">
              <a:buFontTx/>
              <a:buChar char="-"/>
            </a:pPr>
            <a:r>
              <a:rPr lang="ru-RU" sz="2400" dirty="0" smtClean="0"/>
              <a:t>На </a:t>
            </a:r>
            <a:r>
              <a:rPr lang="ru-RU" sz="2400" dirty="0"/>
              <a:t>сколько лет избирается Президент в Республике Беларусь?</a:t>
            </a:r>
            <a:r>
              <a:rPr lang="ru-RU" sz="2400" i="1" dirty="0"/>
              <a:t> </a:t>
            </a:r>
            <a:endParaRPr lang="en-US" sz="2400" dirty="0"/>
          </a:p>
          <a:p>
            <a:pPr algn="just">
              <a:buFontTx/>
              <a:buChar char="-"/>
            </a:pPr>
            <a:r>
              <a:rPr lang="ru-RU" sz="2400" dirty="0" smtClean="0"/>
              <a:t>Сколько </a:t>
            </a:r>
            <a:r>
              <a:rPr lang="ru-RU" sz="2400" dirty="0"/>
              <a:t>нужно собрать в поддержку подписей, чтобы выдвинуть свою кандидатуру</a:t>
            </a:r>
            <a:r>
              <a:rPr lang="ru-RU" sz="2400" i="1" dirty="0" smtClean="0"/>
              <a:t>?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Как </a:t>
            </a:r>
            <a:r>
              <a:rPr lang="ru-RU" sz="2400" dirty="0"/>
              <a:t>определить, кто одержал победу в президентских выборах? 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451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Памятка</a:t>
            </a:r>
            <a:r>
              <a:rPr lang="ru-RU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kern="1200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 «Избирательная система Республики Беларусь»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3. Лекция </a:t>
            </a:r>
            <a:r>
              <a:rPr lang="ru-RU" b="1" dirty="0"/>
              <a:t>«Избирательное право в РБ</a:t>
            </a:r>
            <a:r>
              <a:rPr lang="ru-RU" b="1" dirty="0" smtClean="0"/>
              <a:t>» (текст лекции прилагается)</a:t>
            </a:r>
            <a:endParaRPr lang="en-US" dirty="0"/>
          </a:p>
          <a:p>
            <a:pPr marL="0" indent="0">
              <a:buNone/>
            </a:pPr>
            <a:r>
              <a:rPr lang="ru-RU" sz="2400" u="sng" dirty="0"/>
              <a:t>Вопросы по лекции:</a:t>
            </a:r>
            <a:endParaRPr lang="en-US" sz="2400" u="sng" dirty="0"/>
          </a:p>
          <a:p>
            <a:pPr marL="0" indent="0">
              <a:buNone/>
            </a:pPr>
            <a:r>
              <a:rPr lang="ru-RU" sz="2400" dirty="0"/>
              <a:t>- Какие принципы избирательного права действуют в нашей Республике?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- В чём заключаются основные обязанности избирательных комиссий?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- Для чего в страну во время выборов приезжают международные </a:t>
            </a:r>
            <a:r>
              <a:rPr lang="ru-RU" sz="2400" dirty="0" smtClean="0"/>
              <a:t>наблюдатели</a:t>
            </a:r>
            <a:r>
              <a:rPr lang="ru-RU" sz="2400" dirty="0"/>
              <a:t>?</a:t>
            </a:r>
            <a:endParaRPr lang="en-US" sz="2400" dirty="0"/>
          </a:p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Мини-дискуссия «Необходимо ли участвовать в выборах?» </a:t>
            </a:r>
            <a:r>
              <a:rPr lang="ru-RU" sz="2400" dirty="0"/>
              <a:t>(каждый высказывает свою точку зрения и аргументирует её)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0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" descr="C:\Users\MaxisTM\Pictures\0_6dd32_2b00ef7b_L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-1458552">
            <a:off x="918262" y="446706"/>
            <a:ext cx="5988050" cy="644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 rot="-1556190">
            <a:off x="696913" y="2490321"/>
            <a:ext cx="707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723900" algn="l"/>
                <a:tab pos="7381875" algn="l"/>
                <a:tab pos="8820150" algn="l"/>
                <a:tab pos="9182100" algn="l"/>
              </a:tabLst>
            </a:pP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5845" name="i-main-pic" descr="Картинка 9 из 1989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2DC"/>
              </a:clrFrom>
              <a:clrTo>
                <a:srgbClr val="F8F2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809">
            <a:off x="5421313" y="3097213"/>
            <a:ext cx="34861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142984"/>
            <a:ext cx="5578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6512D-E9D0-4751-A539-C85E7E30683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e-BY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Обзорный </a:t>
            </a: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" y="1504952"/>
            <a:ext cx="8472518" cy="5353072"/>
          </a:xfrm>
        </p:spPr>
        <p:txBody>
          <a:bodyPr>
            <a:noAutofit/>
          </a:bodyPr>
          <a:lstStyle/>
          <a:p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краткий обзор основных общественно значимых политических, социально-экономических, культурных и спортивных событий, произошедших за определенный отрезок времени в регионе, стране и мире:</a:t>
            </a:r>
          </a:p>
          <a:p>
            <a:pPr lvl="0"/>
            <a:r>
              <a:rPr lang="ru-RU" sz="2300" dirty="0" smtClean="0">
                <a:latin typeface="Arial" pitchFamily="34" charset="0"/>
                <a:cs typeface="Arial" pitchFamily="34" charset="0"/>
              </a:rPr>
              <a:t>внутренняя государственная политика;</a:t>
            </a:r>
          </a:p>
          <a:p>
            <a:pPr lvl="0"/>
            <a:r>
              <a:rPr lang="ru-RU" sz="2300" dirty="0" smtClean="0">
                <a:latin typeface="Arial" pitchFamily="34" charset="0"/>
                <a:cs typeface="Arial" pitchFamily="34" charset="0"/>
              </a:rPr>
              <a:t>внешняя государственная политика;</a:t>
            </a:r>
          </a:p>
          <a:p>
            <a:pPr lvl="0"/>
            <a:r>
              <a:rPr lang="ru-RU" sz="2300" dirty="0" smtClean="0">
                <a:latin typeface="Arial" pitchFamily="34" charset="0"/>
                <a:cs typeface="Arial" pitchFamily="34" charset="0"/>
              </a:rPr>
              <a:t>наиболее значимые события, произошедшие за рассматриваемый период в мире;</a:t>
            </a:r>
          </a:p>
          <a:p>
            <a:pPr lvl="0"/>
            <a:r>
              <a:rPr lang="ru-RU" sz="2300" dirty="0" smtClean="0">
                <a:latin typeface="Arial" pitchFamily="34" charset="0"/>
                <a:cs typeface="Arial" pitchFamily="34" charset="0"/>
              </a:rPr>
              <a:t>глобальные экологические проблемы и пути их решения;</a:t>
            </a:r>
          </a:p>
          <a:p>
            <a:pPr lvl="0"/>
            <a:r>
              <a:rPr lang="ru-RU" sz="2300" dirty="0" smtClean="0">
                <a:latin typeface="Arial" pitchFamily="34" charset="0"/>
                <a:cs typeface="Arial" pitchFamily="34" charset="0"/>
              </a:rPr>
              <a:t>новости науки, культуры, образования, здравоохранения, спорта Республики Беларусь, СНГ и других стран мира.</a:t>
            </a:r>
          </a:p>
          <a:p>
            <a:pPr lvl="0"/>
            <a:endParaRPr lang="ru-RU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by.yandex.net/i?id=53a04d3f802415f1d4c9abb6861e94ec&amp;n=33&amp;h=190&amp;w=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3645024"/>
            <a:ext cx="3384376" cy="3047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Тематический </a:t>
            </a:r>
            <a:b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информационный час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Посвящен одной теме и используется для более глубокого обсуждения определенной актуальной проблемы.</a:t>
            </a: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Тематические часы по времени могут быть более длительными – до 45 минут.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Подготовка информационного часа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5638800"/>
          </a:xfrm>
        </p:spPr>
        <p:txBody>
          <a:bodyPr>
            <a:normAutofit fontScale="62500" lnSpcReduction="20000"/>
          </a:bodyPr>
          <a:lstStyle/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Определение темы информационного часа, постановка целей и задач.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Определение формы проведения информационного часа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3800" i="1" dirty="0" smtClean="0">
                <a:latin typeface="Arial" pitchFamily="34" charset="0"/>
                <a:cs typeface="Arial" pitchFamily="34" charset="0"/>
              </a:rPr>
              <a:t>модератора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 (ведущего). 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Разработка плана подготовки и проведения информационного часа. 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Определение зон ответственности.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Разработка вопросов, конкретизирующих тему, подбор актуальных материалов по теме, подготовка раздаточных материалов, определение персональных и коллективных заданий для участников информационного часа с учетом уровня их подготовки и индивидуальных особенностей развития.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Комплексное методическое обеспечение, в том числе подбор актуальных материалов по теме.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643998" cy="849313"/>
          </a:xfrm>
        </p:spPr>
        <p:txBody>
          <a:bodyPr/>
          <a:lstStyle/>
          <a:p>
            <a:pPr>
              <a:defRPr/>
            </a:pPr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Требования к информационному часу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71448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Формы проведения информационных часов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715436" cy="49377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Форму проведения информационных часов классный руководитель определяет в соответствии с выбранной темой (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«Информация +», «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Информ-дайджест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», «Спрашивали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отвечаем», «По страницам молодежных СМИ»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«Беседа за «круглым столом», «Политическая дискуссия», «Информационный ринг»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«Как это было», «Годы и люди», «Пресс-конференция», «Фотокамера смотрит в мир», викторина (обзорная и тематическая), встречи с интересными людьми, презентация или создание проекта газеты, буклета, путешествие по политической карте и др.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kern="1200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Методы проведения информационных часов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715436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учащихся 1-4-х классов формы и методы занятий с элементами игры.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учащихся 5-8-х классов формы и методы занятий, которые максимально используют яркие эмоционально окрашенные факты.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учащихся 9-11-х классов – методы, позволяющие в наиболее полной мере выразить себя как субъекта познавательной деятельности, своё индивидуальное «Я»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0CA7-CC74-4C18-BEAC-10E75187CA22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9535</TotalTime>
  <Words>1919</Words>
  <Application>Microsoft Office PowerPoint</Application>
  <PresentationFormat>Экран (4:3)</PresentationFormat>
  <Paragraphs>285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Demi</vt:lpstr>
      <vt:lpstr>Monotype Corsiva</vt:lpstr>
      <vt:lpstr>Times New Roman</vt:lpstr>
      <vt:lpstr>Diseño predeterminado</vt:lpstr>
      <vt:lpstr>Активизация познавательной деятельности в системе информационной работы </vt:lpstr>
      <vt:lpstr>Презентация PowerPoint</vt:lpstr>
      <vt:lpstr>Информационный час</vt:lpstr>
      <vt:lpstr>Обзорный информационный час</vt:lpstr>
      <vt:lpstr>Тематический  информационный час</vt:lpstr>
      <vt:lpstr>Подготовка информационного часа</vt:lpstr>
      <vt:lpstr>Требования к информационному часу</vt:lpstr>
      <vt:lpstr>Формы проведения информационных часов</vt:lpstr>
      <vt:lpstr>Методы проведения информационных часов</vt:lpstr>
      <vt:lpstr>«Пресс-турнир»  по конкретным изданиям:</vt:lpstr>
      <vt:lpstr>«Информационный журнал»</vt:lpstr>
      <vt:lpstr>Информационный час «Я – редактор» (ножницы редактора) </vt:lpstr>
      <vt:lpstr>"Фотокамера смотрит в мир"</vt:lpstr>
      <vt:lpstr>«Беседа за круглым столом»</vt:lpstr>
      <vt:lpstr>Презентация PowerPoint</vt:lpstr>
      <vt:lpstr>Презентация PowerPoint</vt:lpstr>
      <vt:lpstr>Презентация PowerPoint</vt:lpstr>
      <vt:lpstr>Презентация PowerPoint</vt:lpstr>
      <vt:lpstr>«Мастер-класс»</vt:lpstr>
      <vt:lpstr>«Как это было» </vt:lpstr>
      <vt:lpstr>Метод проектов на информационных часах  </vt:lpstr>
      <vt:lpstr>Метод проектов на информационных часах</vt:lpstr>
      <vt:lpstr>Метод «Ретроспективный взгляд».</vt:lpstr>
      <vt:lpstr>Информационный плакат   - результат проектной деятельности</vt:lpstr>
      <vt:lpstr>Игры. Рекомендации:</vt:lpstr>
      <vt:lpstr>Викторины. Рекомендации:</vt:lpstr>
      <vt:lpstr>Викторина с использованием иллюстраций</vt:lpstr>
      <vt:lpstr>«Школа юного информатора»</vt:lpstr>
      <vt:lpstr>«Школа юного информатора»</vt:lpstr>
      <vt:lpstr>Памятка Информационный час «Избирательная система Республики Беларусь» </vt:lpstr>
      <vt:lpstr>Памятка Информационный час «Избирательная система Республики Беларусь»</vt:lpstr>
      <vt:lpstr>Памятка Информационный час «Избирательная система Республики Беларусь»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Acer</cp:lastModifiedBy>
  <cp:revision>909</cp:revision>
  <dcterms:created xsi:type="dcterms:W3CDTF">2010-05-23T14:28:12Z</dcterms:created>
  <dcterms:modified xsi:type="dcterms:W3CDTF">2021-09-23T21:30:50Z</dcterms:modified>
</cp:coreProperties>
</file>