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78" r:id="rId3"/>
    <p:sldId id="258" r:id="rId4"/>
    <p:sldId id="257" r:id="rId5"/>
    <p:sldId id="261" r:id="rId6"/>
    <p:sldId id="263" r:id="rId7"/>
    <p:sldId id="266" r:id="rId8"/>
    <p:sldId id="267" r:id="rId9"/>
    <p:sldId id="268" r:id="rId10"/>
    <p:sldId id="271" r:id="rId11"/>
    <p:sldId id="269" r:id="rId12"/>
    <p:sldId id="259" r:id="rId13"/>
    <p:sldId id="274" r:id="rId14"/>
    <p:sldId id="275" r:id="rId15"/>
    <p:sldId id="277" r:id="rId16"/>
    <p:sldId id="265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9FF33"/>
    <a:srgbClr val="CC00CC"/>
    <a:srgbClr val="990099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2293BC-8D57-4D18-8110-5C3DDF813949}" type="doc">
      <dgm:prSet loTypeId="urn:microsoft.com/office/officeart/2005/8/layout/radial4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37DFDE3-F626-4128-B32E-981D81323D28}">
      <dgm:prSet phldrT="[Текст]" custT="1"/>
      <dgm:spPr/>
      <dgm:t>
        <a:bodyPr/>
        <a:lstStyle/>
        <a:p>
          <a:r>
            <a:rPr lang="ru-RU" sz="3000" dirty="0" smtClean="0">
              <a:ln>
                <a:solidFill>
                  <a:srgbClr val="00206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Гражданская культура</a:t>
          </a:r>
          <a:endParaRPr lang="ru-RU" sz="3000" dirty="0">
            <a:ln>
              <a:solidFill>
                <a:srgbClr val="002060"/>
              </a:solidFill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608062-9497-4CB4-A2B1-FFE7699DF547}" type="parTrans" cxnId="{DD26754F-0807-4206-A8C7-BA8709294BE3}">
      <dgm:prSet/>
      <dgm:spPr/>
      <dgm:t>
        <a:bodyPr/>
        <a:lstStyle/>
        <a:p>
          <a:endParaRPr lang="ru-RU"/>
        </a:p>
      </dgm:t>
    </dgm:pt>
    <dgm:pt modelId="{5410A1F9-A35E-414A-91E2-09448B7D1C39}" type="sibTrans" cxnId="{DD26754F-0807-4206-A8C7-BA8709294BE3}">
      <dgm:prSet/>
      <dgm:spPr/>
      <dgm:t>
        <a:bodyPr/>
        <a:lstStyle/>
        <a:p>
          <a:endParaRPr lang="ru-RU"/>
        </a:p>
      </dgm:t>
    </dgm:pt>
    <dgm:pt modelId="{CCABAF02-AB39-4A83-94F7-D910B560F135}">
      <dgm:prSet phldrT="[Текст]" custT="1"/>
      <dgm:spPr/>
      <dgm:t>
        <a:bodyPr/>
        <a:lstStyle/>
        <a:p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Способы 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183B16-E94A-44CA-AC16-97F1E2AF26AA}" type="parTrans" cxnId="{0CFB68EF-330C-4E67-8B24-D77B28AC735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1D4C81-6BED-4CA8-B622-F08F38FD2D7B}" type="sibTrans" cxnId="{0CFB68EF-330C-4E67-8B24-D77B28AC7355}">
      <dgm:prSet/>
      <dgm:spPr/>
      <dgm:t>
        <a:bodyPr/>
        <a:lstStyle/>
        <a:p>
          <a:endParaRPr lang="ru-RU"/>
        </a:p>
      </dgm:t>
    </dgm:pt>
    <dgm:pt modelId="{6E61B63E-C9CA-4643-A696-5DC92E59744A}">
      <dgm:prSet phldrT="[Текст]" custT="1"/>
      <dgm:spPr/>
      <dgm:t>
        <a:bodyPr/>
        <a:lstStyle/>
        <a:p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Средства 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F979A7-147E-465E-B025-C1664EBCDDD4}" type="parTrans" cxnId="{4945DD2B-81BA-4F22-BEC1-F7D0A6FABEE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EBEDD8-A28A-42A4-97DF-697739ACB7DA}" type="sibTrans" cxnId="{4945DD2B-81BA-4F22-BEC1-F7D0A6FABEE2}">
      <dgm:prSet/>
      <dgm:spPr/>
      <dgm:t>
        <a:bodyPr/>
        <a:lstStyle/>
        <a:p>
          <a:endParaRPr lang="ru-RU"/>
        </a:p>
      </dgm:t>
    </dgm:pt>
    <dgm:pt modelId="{A861A0FE-7F49-4D03-9E63-748CCE02A67A}">
      <dgm:prSet phldrT="[Текст]" custT="1"/>
      <dgm:spPr/>
      <dgm:t>
        <a:bodyPr/>
        <a:lstStyle/>
        <a:p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 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06E7E9-1F44-4C9E-8C97-6FC4DD3D076D}" type="parTrans" cxnId="{EB5CB492-8A36-4784-B958-39A08EBAA6F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4B6427-A9BF-40A2-B63C-F1BF98078792}" type="sibTrans" cxnId="{EB5CB492-8A36-4784-B958-39A08EBAA6F0}">
      <dgm:prSet/>
      <dgm:spPr/>
      <dgm:t>
        <a:bodyPr/>
        <a:lstStyle/>
        <a:p>
          <a:endParaRPr lang="ru-RU"/>
        </a:p>
      </dgm:t>
    </dgm:pt>
    <dgm:pt modelId="{844A4E3C-CD18-4EF0-8AAA-381ACC1C1DD0}">
      <dgm:prSet phldrT="[Текст]" custT="1"/>
      <dgm:spPr/>
      <dgm:t>
        <a:bodyPr/>
        <a:lstStyle/>
        <a:p>
          <a:r>
            <a:rPr lang="ru-RU" sz="23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Прогнози-руемый</a:t>
          </a:r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результат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108B93-F46A-41E4-B765-738A178C192E}" type="parTrans" cxnId="{563195F9-737C-449D-B841-8A0F8057335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74F977-4F25-47A7-B953-FE834966F581}" type="sibTrans" cxnId="{563195F9-737C-449D-B841-8A0F8057335D}">
      <dgm:prSet/>
      <dgm:spPr/>
      <dgm:t>
        <a:bodyPr/>
        <a:lstStyle/>
        <a:p>
          <a:endParaRPr lang="ru-RU"/>
        </a:p>
      </dgm:t>
    </dgm:pt>
    <dgm:pt modelId="{8680F9C3-82ED-479A-B84B-7EAC480172B3}">
      <dgm:prSet custT="1"/>
      <dgm:spPr/>
      <dgm:t>
        <a:bodyPr/>
        <a:lstStyle/>
        <a:p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Формы 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D4C423-3846-47F2-9823-4EFE70F37A80}" type="parTrans" cxnId="{B3B90235-DF00-4472-B0DA-48BC98084CA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8B2F39-9609-478E-A01E-62A935BC8A70}" type="sibTrans" cxnId="{B3B90235-DF00-4472-B0DA-48BC98084CA1}">
      <dgm:prSet/>
      <dgm:spPr/>
      <dgm:t>
        <a:bodyPr/>
        <a:lstStyle/>
        <a:p>
          <a:endParaRPr lang="ru-RU"/>
        </a:p>
      </dgm:t>
    </dgm:pt>
    <dgm:pt modelId="{50357944-684C-4119-A96C-8CEA8144885D}">
      <dgm:prSet custT="1"/>
      <dgm:spPr/>
      <dgm:t>
        <a:bodyPr/>
        <a:lstStyle/>
        <a:p>
          <a:r>
            <a:rPr lang="ru-RU" sz="2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Пути </a:t>
          </a:r>
          <a:endParaRPr lang="ru-RU" sz="23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08E2F1-AB19-4E3E-8678-8FFD7E65164D}" type="parTrans" cxnId="{E89D5C91-45A7-49C6-8DB7-58C341AC779F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6EB569-DB3A-4D5B-B0BE-1D127376C406}" type="sibTrans" cxnId="{E89D5C91-45A7-49C6-8DB7-58C341AC779F}">
      <dgm:prSet/>
      <dgm:spPr/>
      <dgm:t>
        <a:bodyPr/>
        <a:lstStyle/>
        <a:p>
          <a:endParaRPr lang="ru-RU"/>
        </a:p>
      </dgm:t>
    </dgm:pt>
    <dgm:pt modelId="{B64223C5-81E5-44DB-AE0D-1F578F39E5FD}" type="pres">
      <dgm:prSet presAssocID="{762293BC-8D57-4D18-8110-5C3DDF81394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715C49-0B9B-4FEC-9256-573BF5E57488}" type="pres">
      <dgm:prSet presAssocID="{B37DFDE3-F626-4128-B32E-981D81323D28}" presName="centerShape" presStyleLbl="node0" presStyleIdx="0" presStyleCnt="1" custScaleX="122486"/>
      <dgm:spPr/>
      <dgm:t>
        <a:bodyPr/>
        <a:lstStyle/>
        <a:p>
          <a:endParaRPr lang="ru-RU"/>
        </a:p>
      </dgm:t>
    </dgm:pt>
    <dgm:pt modelId="{A3C0B8BB-CDDB-4DF8-BFEE-812C3E86B08B}" type="pres">
      <dgm:prSet presAssocID="{B908E2F1-AB19-4E3E-8678-8FFD7E65164D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BC0FA8DE-5CF1-403D-9ADF-DAD29574C993}" type="pres">
      <dgm:prSet presAssocID="{50357944-684C-4119-A96C-8CEA8144885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346061-4213-42FF-A8DC-C3454A064BCC}" type="pres">
      <dgm:prSet presAssocID="{A4D4C423-3846-47F2-9823-4EFE70F37A80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ED3E98D3-8543-4979-9635-6DF025947A14}" type="pres">
      <dgm:prSet presAssocID="{8680F9C3-82ED-479A-B84B-7EAC480172B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B925A-70AF-43BF-8186-5442804CD522}" type="pres">
      <dgm:prSet presAssocID="{AD183B16-E94A-44CA-AC16-97F1E2AF26AA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B6989EE6-24C5-4AAB-BC18-CBA1CED94514}" type="pres">
      <dgm:prSet presAssocID="{CCABAF02-AB39-4A83-94F7-D910B560F13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15FC9-A6DC-4261-87B1-10149836A48F}" type="pres">
      <dgm:prSet presAssocID="{5AF979A7-147E-465E-B025-C1664EBCDDD4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3E6D4D68-56C7-4376-87F8-0D01EE4164DD}" type="pres">
      <dgm:prSet presAssocID="{6E61B63E-C9CA-4643-A696-5DC92E59744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2C988-6AF1-44BE-A798-D6139B77A47B}" type="pres">
      <dgm:prSet presAssocID="{F906E7E9-1F44-4C9E-8C97-6FC4DD3D076D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281E4B63-4394-4D05-8D20-82814E5EA3E7}" type="pres">
      <dgm:prSet presAssocID="{A861A0FE-7F49-4D03-9E63-748CCE02A6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03318-810E-4A5B-B2B7-F0498F4DAB80}" type="pres">
      <dgm:prSet presAssocID="{73108B93-F46A-41E4-B765-738A178C192E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6D32E719-B26F-46BD-B1B5-82A4C9663904}" type="pres">
      <dgm:prSet presAssocID="{844A4E3C-CD18-4EF0-8AAA-381ACC1C1DD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211F24-AFC4-4998-914B-F21EF722886A}" type="presOf" srcId="{50357944-684C-4119-A96C-8CEA8144885D}" destId="{BC0FA8DE-5CF1-403D-9ADF-DAD29574C993}" srcOrd="0" destOrd="0" presId="urn:microsoft.com/office/officeart/2005/8/layout/radial4"/>
    <dgm:cxn modelId="{052A4D23-8A1D-44A0-9FEA-7E464926B46E}" type="presOf" srcId="{5AF979A7-147E-465E-B025-C1664EBCDDD4}" destId="{57415FC9-A6DC-4261-87B1-10149836A48F}" srcOrd="0" destOrd="0" presId="urn:microsoft.com/office/officeart/2005/8/layout/radial4"/>
    <dgm:cxn modelId="{4AD4AAE7-D9BC-4642-85E3-B51B7B214BB3}" type="presOf" srcId="{A4D4C423-3846-47F2-9823-4EFE70F37A80}" destId="{B9346061-4213-42FF-A8DC-C3454A064BCC}" srcOrd="0" destOrd="0" presId="urn:microsoft.com/office/officeart/2005/8/layout/radial4"/>
    <dgm:cxn modelId="{0CFB68EF-330C-4E67-8B24-D77B28AC7355}" srcId="{B37DFDE3-F626-4128-B32E-981D81323D28}" destId="{CCABAF02-AB39-4A83-94F7-D910B560F135}" srcOrd="2" destOrd="0" parTransId="{AD183B16-E94A-44CA-AC16-97F1E2AF26AA}" sibTransId="{E61D4C81-6BED-4CA8-B622-F08F38FD2D7B}"/>
    <dgm:cxn modelId="{85207661-E901-4CB4-930C-5213904A9CB0}" type="presOf" srcId="{762293BC-8D57-4D18-8110-5C3DDF813949}" destId="{B64223C5-81E5-44DB-AE0D-1F578F39E5FD}" srcOrd="0" destOrd="0" presId="urn:microsoft.com/office/officeart/2005/8/layout/radial4"/>
    <dgm:cxn modelId="{9FC68E68-03F6-4A39-B5BC-A2872A07976B}" type="presOf" srcId="{CCABAF02-AB39-4A83-94F7-D910B560F135}" destId="{B6989EE6-24C5-4AAB-BC18-CBA1CED94514}" srcOrd="0" destOrd="0" presId="urn:microsoft.com/office/officeart/2005/8/layout/radial4"/>
    <dgm:cxn modelId="{38870CD4-D34F-4A12-9393-78C48CE750F9}" type="presOf" srcId="{F906E7E9-1F44-4C9E-8C97-6FC4DD3D076D}" destId="{6B82C988-6AF1-44BE-A798-D6139B77A47B}" srcOrd="0" destOrd="0" presId="urn:microsoft.com/office/officeart/2005/8/layout/radial4"/>
    <dgm:cxn modelId="{09F8FF6C-1333-4C7B-A69F-E914F77F7AB7}" type="presOf" srcId="{B37DFDE3-F626-4128-B32E-981D81323D28}" destId="{76715C49-0B9B-4FEC-9256-573BF5E57488}" srcOrd="0" destOrd="0" presId="urn:microsoft.com/office/officeart/2005/8/layout/radial4"/>
    <dgm:cxn modelId="{DD26754F-0807-4206-A8C7-BA8709294BE3}" srcId="{762293BC-8D57-4D18-8110-5C3DDF813949}" destId="{B37DFDE3-F626-4128-B32E-981D81323D28}" srcOrd="0" destOrd="0" parTransId="{CC608062-9497-4CB4-A2B1-FFE7699DF547}" sibTransId="{5410A1F9-A35E-414A-91E2-09448B7D1C39}"/>
    <dgm:cxn modelId="{E89D5C91-45A7-49C6-8DB7-58C341AC779F}" srcId="{B37DFDE3-F626-4128-B32E-981D81323D28}" destId="{50357944-684C-4119-A96C-8CEA8144885D}" srcOrd="0" destOrd="0" parTransId="{B908E2F1-AB19-4E3E-8678-8FFD7E65164D}" sibTransId="{956EB569-DB3A-4D5B-B0BE-1D127376C406}"/>
    <dgm:cxn modelId="{DE114BD1-694A-443E-9DAE-078F144080CB}" type="presOf" srcId="{6E61B63E-C9CA-4643-A696-5DC92E59744A}" destId="{3E6D4D68-56C7-4376-87F8-0D01EE4164DD}" srcOrd="0" destOrd="0" presId="urn:microsoft.com/office/officeart/2005/8/layout/radial4"/>
    <dgm:cxn modelId="{38ABD16A-B87C-4C21-B699-A5634D5BAEA5}" type="presOf" srcId="{A861A0FE-7F49-4D03-9E63-748CCE02A67A}" destId="{281E4B63-4394-4D05-8D20-82814E5EA3E7}" srcOrd="0" destOrd="0" presId="urn:microsoft.com/office/officeart/2005/8/layout/radial4"/>
    <dgm:cxn modelId="{563195F9-737C-449D-B841-8A0F8057335D}" srcId="{B37DFDE3-F626-4128-B32E-981D81323D28}" destId="{844A4E3C-CD18-4EF0-8AAA-381ACC1C1DD0}" srcOrd="5" destOrd="0" parTransId="{73108B93-F46A-41E4-B765-738A178C192E}" sibTransId="{2574F977-4F25-47A7-B953-FE834966F581}"/>
    <dgm:cxn modelId="{503059B8-32F6-468A-AF3D-87B99E8713B8}" type="presOf" srcId="{8680F9C3-82ED-479A-B84B-7EAC480172B3}" destId="{ED3E98D3-8543-4979-9635-6DF025947A14}" srcOrd="0" destOrd="0" presId="urn:microsoft.com/office/officeart/2005/8/layout/radial4"/>
    <dgm:cxn modelId="{395CFF99-4A99-4793-89B6-1A848EE3FA1E}" type="presOf" srcId="{B908E2F1-AB19-4E3E-8678-8FFD7E65164D}" destId="{A3C0B8BB-CDDB-4DF8-BFEE-812C3E86B08B}" srcOrd="0" destOrd="0" presId="urn:microsoft.com/office/officeart/2005/8/layout/radial4"/>
    <dgm:cxn modelId="{EB5CB492-8A36-4784-B958-39A08EBAA6F0}" srcId="{B37DFDE3-F626-4128-B32E-981D81323D28}" destId="{A861A0FE-7F49-4D03-9E63-748CCE02A67A}" srcOrd="4" destOrd="0" parTransId="{F906E7E9-1F44-4C9E-8C97-6FC4DD3D076D}" sibTransId="{564B6427-A9BF-40A2-B63C-F1BF98078792}"/>
    <dgm:cxn modelId="{26A7FCA6-E14B-45EB-AD1E-D48B1C1EAF9F}" type="presOf" srcId="{AD183B16-E94A-44CA-AC16-97F1E2AF26AA}" destId="{2FCB925A-70AF-43BF-8186-5442804CD522}" srcOrd="0" destOrd="0" presId="urn:microsoft.com/office/officeart/2005/8/layout/radial4"/>
    <dgm:cxn modelId="{C1BBC10A-7AFA-4668-881C-91141004CEE8}" type="presOf" srcId="{73108B93-F46A-41E4-B765-738A178C192E}" destId="{94103318-810E-4A5B-B2B7-F0498F4DAB80}" srcOrd="0" destOrd="0" presId="urn:microsoft.com/office/officeart/2005/8/layout/radial4"/>
    <dgm:cxn modelId="{E218F3EB-A14F-4CC7-AE72-EFC8F1ED8D0E}" type="presOf" srcId="{844A4E3C-CD18-4EF0-8AAA-381ACC1C1DD0}" destId="{6D32E719-B26F-46BD-B1B5-82A4C9663904}" srcOrd="0" destOrd="0" presId="urn:microsoft.com/office/officeart/2005/8/layout/radial4"/>
    <dgm:cxn modelId="{4945DD2B-81BA-4F22-BEC1-F7D0A6FABEE2}" srcId="{B37DFDE3-F626-4128-B32E-981D81323D28}" destId="{6E61B63E-C9CA-4643-A696-5DC92E59744A}" srcOrd="3" destOrd="0" parTransId="{5AF979A7-147E-465E-B025-C1664EBCDDD4}" sibTransId="{72EBEDD8-A28A-42A4-97DF-697739ACB7DA}"/>
    <dgm:cxn modelId="{B3B90235-DF00-4472-B0DA-48BC98084CA1}" srcId="{B37DFDE3-F626-4128-B32E-981D81323D28}" destId="{8680F9C3-82ED-479A-B84B-7EAC480172B3}" srcOrd="1" destOrd="0" parTransId="{A4D4C423-3846-47F2-9823-4EFE70F37A80}" sibTransId="{048B2F39-9609-478E-A01E-62A935BC8A70}"/>
    <dgm:cxn modelId="{FB4D269D-BD1E-4461-8EF1-A4CA48888847}" type="presParOf" srcId="{B64223C5-81E5-44DB-AE0D-1F578F39E5FD}" destId="{76715C49-0B9B-4FEC-9256-573BF5E57488}" srcOrd="0" destOrd="0" presId="urn:microsoft.com/office/officeart/2005/8/layout/radial4"/>
    <dgm:cxn modelId="{A3F68FC1-A476-47A8-9C2F-E79B0E2C4AEE}" type="presParOf" srcId="{B64223C5-81E5-44DB-AE0D-1F578F39E5FD}" destId="{A3C0B8BB-CDDB-4DF8-BFEE-812C3E86B08B}" srcOrd="1" destOrd="0" presId="urn:microsoft.com/office/officeart/2005/8/layout/radial4"/>
    <dgm:cxn modelId="{6D84D89E-4772-4B6C-BBAC-4E0AE45925EE}" type="presParOf" srcId="{B64223C5-81E5-44DB-AE0D-1F578F39E5FD}" destId="{BC0FA8DE-5CF1-403D-9ADF-DAD29574C993}" srcOrd="2" destOrd="0" presId="urn:microsoft.com/office/officeart/2005/8/layout/radial4"/>
    <dgm:cxn modelId="{9D546167-A2D7-47FF-BF78-B48FD246406F}" type="presParOf" srcId="{B64223C5-81E5-44DB-AE0D-1F578F39E5FD}" destId="{B9346061-4213-42FF-A8DC-C3454A064BCC}" srcOrd="3" destOrd="0" presId="urn:microsoft.com/office/officeart/2005/8/layout/radial4"/>
    <dgm:cxn modelId="{146688FF-354B-4ABC-887C-1A8D4EC30070}" type="presParOf" srcId="{B64223C5-81E5-44DB-AE0D-1F578F39E5FD}" destId="{ED3E98D3-8543-4979-9635-6DF025947A14}" srcOrd="4" destOrd="0" presId="urn:microsoft.com/office/officeart/2005/8/layout/radial4"/>
    <dgm:cxn modelId="{146E353F-665C-4B84-975C-2DDBA16F0808}" type="presParOf" srcId="{B64223C5-81E5-44DB-AE0D-1F578F39E5FD}" destId="{2FCB925A-70AF-43BF-8186-5442804CD522}" srcOrd="5" destOrd="0" presId="urn:microsoft.com/office/officeart/2005/8/layout/radial4"/>
    <dgm:cxn modelId="{DCB21EAA-9A61-4ED6-82AC-1FB6594D97CF}" type="presParOf" srcId="{B64223C5-81E5-44DB-AE0D-1F578F39E5FD}" destId="{B6989EE6-24C5-4AAB-BC18-CBA1CED94514}" srcOrd="6" destOrd="0" presId="urn:microsoft.com/office/officeart/2005/8/layout/radial4"/>
    <dgm:cxn modelId="{C4F5DD95-2D00-44F0-BB7B-DC958DC3B0A8}" type="presParOf" srcId="{B64223C5-81E5-44DB-AE0D-1F578F39E5FD}" destId="{57415FC9-A6DC-4261-87B1-10149836A48F}" srcOrd="7" destOrd="0" presId="urn:microsoft.com/office/officeart/2005/8/layout/radial4"/>
    <dgm:cxn modelId="{6D52774E-D632-48FE-A96C-B37B7948B107}" type="presParOf" srcId="{B64223C5-81E5-44DB-AE0D-1F578F39E5FD}" destId="{3E6D4D68-56C7-4376-87F8-0D01EE4164DD}" srcOrd="8" destOrd="0" presId="urn:microsoft.com/office/officeart/2005/8/layout/radial4"/>
    <dgm:cxn modelId="{636375A5-A20B-4A73-B2C5-3A04114F8DD4}" type="presParOf" srcId="{B64223C5-81E5-44DB-AE0D-1F578F39E5FD}" destId="{6B82C988-6AF1-44BE-A798-D6139B77A47B}" srcOrd="9" destOrd="0" presId="urn:microsoft.com/office/officeart/2005/8/layout/radial4"/>
    <dgm:cxn modelId="{BA4363EC-34E8-470D-8D4E-6F9916159922}" type="presParOf" srcId="{B64223C5-81E5-44DB-AE0D-1F578F39E5FD}" destId="{281E4B63-4394-4D05-8D20-82814E5EA3E7}" srcOrd="10" destOrd="0" presId="urn:microsoft.com/office/officeart/2005/8/layout/radial4"/>
    <dgm:cxn modelId="{E9C6272C-135F-4D7C-BE14-32DB3DF652A7}" type="presParOf" srcId="{B64223C5-81E5-44DB-AE0D-1F578F39E5FD}" destId="{94103318-810E-4A5B-B2B7-F0498F4DAB80}" srcOrd="11" destOrd="0" presId="urn:microsoft.com/office/officeart/2005/8/layout/radial4"/>
    <dgm:cxn modelId="{29231CBB-0769-4EA4-89AB-F9DCD5FF6FBD}" type="presParOf" srcId="{B64223C5-81E5-44DB-AE0D-1F578F39E5FD}" destId="{6D32E719-B26F-46BD-B1B5-82A4C9663904}" srcOrd="12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E7811-EF12-4B8C-B173-94CF40C3B444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145D4-AA1E-4561-9AFE-7310FF6A6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32F428-5A0B-4FFB-8844-1B9FC90628A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7611A51-0BBC-4A1B-BF4D-CC3430D2F3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3785246-D923-4E1E-96E0-0ADBB46A0D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4099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99D8A5A-C7B2-4431-AFEA-F0EA3385B697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A7A0969-BC0D-409D-B776-7546D8B7FA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ransition spd="med" advTm="500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Pudovnia_school@tut.by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G:\&#1087;&#1088;&#1086;&#1077;&#1082;&#1090;\Soul%20Ballet-Romantique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111111111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8642350" cy="6337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28662" y="2000240"/>
            <a:ext cx="7286676" cy="2554545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31550" cmpd="sng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Гражданская культура современных школьников: цель воспитания, состояние, перспективы развития</a:t>
            </a:r>
            <a:endParaRPr lang="ru-RU" sz="4000" b="1" dirty="0" smtClean="0">
              <a:ln w="31550" cmpd="sng">
                <a:solidFill>
                  <a:schemeClr val="bg1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Soul Ballet-Romantiqu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8" name="Picture 2" descr="BD21322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3" descr="BD21322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594475"/>
            <a:ext cx="9144000" cy="263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4" descr="BD21322_"/>
          <p:cNvPicPr>
            <a:picLocks noChangeAspect="1" noChangeArrowheads="1"/>
          </p:cNvPicPr>
          <p:nvPr/>
        </p:nvPicPr>
        <p:blipFill>
          <a:blip r:embed="rId7"/>
          <a:srcRect t="15118" b="15118"/>
          <a:stretch>
            <a:fillRect/>
          </a:stretch>
        </p:blipFill>
        <p:spPr bwMode="auto">
          <a:xfrm>
            <a:off x="0" y="260350"/>
            <a:ext cx="263525" cy="637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5" descr="BD21322_"/>
          <p:cNvPicPr>
            <a:picLocks noChangeAspect="1" noChangeArrowheads="1"/>
          </p:cNvPicPr>
          <p:nvPr/>
        </p:nvPicPr>
        <p:blipFill>
          <a:blip r:embed="rId7"/>
          <a:srcRect t="15118" b="15118"/>
          <a:stretch>
            <a:fillRect/>
          </a:stretch>
        </p:blipFill>
        <p:spPr bwMode="auto">
          <a:xfrm>
            <a:off x="8880475" y="260350"/>
            <a:ext cx="263525" cy="637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786182" y="5072074"/>
            <a:ext cx="5000628" cy="13849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Автор-составитель: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Гуляева Наталья Ивановна, заместитель директора по воспитательной работе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Адрес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213979, Могилевская обл.,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Дрибинский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р-н,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д. Пудовня, ул. Пушкина, д.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5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Контактный телефон: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8(02248)53175</a:t>
            </a:r>
            <a:endParaRPr kumimoji="0" lang="en-US" sz="14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E-mail: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hlinkClick r:id="rId8"/>
              </a:rPr>
              <a:t>Pudovnia_school</a:t>
            </a:r>
            <a:r>
              <a:rPr kumimoji="0" lang="en-US" sz="1400" b="0" i="0" u="none" strike="noStrike" cap="none" normalizeH="0" baseline="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  <a:latin typeface="Bodoni MT" pitchFamily="18" charset="0"/>
                <a:ea typeface="Times New Roman" pitchFamily="18" charset="0"/>
                <a:hlinkClick r:id="rId8"/>
              </a:rPr>
              <a:t>@</a:t>
            </a:r>
            <a:r>
              <a:rPr kumimoji="0" lang="en-US" sz="1400" b="0" i="0" u="none" strike="noStrike" cap="none" normalizeH="0" baseline="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hlinkClick r:id="rId8"/>
              </a:rPr>
              <a:t>tut.by</a:t>
            </a:r>
            <a:r>
              <a:rPr kumimoji="0" lang="ru-RU" sz="900" b="0" i="0" u="none" strike="noStrike" cap="none" normalizeH="0" baseline="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solidFill>
                  <a:schemeClr val="bg2"/>
                </a:solidFill>
              </a:ln>
              <a:solidFill>
                <a:schemeClr val="bg2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Tm="1023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1414"/>
            <a:ext cx="8229600" cy="1139825"/>
          </a:xfrm>
        </p:spPr>
        <p:txBody>
          <a:bodyPr/>
          <a:lstStyle/>
          <a:p>
            <a:r>
              <a:rPr lang="ru-RU" sz="24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Базовый уровень гражданской культуры учащихся</a:t>
            </a:r>
          </a:p>
        </p:txBody>
      </p:sp>
      <p:graphicFrame>
        <p:nvGraphicFramePr>
          <p:cNvPr id="54304" name="Group 32"/>
          <p:cNvGraphicFramePr>
            <a:graphicFrameLocks noGrp="1"/>
          </p:cNvGraphicFramePr>
          <p:nvPr>
            <p:ph type="tbl" idx="1"/>
          </p:nvPr>
        </p:nvGraphicFramePr>
        <p:xfrm>
          <a:off x="318294" y="1071546"/>
          <a:ext cx="8507413" cy="543153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824814"/>
                <a:gridCol w="6682599"/>
              </a:tblGrid>
              <a:tr h="13033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Социальные знания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Основных ценностей современного демократического общества;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Развития и  проблем республики и мирового сообщества;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Особенностей национальной и мировой культуры: истории края, республики, цивилизации;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Различных ценностных систем и универсальных ценностей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Социальные умения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Реально пользоваться ценностями; принимать ответственность;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Определять и повышать собственный статус в коллективе;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Проявлять ценностные отношения к человеку;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Моделировать жизненные ситуации в различных сферах жизнедеятельности;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Выбирать цель, решать задачи, достигать результатов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Интегративные качества личности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Любовь, ответственность, уважение, толерантность;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Стремление к саморазвитию, самореализации, самоопределению, самосовершенствованию;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Устремленность в будущее.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cell3D prstMaterial="dkEdge">
                      <a:bevel prst="slop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advTm="15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1928802"/>
            <a:ext cx="2285984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Беседы, дискуссии, конференции, КТД,  уроки культуры, клубы, кружки, программа «Содружество»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642918"/>
            <a:ext cx="2214578" cy="255454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Разъяснение, убеждение, анализ, формирование социальных умений, знаний, изучение основ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саморегуляции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саморазвития личности, педагогическая реабилитация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143380"/>
            <a:ext cx="2571736" cy="206210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Вовлечение в работу детских общественных организаций ОО БРПО, БРСМ, посещение музеев, экскурсии, развитие волонтерского движения, взаимодействие семьи и школы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628233"/>
            <a:ext cx="2214578" cy="23083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Общественная деятельность СМИ, конференции, творческие задания, патриотические акции, творчество, общения, тренинги, коррекция и саморазвитие, доступ к культуре, информация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1857364"/>
            <a:ext cx="2357422" cy="20313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свободной духовной, творческой личности с качествами гражданина, патриота, труженика, семьянина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7884" y="3857628"/>
            <a:ext cx="2857488" cy="25545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единого воспитательного пространства через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педагогизацию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среды и социальное пространство, высокий уровень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сформированности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гражданской компетенции; динамика личностного роста, отторжение социальных негативных явлений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6922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3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0bbd0bed0b3d0bed182d0b8d0bf-d0b1d180d181d0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929198"/>
            <a:ext cx="1547805" cy="141272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4" descr="D:\информатика\мой_узел\inmage\Gulyaeva.jpg"/>
          <p:cNvPicPr>
            <a:picLocks noChangeAspect="1" noChangeArrowheads="1"/>
          </p:cNvPicPr>
          <p:nvPr/>
        </p:nvPicPr>
        <p:blipFill>
          <a:blip r:embed="rId4"/>
          <a:srcRect l="8621" t="11494" r="31034"/>
          <a:stretch>
            <a:fillRect/>
          </a:stretch>
        </p:blipFill>
        <p:spPr bwMode="auto">
          <a:xfrm>
            <a:off x="142844" y="785794"/>
            <a:ext cx="2922485" cy="3214710"/>
          </a:xfrm>
          <a:prstGeom prst="snip2Diag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8001056" cy="584775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лидера учителя – к лидеру ученику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2" name="Picture 2" descr="D:\Фотографии\фото\Кашкур.JPG"/>
          <p:cNvPicPr>
            <a:picLocks noChangeAspect="1" noChangeArrowheads="1"/>
          </p:cNvPicPr>
          <p:nvPr/>
        </p:nvPicPr>
        <p:blipFill>
          <a:blip r:embed="rId5" cstate="print"/>
          <a:srcRect t="12602"/>
          <a:stretch>
            <a:fillRect/>
          </a:stretch>
        </p:blipFill>
        <p:spPr bwMode="auto">
          <a:xfrm>
            <a:off x="6072198" y="785794"/>
            <a:ext cx="2857520" cy="3329897"/>
          </a:xfrm>
          <a:prstGeom prst="round2DiagRect">
            <a:avLst/>
          </a:prstGeom>
          <a:noFill/>
          <a:scene3d>
            <a:camera prst="perspectiveLeft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3143240" y="1214422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Солнце в ладонях, </a:t>
            </a:r>
          </a:p>
          <a:p>
            <a:r>
              <a:rPr lang="ru-RU" sz="2400" b="1" i="1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Сердце в груди,</a:t>
            </a:r>
          </a:p>
          <a:p>
            <a:r>
              <a:rPr lang="ru-RU" sz="2400" b="1" i="1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Лидер, вперед</a:t>
            </a:r>
          </a:p>
          <a:p>
            <a:r>
              <a:rPr lang="ru-RU" sz="2400" b="1" i="1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 собою веди!</a:t>
            </a:r>
            <a:endParaRPr lang="ru-RU" sz="2400" b="1" i="1" dirty="0">
              <a:ln w="19050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1288265">
            <a:off x="218544" y="3911145"/>
            <a:ext cx="32861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Гуляева Наталья Ивановна –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заместитель директора по ВР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Педагогическое кредо: через творчество – к сердцу ребенка</a:t>
            </a:r>
          </a:p>
          <a:p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«Учитель – это лидер, за которым идут его ученики»</a:t>
            </a:r>
            <a:endParaRPr lang="ru-RU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410828">
            <a:off x="5774257" y="4107445"/>
            <a:ext cx="3381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Кашкур</a:t>
            </a:r>
            <a:r>
              <a:rPr lang="ru-RU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Надежда –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лидер школы 2010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Секретарь ПО ОО БРСМ ГУО «Пудовнянская средняя школа»</a:t>
            </a:r>
          </a:p>
          <a:p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«Я активистка – это мое кредо!»</a:t>
            </a:r>
            <a:endParaRPr lang="ru-RU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300037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rgbClr val="CC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Разъяснять,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4572008"/>
            <a:ext cx="1292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rgbClr val="CC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Верить!</a:t>
            </a:r>
            <a:endParaRPr lang="ru-RU" sz="2400" b="1" dirty="0">
              <a:ln w="19050" cmpd="sng">
                <a:solidFill>
                  <a:srgbClr val="CC00CC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4000504"/>
            <a:ext cx="1678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rgbClr val="CC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Понимать,</a:t>
            </a:r>
            <a:endParaRPr lang="ru-RU" sz="2400" b="1" dirty="0">
              <a:ln w="19050" cmpd="sng">
                <a:solidFill>
                  <a:srgbClr val="CC00CC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3500438"/>
            <a:ext cx="160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rgbClr val="CC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Убеждать,</a:t>
            </a:r>
            <a:endParaRPr lang="ru-RU" sz="2400" b="1" dirty="0">
              <a:ln w="19050" cmpd="sng">
                <a:solidFill>
                  <a:srgbClr val="CC00CC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4" descr="line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000" y="6572272"/>
            <a:ext cx="9072000" cy="1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 descr="line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913" y="6357957"/>
            <a:ext cx="8170174" cy="9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 advTm="1649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графии\Фото Сухор\фото Сухорукова\Рисунок4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l="14286" t="34383" r="19048"/>
          <a:stretch>
            <a:fillRect/>
          </a:stretch>
        </p:blipFill>
        <p:spPr bwMode="auto">
          <a:xfrm>
            <a:off x="4500562" y="785794"/>
            <a:ext cx="2357454" cy="1606792"/>
          </a:xfrm>
          <a:prstGeom prst="rect">
            <a:avLst/>
          </a:prstGeom>
          <a:noFill/>
        </p:spPr>
      </p:pic>
      <p:pic>
        <p:nvPicPr>
          <p:cNvPr id="4" name="Picture 4" descr="P1000274"/>
          <p:cNvPicPr>
            <a:picLocks noChangeAspect="1" noChangeArrowheads="1"/>
          </p:cNvPicPr>
          <p:nvPr/>
        </p:nvPicPr>
        <p:blipFill>
          <a:blip r:embed="rId4" cstate="print"/>
          <a:srcRect t="9963"/>
          <a:stretch>
            <a:fillRect/>
          </a:stretch>
        </p:blipFill>
        <p:spPr bwMode="auto">
          <a:xfrm>
            <a:off x="5929322" y="1285860"/>
            <a:ext cx="3071802" cy="1936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D:\Фотографии\Митинг 9 МАЯ\DSCF0590.JPG"/>
          <p:cNvPicPr>
            <a:picLocks noChangeAspect="1" noChangeArrowheads="1"/>
          </p:cNvPicPr>
          <p:nvPr/>
        </p:nvPicPr>
        <p:blipFill>
          <a:blip r:embed="rId5" cstate="print"/>
          <a:srcRect l="5122" t="18144" r="13022" b="7441"/>
          <a:stretch>
            <a:fillRect/>
          </a:stretch>
        </p:blipFill>
        <p:spPr bwMode="auto">
          <a:xfrm>
            <a:off x="6000728" y="2285992"/>
            <a:ext cx="3143272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D:\Фотографии\фото\фото1\DSCF0195.JPG"/>
          <p:cNvPicPr>
            <a:picLocks noChangeAspect="1" noChangeArrowheads="1"/>
          </p:cNvPicPr>
          <p:nvPr/>
        </p:nvPicPr>
        <p:blipFill>
          <a:blip r:embed="rId6" cstate="print"/>
          <a:srcRect l="14883" t="9922" r="6982" b="15663"/>
          <a:stretch>
            <a:fillRect/>
          </a:stretch>
        </p:blipFill>
        <p:spPr bwMode="auto">
          <a:xfrm>
            <a:off x="6286512" y="3714752"/>
            <a:ext cx="3000364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3" descr="D:\Фотографии\фото\фото1\DSCF0382.JPG"/>
          <p:cNvPicPr>
            <a:picLocks noChangeAspect="1" noChangeArrowheads="1"/>
          </p:cNvPicPr>
          <p:nvPr/>
        </p:nvPicPr>
        <p:blipFill>
          <a:blip r:embed="rId7" cstate="print"/>
          <a:srcRect l="6557" t="21319" r="3832"/>
          <a:stretch>
            <a:fillRect/>
          </a:stretch>
        </p:blipFill>
        <p:spPr bwMode="auto">
          <a:xfrm>
            <a:off x="4857752" y="5072074"/>
            <a:ext cx="2928958" cy="1928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07125" y="214290"/>
            <a:ext cx="892975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Уроки гражданской культуры</a:t>
            </a:r>
          </a:p>
          <a:p>
            <a:pPr marL="539750" indent="-539750"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– белорус</a:t>
            </a:r>
          </a:p>
          <a:p>
            <a:pPr marL="539750" indent="-539750"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добрых дел нет доброго имени</a:t>
            </a:r>
          </a:p>
          <a:p>
            <a:pPr marL="539750" indent="-539750"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года, через века – ПОМНИТЕ!</a:t>
            </a:r>
          </a:p>
          <a:p>
            <a:pPr marL="539750" indent="-539750" algn="just">
              <a:lnSpc>
                <a:spcPct val="200000"/>
              </a:lnSpc>
              <a:buBlip>
                <a:blip r:embed="rId8"/>
              </a:buBlip>
            </a:pPr>
            <a:r>
              <a:rPr lang="be-BY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Жыву ў Беларусі і тым </a:t>
            </a:r>
            <a:r>
              <a:rPr lang="be-BY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ганаруся</a:t>
            </a:r>
          </a:p>
          <a:p>
            <a:pPr marL="539750" indent="-539750"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наших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сердец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11344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графии\2009\Клумбы\IMGP0226.JPG"/>
          <p:cNvPicPr>
            <a:picLocks noChangeAspect="1" noChangeArrowheads="1"/>
          </p:cNvPicPr>
          <p:nvPr/>
        </p:nvPicPr>
        <p:blipFill>
          <a:blip r:embed="rId3" cstate="print"/>
          <a:srcRect t="13776" b="6323"/>
          <a:stretch>
            <a:fillRect/>
          </a:stretch>
        </p:blipFill>
        <p:spPr bwMode="auto">
          <a:xfrm>
            <a:off x="6000760" y="642918"/>
            <a:ext cx="3143240" cy="1883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D:\Фотографии\Фото Сухор\фото Сухорукова\Рисунок5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t="14718"/>
          <a:stretch>
            <a:fillRect/>
          </a:stretch>
        </p:blipFill>
        <p:spPr bwMode="auto">
          <a:xfrm>
            <a:off x="3643306" y="1785926"/>
            <a:ext cx="2805101" cy="16557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D:\Фотографии\фото\фото1\DSCF0378.JPG"/>
          <p:cNvPicPr>
            <a:picLocks noChangeAspect="1" noChangeArrowheads="1"/>
          </p:cNvPicPr>
          <p:nvPr/>
        </p:nvPicPr>
        <p:blipFill>
          <a:blip r:embed="rId5" cstate="print"/>
          <a:srcRect t="15504" b="6976"/>
          <a:stretch>
            <a:fillRect/>
          </a:stretch>
        </p:blipFill>
        <p:spPr bwMode="auto">
          <a:xfrm>
            <a:off x="6072198" y="2571744"/>
            <a:ext cx="3071802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Фотографии\Новая папка\HPIM1434.JPG"/>
          <p:cNvPicPr>
            <a:picLocks noChangeAspect="1" noChangeArrowheads="1"/>
          </p:cNvPicPr>
          <p:nvPr/>
        </p:nvPicPr>
        <p:blipFill>
          <a:blip r:embed="rId6" cstate="print"/>
          <a:srcRect l="8850" t="4961" r="16741" b="20624"/>
          <a:stretch>
            <a:fillRect/>
          </a:stretch>
        </p:blipFill>
        <p:spPr bwMode="auto">
          <a:xfrm>
            <a:off x="6143636" y="3643314"/>
            <a:ext cx="2857520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 descr="D:\Фотографии\Пионеры\DSCF0496.JPG"/>
          <p:cNvPicPr>
            <a:picLocks noChangeAspect="1" noChangeArrowheads="1"/>
          </p:cNvPicPr>
          <p:nvPr/>
        </p:nvPicPr>
        <p:blipFill>
          <a:blip r:embed="rId7" cstate="print"/>
          <a:srcRect t="17791"/>
          <a:stretch>
            <a:fillRect/>
          </a:stretch>
        </p:blipFill>
        <p:spPr bwMode="auto">
          <a:xfrm>
            <a:off x="6000760" y="5008063"/>
            <a:ext cx="3000364" cy="1849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07141" y="285728"/>
            <a:ext cx="892971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Акции БРСМ</a:t>
            </a:r>
            <a:endParaRPr lang="en-US" sz="3600" b="1" dirty="0" smtClean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Мой двор – моя забота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Доброта 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Ветеран живет рядом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Молодежь Беларуси выбирает здоровье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Остановить СПИД. Выполнить обещание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14031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Фотографии\бмоосп\DSCF0441.JPG"/>
          <p:cNvPicPr>
            <a:picLocks noChangeAspect="1" noChangeArrowheads="1"/>
          </p:cNvPicPr>
          <p:nvPr/>
        </p:nvPicPr>
        <p:blipFill>
          <a:blip r:embed="rId3" cstate="print"/>
          <a:srcRect l="8505" t="31183"/>
          <a:stretch>
            <a:fillRect/>
          </a:stretch>
        </p:blipFill>
        <p:spPr bwMode="auto">
          <a:xfrm>
            <a:off x="5929322" y="857232"/>
            <a:ext cx="3074248" cy="1734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4" name="Picture 6" descr="D:\Фотографии\юид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785926"/>
            <a:ext cx="2500330" cy="1874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D:\Фотографии\2009\P1030983.JPG"/>
          <p:cNvPicPr>
            <a:picLocks noChangeAspect="1" noChangeArrowheads="1"/>
          </p:cNvPicPr>
          <p:nvPr/>
        </p:nvPicPr>
        <p:blipFill>
          <a:blip r:embed="rId5" cstate="print"/>
          <a:srcRect t="17350"/>
          <a:stretch>
            <a:fillRect/>
          </a:stretch>
        </p:blipFill>
        <p:spPr bwMode="auto">
          <a:xfrm>
            <a:off x="4357686" y="2786058"/>
            <a:ext cx="2744992" cy="1701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D:\Фотографии\фотки школа\Изображение 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357562"/>
            <a:ext cx="2788307" cy="2091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6" descr="D:\Фотографии\Пионеры\DSCF0500.JPG"/>
          <p:cNvPicPr>
            <a:picLocks noChangeAspect="1" noChangeArrowheads="1"/>
          </p:cNvPicPr>
          <p:nvPr/>
        </p:nvPicPr>
        <p:blipFill>
          <a:blip r:embed="rId7" cstate="print"/>
          <a:srcRect t="19299"/>
          <a:stretch>
            <a:fillRect/>
          </a:stretch>
        </p:blipFill>
        <p:spPr bwMode="auto">
          <a:xfrm>
            <a:off x="6429388" y="5000636"/>
            <a:ext cx="2714612" cy="1643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07141" y="285728"/>
            <a:ext cx="89297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Конкурсы, праздники</a:t>
            </a:r>
            <a:endParaRPr lang="en-US" sz="3600" b="1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Берегись бед, пока их нет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ЮИДД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Виват, Пионерия!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Как у нас под Новый год…</a:t>
            </a:r>
          </a:p>
          <a:p>
            <a:pPr algn="just">
              <a:lnSpc>
                <a:spcPct val="200000"/>
              </a:lnSpc>
              <a:buBlip>
                <a:blip r:embed="rId8"/>
              </a:buBlip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Проблемы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СПИДа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глазами молодых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1224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Фото039.jpg"/>
          <p:cNvPicPr>
            <a:picLocks noChangeAspect="1"/>
          </p:cNvPicPr>
          <p:nvPr/>
        </p:nvPicPr>
        <p:blipFill>
          <a:blip r:embed="rId2" cstate="print"/>
          <a:srcRect r="33332"/>
          <a:stretch>
            <a:fillRect/>
          </a:stretch>
        </p:blipFill>
        <p:spPr>
          <a:xfrm>
            <a:off x="0" y="714356"/>
            <a:ext cx="1928826" cy="2169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3" name="Picture 2" descr="G:\2009-05-30\SDC128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5657">
            <a:off x="4572000" y="714356"/>
            <a:ext cx="2762268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4" name="TextBox 3"/>
          <p:cNvSpPr txBox="1"/>
          <p:nvPr/>
        </p:nvSpPr>
        <p:spPr>
          <a:xfrm>
            <a:off x="2643174" y="4919008"/>
            <a:ext cx="18573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я?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Человек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Гражданин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Патриот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Хозяин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Семьянин 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P1030681.JPG"/>
          <p:cNvPicPr>
            <a:picLocks noChangeAspect="1"/>
          </p:cNvPicPr>
          <p:nvPr/>
        </p:nvPicPr>
        <p:blipFill>
          <a:blip r:embed="rId4" cstate="print"/>
          <a:srcRect l="22656" t="23958" r="33594"/>
          <a:stretch>
            <a:fillRect/>
          </a:stretch>
        </p:blipFill>
        <p:spPr>
          <a:xfrm>
            <a:off x="6951938" y="785794"/>
            <a:ext cx="2192062" cy="285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7" name="Рисунок 6" descr="IMGP0164.JPG"/>
          <p:cNvPicPr>
            <a:picLocks noChangeAspect="1"/>
          </p:cNvPicPr>
          <p:nvPr/>
        </p:nvPicPr>
        <p:blipFill>
          <a:blip r:embed="rId5" cstate="print"/>
          <a:srcRect l="19726" r="23633"/>
          <a:stretch>
            <a:fillRect/>
          </a:stretch>
        </p:blipFill>
        <p:spPr>
          <a:xfrm rot="21399968">
            <a:off x="4714876" y="2500306"/>
            <a:ext cx="2071702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F0601.JPG"/>
          <p:cNvPicPr>
            <a:picLocks noChangeAspect="1"/>
          </p:cNvPicPr>
          <p:nvPr/>
        </p:nvPicPr>
        <p:blipFill>
          <a:blip r:embed="rId6" cstate="print"/>
          <a:srcRect l="25397" t="16931" r="9523"/>
          <a:stretch>
            <a:fillRect/>
          </a:stretch>
        </p:blipFill>
        <p:spPr>
          <a:xfrm>
            <a:off x="0" y="2786058"/>
            <a:ext cx="2611832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9" name="Рисунок 8" descr="HPIM1387.JPG"/>
          <p:cNvPicPr>
            <a:picLocks noChangeAspect="1"/>
          </p:cNvPicPr>
          <p:nvPr/>
        </p:nvPicPr>
        <p:blipFill>
          <a:blip r:embed="rId7" cstate="print"/>
          <a:srcRect l="8593" t="25000" r="28125"/>
          <a:stretch>
            <a:fillRect/>
          </a:stretch>
        </p:blipFill>
        <p:spPr>
          <a:xfrm>
            <a:off x="6572232" y="3214686"/>
            <a:ext cx="2571768" cy="2286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12" name="Рисунок 11" descr="GEDC2102.JPG"/>
          <p:cNvPicPr>
            <a:picLocks noChangeAspect="1"/>
          </p:cNvPicPr>
          <p:nvPr/>
        </p:nvPicPr>
        <p:blipFill>
          <a:blip r:embed="rId8" cstate="print"/>
          <a:srcRect l="7500" t="7500" r="14999"/>
          <a:stretch>
            <a:fillRect/>
          </a:stretch>
        </p:blipFill>
        <p:spPr>
          <a:xfrm>
            <a:off x="1714480" y="785794"/>
            <a:ext cx="2214578" cy="1762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429124" y="4919008"/>
            <a:ext cx="2357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 я?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Здоровый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Гуманный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Образованный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Трудолюбивый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Успешный 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" name="Рисунок 12" descr="Бабкунов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84359">
            <a:off x="2500298" y="2428868"/>
            <a:ext cx="175488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14" name="Рисунок 13" descr="D:\Фотографии\2009\Клумбы\IMGP022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00826" y="5214950"/>
            <a:ext cx="2474278" cy="16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15" name="Picture 3" descr="D:\Мои документы\Мои рисунки\Фотографии\Мои\Лавреновы.JPG"/>
          <p:cNvPicPr>
            <a:picLocks noChangeAspect="1" noChangeArrowheads="1"/>
          </p:cNvPicPr>
          <p:nvPr/>
        </p:nvPicPr>
        <p:blipFill>
          <a:blip r:embed="rId11"/>
          <a:srcRect l="3816" t="21246" r="6124"/>
          <a:stretch>
            <a:fillRect/>
          </a:stretch>
        </p:blipFill>
        <p:spPr bwMode="auto">
          <a:xfrm>
            <a:off x="142844" y="5286388"/>
            <a:ext cx="2428828" cy="141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2Left"/>
            <a:lightRig rig="threePt" dir="t"/>
          </a:scene3d>
        </p:spPr>
      </p:pic>
      <p:sp>
        <p:nvSpPr>
          <p:cNvPr id="2" name="TextBox 1"/>
          <p:cNvSpPr txBox="1"/>
          <p:nvPr/>
        </p:nvSpPr>
        <p:spPr>
          <a:xfrm>
            <a:off x="642910" y="0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Модель выпускника школы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2422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75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12845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Чым мацней я люблю сваю зямлю,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вось гэту, на якой стаю,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тым даражэй мне жыццё,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Любоў да роднай зямлі,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а значыць, і дае яе культуры,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да роднай мовы –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гэта магутная сіла,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якая прыдае сэнс </a:t>
            </a:r>
          </a:p>
          <a:p>
            <a:r>
              <a:rPr lang="be-BY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майму чалавечаму існаванню.</a:t>
            </a:r>
          </a:p>
          <a:p>
            <a:pPr algn="r"/>
            <a:r>
              <a:rPr lang="be-BY" sz="36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Ніл Гілевіч</a:t>
            </a:r>
            <a:endParaRPr lang="ru-RU" sz="3600" b="1" i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 advTm="1739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1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142844" y="1785926"/>
            <a:ext cx="2443680" cy="3221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 prstMaterial="dkEdge">
            <a:bevelT w="25400" h="19050" prst="hardEdge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643174" y="382012"/>
            <a:ext cx="650082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n w="18415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Гуляева Наталья Ивановна </a:t>
            </a:r>
          </a:p>
          <a:p>
            <a:pPr algn="ctr"/>
            <a:r>
              <a:rPr lang="ru-RU" sz="2600" b="1" dirty="0" smtClean="0">
                <a:ln w="18415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04.02.1969 </a:t>
            </a:r>
            <a:r>
              <a:rPr lang="ru-RU" sz="2600" b="1" dirty="0" smtClean="0">
                <a:ln w="18415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г.р</a:t>
            </a:r>
            <a:r>
              <a:rPr lang="ru-RU" sz="2600" b="1" dirty="0" smtClean="0">
                <a:ln w="18415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ru-RU" sz="2600" b="1" dirty="0" smtClean="0">
              <a:ln w="18415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indent="539750" algn="just"/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Образование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высшее.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1991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году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окончила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Могилевский государственный педагогический институт им. А.А. Кулешова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специальности учитель математики и физики.</a:t>
            </a:r>
          </a:p>
          <a:p>
            <a:pPr indent="539750" algn="just"/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Педагогический стаж составляет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лет. Высшая квалификационная категория. </a:t>
            </a:r>
          </a:p>
          <a:p>
            <a:pPr indent="539750" algn="just"/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2004 года работает заместителем директора по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 в ГУО «Пудовнянская средняя школа». 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своей педагогической деятельности использует элементы интегрированной технологии, личностно-ориентированного подхода и др</a:t>
            </a:r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D2132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BD2132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94475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BD21322_"/>
          <p:cNvPicPr>
            <a:picLocks noChangeAspect="1" noChangeArrowheads="1"/>
          </p:cNvPicPr>
          <p:nvPr/>
        </p:nvPicPr>
        <p:blipFill>
          <a:blip r:embed="rId4"/>
          <a:srcRect t="15118" b="15118"/>
          <a:stretch>
            <a:fillRect/>
          </a:stretch>
        </p:blipFill>
        <p:spPr bwMode="auto">
          <a:xfrm>
            <a:off x="0" y="260350"/>
            <a:ext cx="263525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BD21322_"/>
          <p:cNvPicPr>
            <a:picLocks noChangeAspect="1" noChangeArrowheads="1"/>
          </p:cNvPicPr>
          <p:nvPr/>
        </p:nvPicPr>
        <p:blipFill>
          <a:blip r:embed="rId4"/>
          <a:srcRect t="15118" b="15118"/>
          <a:stretch>
            <a:fillRect/>
          </a:stretch>
        </p:blipFill>
        <p:spPr bwMode="auto">
          <a:xfrm>
            <a:off x="8880475" y="260350"/>
            <a:ext cx="263525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belarus_new_clr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60350"/>
            <a:ext cx="1981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ger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8850" y="404813"/>
            <a:ext cx="129540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71472" y="571480"/>
            <a:ext cx="8572528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kern="10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/>
                <a:cs typeface="Arial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472" y="2000240"/>
            <a:ext cx="80010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3538" algn="just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Государству нужны не только образованные, квалифицированные специалисты, но прежде всего воспитанные, высоконравственные люди, настоящие граждане своей Родины. Это бесспорная истина в современных условиях приобретает еще большую актуальность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 advTm="10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моя папка\Новая папка\belarus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427" t="14682" r="-927" b="31971"/>
          <a:stretch>
            <a:fillRect/>
          </a:stretch>
        </p:blipFill>
        <p:spPr bwMode="auto">
          <a:xfrm>
            <a:off x="0" y="0"/>
            <a:ext cx="9473441" cy="685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4">
            <a:lum bright="-10000" contrast="30000"/>
          </a:blip>
          <a:srcRect/>
          <a:stretch>
            <a:fillRect/>
          </a:stretch>
        </p:blipFill>
        <p:spPr bwMode="auto">
          <a:xfrm>
            <a:off x="3071802" y="4071918"/>
            <a:ext cx="192882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5">
            <a:lum bright="-10000" contrast="30000"/>
          </a:blip>
          <a:srcRect/>
          <a:stretch>
            <a:fillRect/>
          </a:stretch>
        </p:blipFill>
        <p:spPr bwMode="auto">
          <a:xfrm>
            <a:off x="7000892" y="2786058"/>
            <a:ext cx="1714512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0846.JPG"/>
          <p:cNvPicPr>
            <a:picLocks noChangeAspect="1"/>
          </p:cNvPicPr>
          <p:nvPr/>
        </p:nvPicPr>
        <p:blipFill>
          <a:blip r:embed="rId6" cstate="print"/>
          <a:srcRect l="11719" r="5468" b="18055"/>
          <a:stretch>
            <a:fillRect/>
          </a:stretch>
        </p:blipFill>
        <p:spPr>
          <a:xfrm>
            <a:off x="4357686" y="1643050"/>
            <a:ext cx="3071834" cy="1709787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D:\информатика\мой_узел\inmage\Kovalev.jpg"/>
          <p:cNvPicPr>
            <a:picLocks noChangeAspect="1" noChangeArrowheads="1"/>
          </p:cNvPicPr>
          <p:nvPr/>
        </p:nvPicPr>
        <p:blipFill>
          <a:blip r:embed="rId7"/>
          <a:srcRect l="8019" r="14381" b="24999"/>
          <a:stretch>
            <a:fillRect/>
          </a:stretch>
        </p:blipFill>
        <p:spPr bwMode="auto">
          <a:xfrm>
            <a:off x="4572000" y="1571612"/>
            <a:ext cx="2773122" cy="2135352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 advTm="1073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439" y="966788"/>
            <a:ext cx="850112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Глоссарий категории «гражданская культура»</a:t>
            </a:r>
            <a:endParaRPr lang="en-US" sz="4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Wingdings" pitchFamily="2" charset="2"/>
              <a:buChar char="v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527175" indent="-717550">
              <a:buClr>
                <a:schemeClr val="accent5">
                  <a:lumMod val="75000"/>
                </a:schemeClr>
              </a:buClr>
              <a:buFont typeface="Wingdings" pitchFamily="2" charset="2"/>
              <a:buChar char="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Гражданин</a:t>
            </a:r>
          </a:p>
          <a:p>
            <a:pPr marL="1527175" indent="-717550">
              <a:buClr>
                <a:schemeClr val="accent5">
                  <a:lumMod val="75000"/>
                </a:schemeClr>
              </a:buClr>
              <a:buFont typeface="Wingdings" pitchFamily="2" charset="2"/>
              <a:buChar char="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воспитанность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1527175" indent="-717550">
              <a:buClr>
                <a:schemeClr val="accent5">
                  <a:lumMod val="75000"/>
                </a:schemeClr>
              </a:buClr>
              <a:buFont typeface="Wingdings" pitchFamily="2" charset="2"/>
              <a:buChar char="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культура</a:t>
            </a:r>
          </a:p>
          <a:p>
            <a:pPr marL="1527175" indent="-717550">
              <a:buClr>
                <a:schemeClr val="accent5">
                  <a:lumMod val="75000"/>
                </a:schemeClr>
              </a:buClr>
              <a:buFont typeface="Wingdings" pitchFamily="2" charset="2"/>
              <a:buChar char="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Гражданский долг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1527175" indent="-717550">
              <a:buClr>
                <a:schemeClr val="accent5">
                  <a:lumMod val="75000"/>
                </a:schemeClr>
              </a:buClr>
              <a:buFont typeface="Wingdings" pitchFamily="2" charset="2"/>
              <a:buChar char="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ответственность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6922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001" y="243513"/>
            <a:ext cx="889399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3538" algn="just"/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Гражданин –</a:t>
            </a:r>
            <a:r>
              <a:rPr lang="ru-RU" sz="255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личность, принадлежащая определенному государству, охраняемая законами  этого государства и обязанная выполнить все требования этих законов.</a:t>
            </a:r>
          </a:p>
          <a:p>
            <a:pPr indent="363538" algn="just"/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</a:t>
            </a:r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воспитанность – 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процесс и результат выработки человеком относительно устойчивой осознанной системы представлений об обществе и его идеале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indent="363538" algn="just"/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культура – 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важнейший показатель активного гражданства, инициативного поведения и практического гражданского соучастия в общественных делах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indent="363538" algn="just"/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Гражданский долг – 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качество личности, выраженное в осознанной необходимости выполнения обязанностей гражданина.</a:t>
            </a:r>
          </a:p>
          <a:p>
            <a:pPr indent="363538" algn="just"/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Гражданская </a:t>
            </a:r>
            <a:r>
              <a:rPr lang="ru-RU" sz="255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ответственность – 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личное качество, в котором проявляется умение объективно оценивать свои дела, поступки, высокая требовательность к себе как к члену общества</a:t>
            </a:r>
            <a:r>
              <a:rPr lang="ru-RU" sz="25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55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25000"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СТРУКТУРА ГРАЖДАНСКОЙ КУЛЬТУРЫ</a:t>
            </a:r>
            <a:br>
              <a:rPr lang="ru-RU" sz="28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800" b="1" i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095" name="Documents"/>
          <p:cNvSpPr>
            <a:spLocks noEditPoints="1" noChangeArrowheads="1"/>
          </p:cNvSpPr>
          <p:nvPr/>
        </p:nvSpPr>
        <p:spPr bwMode="auto">
          <a:xfrm>
            <a:off x="179388" y="1268413"/>
            <a:ext cx="2520950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sz="1400" b="1" dirty="0">
                <a:solidFill>
                  <a:srgbClr val="800080"/>
                </a:solidFill>
              </a:rPr>
              <a:t>Национальное самосознание личности и научное мировоззрение</a:t>
            </a:r>
          </a:p>
        </p:txBody>
      </p:sp>
      <p:sp>
        <p:nvSpPr>
          <p:cNvPr id="44096" name="Documents"/>
          <p:cNvSpPr>
            <a:spLocks noEditPoints="1" noChangeArrowheads="1"/>
          </p:cNvSpPr>
          <p:nvPr/>
        </p:nvSpPr>
        <p:spPr bwMode="auto">
          <a:xfrm>
            <a:off x="2843213" y="1268413"/>
            <a:ext cx="2881312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en-US" sz="1400" b="1" dirty="0" smtClean="0">
              <a:solidFill>
                <a:srgbClr val="800080"/>
              </a:solidFill>
            </a:endParaRPr>
          </a:p>
          <a:p>
            <a:pPr algn="ctr"/>
            <a:endParaRPr lang="en-US" sz="1400" b="1" dirty="0" smtClean="0">
              <a:solidFill>
                <a:srgbClr val="80008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800080"/>
                </a:solidFill>
              </a:rPr>
              <a:t>Гражданские </a:t>
            </a:r>
            <a:r>
              <a:rPr lang="ru-RU" sz="1400" b="1" dirty="0">
                <a:solidFill>
                  <a:srgbClr val="800080"/>
                </a:solidFill>
              </a:rPr>
              <a:t>чувства </a:t>
            </a:r>
          </a:p>
        </p:txBody>
      </p:sp>
      <p:sp>
        <p:nvSpPr>
          <p:cNvPr id="44097" name="Documents"/>
          <p:cNvSpPr>
            <a:spLocks noEditPoints="1" noChangeArrowheads="1"/>
          </p:cNvSpPr>
          <p:nvPr/>
        </p:nvSpPr>
        <p:spPr bwMode="auto">
          <a:xfrm>
            <a:off x="6156325" y="1268413"/>
            <a:ext cx="2735263" cy="1809750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en-US" sz="1400" b="1" dirty="0" smtClean="0">
              <a:solidFill>
                <a:srgbClr val="80008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800080"/>
                </a:solidFill>
              </a:rPr>
              <a:t>Активная </a:t>
            </a:r>
            <a:r>
              <a:rPr lang="ru-RU" sz="1400" b="1" dirty="0">
                <a:solidFill>
                  <a:srgbClr val="800080"/>
                </a:solidFill>
              </a:rPr>
              <a:t>гражданская позиция</a:t>
            </a:r>
          </a:p>
        </p:txBody>
      </p:sp>
      <p:sp>
        <p:nvSpPr>
          <p:cNvPr id="44101" name="Document"/>
          <p:cNvSpPr>
            <a:spLocks noEditPoints="1" noChangeArrowheads="1"/>
          </p:cNvSpPr>
          <p:nvPr/>
        </p:nvSpPr>
        <p:spPr bwMode="auto">
          <a:xfrm>
            <a:off x="684213" y="3429000"/>
            <a:ext cx="2374900" cy="165576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en-US" sz="1400" b="1" dirty="0" smtClean="0">
              <a:solidFill>
                <a:srgbClr val="6633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663300"/>
                </a:solidFill>
              </a:rPr>
              <a:t>Понимание </a:t>
            </a:r>
            <a:r>
              <a:rPr lang="ru-RU" sz="1400" b="1" dirty="0">
                <a:solidFill>
                  <a:srgbClr val="663300"/>
                </a:solidFill>
              </a:rPr>
              <a:t>прав и обязанностей как члена общества</a:t>
            </a:r>
          </a:p>
        </p:txBody>
      </p:sp>
      <p:sp>
        <p:nvSpPr>
          <p:cNvPr id="44102" name="Document"/>
          <p:cNvSpPr>
            <a:spLocks noEditPoints="1" noChangeArrowheads="1"/>
          </p:cNvSpPr>
          <p:nvPr/>
        </p:nvSpPr>
        <p:spPr bwMode="auto">
          <a:xfrm>
            <a:off x="3563938" y="3429000"/>
            <a:ext cx="2808287" cy="201612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en-US" sz="1400" b="1" dirty="0" smtClean="0">
              <a:solidFill>
                <a:srgbClr val="6633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663300"/>
                </a:solidFill>
              </a:rPr>
              <a:t>Уважение</a:t>
            </a:r>
            <a:r>
              <a:rPr lang="ru-RU" sz="1400" b="1" dirty="0">
                <a:solidFill>
                  <a:srgbClr val="663300"/>
                </a:solidFill>
              </a:rPr>
              <a:t>, самоуважение, ответственность, нравственность, патриотизм, интернационализм</a:t>
            </a:r>
          </a:p>
        </p:txBody>
      </p:sp>
      <p:sp>
        <p:nvSpPr>
          <p:cNvPr id="44103" name="Document"/>
          <p:cNvSpPr>
            <a:spLocks noEditPoints="1" noChangeArrowheads="1"/>
          </p:cNvSpPr>
          <p:nvPr/>
        </p:nvSpPr>
        <p:spPr bwMode="auto">
          <a:xfrm>
            <a:off x="6877050" y="3357563"/>
            <a:ext cx="2016125" cy="1655762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en-US" sz="1400" b="1" dirty="0" smtClean="0">
              <a:solidFill>
                <a:srgbClr val="663300"/>
              </a:solidFill>
            </a:endParaRPr>
          </a:p>
          <a:p>
            <a:pPr algn="ctr"/>
            <a:endParaRPr lang="en-US" sz="800" b="1" dirty="0" smtClean="0">
              <a:solidFill>
                <a:srgbClr val="6633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663300"/>
                </a:solidFill>
              </a:rPr>
              <a:t>Отношение </a:t>
            </a:r>
            <a:r>
              <a:rPr lang="ru-RU" sz="1400" b="1" dirty="0">
                <a:solidFill>
                  <a:srgbClr val="663300"/>
                </a:solidFill>
              </a:rPr>
              <a:t>к себе, к семье, к обществу, к природе, к планете</a:t>
            </a:r>
          </a:p>
        </p:txBody>
      </p:sp>
      <p:sp>
        <p:nvSpPr>
          <p:cNvPr id="44107" name="Line 75"/>
          <p:cNvSpPr>
            <a:spLocks noChangeShapeType="1"/>
          </p:cNvSpPr>
          <p:nvPr/>
        </p:nvSpPr>
        <p:spPr bwMode="auto">
          <a:xfrm>
            <a:off x="1403350" y="2997200"/>
            <a:ext cx="431800" cy="431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sz="1400"/>
          </a:p>
        </p:txBody>
      </p:sp>
      <p:sp>
        <p:nvSpPr>
          <p:cNvPr id="44108" name="Line 76"/>
          <p:cNvSpPr>
            <a:spLocks noChangeShapeType="1"/>
          </p:cNvSpPr>
          <p:nvPr/>
        </p:nvSpPr>
        <p:spPr bwMode="auto">
          <a:xfrm>
            <a:off x="4427538" y="3068638"/>
            <a:ext cx="43180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sz="1400"/>
          </a:p>
        </p:txBody>
      </p:sp>
      <p:sp>
        <p:nvSpPr>
          <p:cNvPr id="44109" name="Line 77"/>
          <p:cNvSpPr>
            <a:spLocks noChangeShapeType="1"/>
          </p:cNvSpPr>
          <p:nvPr/>
        </p:nvSpPr>
        <p:spPr bwMode="auto">
          <a:xfrm>
            <a:off x="7451725" y="3068638"/>
            <a:ext cx="360363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sz="1400"/>
          </a:p>
        </p:txBody>
      </p:sp>
      <p:pic>
        <p:nvPicPr>
          <p:cNvPr id="1026" name="Picture 2" descr="D:\Фотографии\фото\фото1\DSCF0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892975"/>
            <a:ext cx="3143240" cy="2357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Фотографии\2222\DSC00635.JPG"/>
          <p:cNvPicPr>
            <a:picLocks noChangeAspect="1" noChangeArrowheads="1"/>
          </p:cNvPicPr>
          <p:nvPr/>
        </p:nvPicPr>
        <p:blipFill>
          <a:blip r:embed="rId4" cstate="print"/>
          <a:srcRect l="24845" t="6615" r="6832" b="7395"/>
          <a:stretch>
            <a:fillRect/>
          </a:stretch>
        </p:blipFill>
        <p:spPr bwMode="auto">
          <a:xfrm>
            <a:off x="2643174" y="821537"/>
            <a:ext cx="3500462" cy="2482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D:\Фотографии\пожарник фото\P10206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393305"/>
            <a:ext cx="3286116" cy="2464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E:\Кузнецова\Мороз\2010-2011 учгод\Проект\DSCF07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393305"/>
            <a:ext cx="3143272" cy="2357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2" name="Picture 8" descr="D:\Фотографии\Конкурс, фото\S7301279.JPG"/>
          <p:cNvPicPr>
            <a:picLocks noChangeAspect="1" noChangeArrowheads="1"/>
          </p:cNvPicPr>
          <p:nvPr/>
        </p:nvPicPr>
        <p:blipFill>
          <a:blip r:embed="rId7" cstate="print"/>
          <a:srcRect t="11024" r="7395"/>
          <a:stretch>
            <a:fillRect/>
          </a:stretch>
        </p:blipFill>
        <p:spPr bwMode="auto">
          <a:xfrm>
            <a:off x="71438" y="892975"/>
            <a:ext cx="3286148" cy="2368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2" descr="G:\vxc\SDC1026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2893239"/>
            <a:ext cx="1857388" cy="24765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 advTm="29251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8604"/>
            <a:ext cx="7772400" cy="1325574"/>
          </a:xfrm>
        </p:spPr>
        <p:txBody>
          <a:bodyPr/>
          <a:lstStyle/>
          <a:p>
            <a:r>
              <a:rPr lang="ru-RU" sz="3200" b="1" i="1" dirty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Критерии </a:t>
            </a:r>
            <a:r>
              <a:rPr lang="ru-RU" sz="3200" b="1" i="1" dirty="0" err="1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сформированности</a:t>
            </a:r>
            <a:r>
              <a:rPr lang="ru-RU" sz="3200" b="1" i="1" dirty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 гражданской культуры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00204"/>
            <a:ext cx="7772400" cy="477206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Наличие знаний о Конституции Республики Беларусь, гражданских правах и обязанностях, об особенностях гражданского общества;</a:t>
            </a:r>
          </a:p>
          <a:p>
            <a:pPr algn="just">
              <a:lnSpc>
                <a:spcPct val="90000"/>
              </a:lnSpc>
            </a:pP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Законопослушание (уважение и выполнение законов);</a:t>
            </a:r>
          </a:p>
          <a:p>
            <a:pPr algn="just">
              <a:lnSpc>
                <a:spcPct val="90000"/>
              </a:lnSpc>
            </a:pP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Осознание своих прав и обязанностей;</a:t>
            </a:r>
          </a:p>
          <a:p>
            <a:pPr algn="just">
              <a:lnSpc>
                <a:spcPct val="90000"/>
              </a:lnSpc>
            </a:pP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Сформированность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 потребности отстаивать интересы Республики Беларусь.</a:t>
            </a:r>
          </a:p>
        </p:txBody>
      </p:sp>
    </p:spTree>
    <p:custDataLst>
      <p:tags r:id="rId1"/>
    </p:custDataLst>
  </p:cSld>
  <p:clrMapOvr>
    <a:masterClrMapping/>
  </p:clrMapOvr>
  <p:transition advTm="115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998662"/>
          </a:xfrm>
        </p:spPr>
        <p:txBody>
          <a:bodyPr/>
          <a:lstStyle/>
          <a:p>
            <a:r>
              <a:rPr lang="ru-RU" sz="2000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Процесс гражданского воспитания  - </a:t>
            </a:r>
            <a:r>
              <a:rPr lang="ru-RU" sz="2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педагогически управляемое движение, в котором происходит постепенное целенаправленное социальное становление личности. </a:t>
            </a:r>
            <a:br>
              <a:rPr lang="ru-RU" sz="2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0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Актуальными </a:t>
            </a:r>
            <a:r>
              <a:rPr lang="ru-RU" sz="20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являются следующие личностные параметры гражданской культуры: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36838"/>
            <a:ext cx="8229600" cy="4006872"/>
          </a:xfrm>
        </p:spPr>
        <p:txBody>
          <a:bodyPr/>
          <a:lstStyle/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Принятие индивидуальности другого человека;</a:t>
            </a: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Отсутствие агрессивности, категоричности в суждениях и оценках людей;</a:t>
            </a: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Способность адаптироваться к </a:t>
            </a:r>
            <a:r>
              <a:rPr lang="ru-RU" sz="2000" dirty="0" smtClean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характеру, </a:t>
            </a:r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привычкам, физическим, психическим, социальным различиям и особенностям </a:t>
            </a:r>
            <a:r>
              <a:rPr lang="ru-RU" sz="2000" dirty="0" smtClean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другого человека;</a:t>
            </a:r>
            <a:endParaRPr lang="ru-RU" sz="2000" dirty="0">
              <a:ln w="18415" cmpd="sng">
                <a:solidFill>
                  <a:srgbClr val="99FF33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Умение находить общий язык с разными людьми;</a:t>
            </a: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Стремление к </a:t>
            </a:r>
            <a:r>
              <a:rPr lang="ru-RU" sz="2000" dirty="0" err="1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эмпатии</a:t>
            </a:r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, конструктивному диалогу;</a:t>
            </a: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Конгруэнтность вербальной и невербальной речи;</a:t>
            </a:r>
          </a:p>
          <a:p>
            <a:pPr algn="just"/>
            <a:r>
              <a:rPr lang="ru-RU" sz="2000" dirty="0">
                <a:ln w="18415" cmpd="sng">
                  <a:solidFill>
                    <a:srgbClr val="99FF33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Естественность во взаимодействии с людьми, способность оставаться самим собой.</a:t>
            </a:r>
          </a:p>
        </p:txBody>
      </p:sp>
    </p:spTree>
    <p:custDataLst>
      <p:tags r:id="rId1"/>
    </p:custDataLst>
  </p:cSld>
  <p:clrMapOvr>
    <a:masterClrMapping/>
  </p:clrMapOvr>
  <p:transition advTm="20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3|1.5|2.4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.5|2.4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8|1.3|3.5|0.8|3.4|0.8|3.3|0.6|3.8|0.9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|1.4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7|0.5|0.7|0.7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9|0.6|3.5|0.6|4|0.6|5.2|0.5|5.2|0.8|6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9|2.6|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2|1.6|2.6|3.7"/>
</p:tagLst>
</file>

<file path=ppt/theme/theme1.xml><?xml version="1.0" encoding="utf-8"?>
<a:theme xmlns:a="http://schemas.openxmlformats.org/drawingml/2006/main" name="Тема1">
  <a:themeElements>
    <a:clrScheme name="Синий обелиск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Синий обелиск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1002</TotalTime>
  <Words>914</Words>
  <Application>Microsoft Office PowerPoint</Application>
  <PresentationFormat>Экран (4:3)</PresentationFormat>
  <Paragraphs>141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СТРУКТУРА ГРАЖДАНСКОЙ КУЛЬТУРЫ </vt:lpstr>
      <vt:lpstr>Критерии сформированности гражданской культуры</vt:lpstr>
      <vt:lpstr>Процесс гражданского воспитания  - педагогически управляемое движение, в котором происходит постепенное целенаправленное социальное становление личности.  Актуальными являются следующие личностные параметры гражданской культуры:</vt:lpstr>
      <vt:lpstr>Базовый уровень гражданской культуры учащихся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99</cp:revision>
  <dcterms:created xsi:type="dcterms:W3CDTF">2010-11-25T13:09:19Z</dcterms:created>
  <dcterms:modified xsi:type="dcterms:W3CDTF">2010-12-01T10:24:45Z</dcterms:modified>
</cp:coreProperties>
</file>