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73" r:id="rId2"/>
    <p:sldId id="291" r:id="rId3"/>
    <p:sldId id="277" r:id="rId4"/>
    <p:sldId id="275" r:id="rId5"/>
    <p:sldId id="256" r:id="rId6"/>
    <p:sldId id="258" r:id="rId7"/>
    <p:sldId id="280" r:id="rId8"/>
    <p:sldId id="279" r:id="rId9"/>
    <p:sldId id="301" r:id="rId10"/>
    <p:sldId id="292" r:id="rId11"/>
    <p:sldId id="281" r:id="rId12"/>
    <p:sldId id="293" r:id="rId13"/>
    <p:sldId id="284" r:id="rId14"/>
    <p:sldId id="285" r:id="rId15"/>
    <p:sldId id="297" r:id="rId16"/>
    <p:sldId id="286" r:id="rId17"/>
    <p:sldId id="296" r:id="rId18"/>
    <p:sldId id="287" r:id="rId19"/>
    <p:sldId id="288" r:id="rId20"/>
    <p:sldId id="264" r:id="rId21"/>
    <p:sldId id="266" r:id="rId22"/>
    <p:sldId id="289" r:id="rId23"/>
    <p:sldId id="290" r:id="rId24"/>
    <p:sldId id="300" r:id="rId25"/>
    <p:sldId id="299" r:id="rId26"/>
    <p:sldId id="265" r:id="rId27"/>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3" autoAdjust="0"/>
    <p:restoredTop sz="94660"/>
  </p:normalViewPr>
  <p:slideViewPr>
    <p:cSldViewPr>
      <p:cViewPr varScale="1">
        <p:scale>
          <a:sx n="69" d="100"/>
          <a:sy n="69" d="100"/>
        </p:scale>
        <p:origin x="-141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F0F99D23-D219-45AF-B39E-220D883408CA}" type="datetimeFigureOut">
              <a:rPr lang="ru-RU"/>
              <a:pPr>
                <a:defRPr/>
              </a:pPr>
              <a:t>29.04.2018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9B8194C-322E-4620-B09D-45C7DAB28170}" type="slidenum">
              <a:rPr lang="ru-RU"/>
              <a:pPr>
                <a:defRPr/>
              </a:pPr>
              <a:t>‹#›</a:t>
            </a:fld>
            <a:endParaRPr lang="ru-RU"/>
          </a:p>
        </p:txBody>
      </p:sp>
    </p:spTree>
    <p:extLst>
      <p:ext uri="{BB962C8B-B14F-4D97-AF65-F5344CB8AC3E}">
        <p14:creationId xmlns:p14="http://schemas.microsoft.com/office/powerpoint/2010/main" val="14797271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994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C2F9F5-BAFB-4283-AEF0-4542E320F6E8}" type="slidenum">
              <a:rPr lang="ru-RU" smtClean="0"/>
              <a:pPr fontAlgn="base">
                <a:spcBef>
                  <a:spcPct val="0"/>
                </a:spcBef>
                <a:spcAft>
                  <a:spcPct val="0"/>
                </a:spcAft>
                <a:defRPr/>
              </a:pPr>
              <a:t>8</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fld id="{1E9EA22C-39C2-4823-8152-E2B251EDED5C}" type="datetimeFigureOut">
              <a:rPr lang="ru-RU"/>
              <a:pPr>
                <a:defRPr/>
              </a:pPr>
              <a:t>29.04.2018</a:t>
            </a:fld>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E8D33739-B4FC-43CC-8DB7-529FDE02CA44}" type="slidenum">
              <a:rPr lang="ru-RU"/>
              <a:pPr>
                <a:defRPr/>
              </a:pPr>
              <a:t>‹#›</a:t>
            </a:fld>
            <a:endParaRPr lang="ru-RU"/>
          </a:p>
        </p:txBody>
      </p:sp>
    </p:spTree>
    <p:extLst>
      <p:ext uri="{BB962C8B-B14F-4D97-AF65-F5344CB8AC3E}">
        <p14:creationId xmlns:p14="http://schemas.microsoft.com/office/powerpoint/2010/main" val="3907440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A2568850-5DA0-4696-9999-6E940C6DA590}" type="datetimeFigureOut">
              <a:rPr lang="ru-RU"/>
              <a:pPr>
                <a:defRPr/>
              </a:pPr>
              <a:t>29.04.2018</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2DF0704D-C59A-4D55-93DF-E63F445971EF}" type="slidenum">
              <a:rPr lang="ru-RU"/>
              <a:pPr>
                <a:defRPr/>
              </a:pPr>
              <a:t>‹#›</a:t>
            </a:fld>
            <a:endParaRPr lang="ru-RU"/>
          </a:p>
        </p:txBody>
      </p:sp>
    </p:spTree>
    <p:extLst>
      <p:ext uri="{BB962C8B-B14F-4D97-AF65-F5344CB8AC3E}">
        <p14:creationId xmlns:p14="http://schemas.microsoft.com/office/powerpoint/2010/main" val="254667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2F1CA0FE-9F6D-44D0-919C-0959970A92E0}" type="datetimeFigureOut">
              <a:rPr lang="ru-RU"/>
              <a:pPr>
                <a:defRPr/>
              </a:pPr>
              <a:t>29.04.2018</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C9172A93-5215-4544-B70C-1A3D5A439753}" type="slidenum">
              <a:rPr lang="ru-RU"/>
              <a:pPr>
                <a:defRPr/>
              </a:pPr>
              <a:t>‹#›</a:t>
            </a:fld>
            <a:endParaRPr lang="ru-RU"/>
          </a:p>
        </p:txBody>
      </p:sp>
    </p:spTree>
    <p:extLst>
      <p:ext uri="{BB962C8B-B14F-4D97-AF65-F5344CB8AC3E}">
        <p14:creationId xmlns:p14="http://schemas.microsoft.com/office/powerpoint/2010/main" val="222390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fld id="{8B7C5567-3746-45EE-A5AF-00F9AE2399E3}" type="datetimeFigureOut">
              <a:rPr lang="ru-RU"/>
              <a:pPr>
                <a:defRPr/>
              </a:pPr>
              <a:t>29.04.2018</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E74BD78-A0F6-4D45-8DDC-8E84121B48B1}" type="slidenum">
              <a:rPr lang="ru-RU"/>
              <a:pPr>
                <a:defRPr/>
              </a:pPr>
              <a:t>‹#›</a:t>
            </a:fld>
            <a:endParaRPr lang="ru-RU"/>
          </a:p>
        </p:txBody>
      </p:sp>
    </p:spTree>
    <p:extLst>
      <p:ext uri="{BB962C8B-B14F-4D97-AF65-F5344CB8AC3E}">
        <p14:creationId xmlns:p14="http://schemas.microsoft.com/office/powerpoint/2010/main" val="2280058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fld id="{CA86C6AD-8EC1-4FC3-B2DB-B11FCEC8A243}" type="datetimeFigureOut">
              <a:rPr lang="ru-RU"/>
              <a:pPr>
                <a:defRPr/>
              </a:pPr>
              <a:t>29.04.2018</a:t>
            </a:fld>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A0CA5BBA-8DD6-4BA3-8A01-2FCBA9DF8DD8}" type="slidenum">
              <a:rPr lang="ru-RU"/>
              <a:pPr>
                <a:defRPr/>
              </a:pPr>
              <a:t>‹#›</a:t>
            </a:fld>
            <a:endParaRPr lang="ru-RU"/>
          </a:p>
        </p:txBody>
      </p:sp>
    </p:spTree>
    <p:extLst>
      <p:ext uri="{BB962C8B-B14F-4D97-AF65-F5344CB8AC3E}">
        <p14:creationId xmlns:p14="http://schemas.microsoft.com/office/powerpoint/2010/main" val="237984793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fld id="{3DB11387-22AB-4355-B5F9-61E2597B02FC}" type="datetimeFigureOut">
              <a:rPr lang="ru-RU"/>
              <a:pPr>
                <a:defRPr/>
              </a:pPr>
              <a:t>29.04.2018</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13E8F1FD-6587-4F55-954D-41BCF772D15D}" type="slidenum">
              <a:rPr lang="ru-RU"/>
              <a:pPr>
                <a:defRPr/>
              </a:pPr>
              <a:t>‹#›</a:t>
            </a:fld>
            <a:endParaRPr lang="ru-RU"/>
          </a:p>
        </p:txBody>
      </p:sp>
    </p:spTree>
    <p:extLst>
      <p:ext uri="{BB962C8B-B14F-4D97-AF65-F5344CB8AC3E}">
        <p14:creationId xmlns:p14="http://schemas.microsoft.com/office/powerpoint/2010/main" val="619071384"/>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fld id="{E2659D07-A3F0-4E49-93A9-5E6E1FC990B4}" type="datetimeFigureOut">
              <a:rPr lang="ru-RU"/>
              <a:pPr>
                <a:defRPr/>
              </a:pPr>
              <a:t>29.04.2018</a:t>
            </a:fld>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1EE45A80-5771-4731-8834-B403B68211C4}" type="slidenum">
              <a:rPr lang="ru-RU"/>
              <a:pPr>
                <a:defRPr/>
              </a:pPr>
              <a:t>‹#›</a:t>
            </a:fld>
            <a:endParaRPr lang="ru-RU"/>
          </a:p>
        </p:txBody>
      </p:sp>
    </p:spTree>
    <p:extLst>
      <p:ext uri="{BB962C8B-B14F-4D97-AF65-F5344CB8AC3E}">
        <p14:creationId xmlns:p14="http://schemas.microsoft.com/office/powerpoint/2010/main" val="740727054"/>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fld id="{D53BC2F2-12B6-46D4-8FE0-FCFE437EDEBC}" type="datetimeFigureOut">
              <a:rPr lang="ru-RU"/>
              <a:pPr>
                <a:defRPr/>
              </a:pPr>
              <a:t>29.04.2018</a:t>
            </a:fld>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754D4B1F-93E9-4284-A6BE-CA787D2C1E4F}" type="slidenum">
              <a:rPr lang="ru-RU"/>
              <a:pPr>
                <a:defRPr/>
              </a:pPr>
              <a:t>‹#›</a:t>
            </a:fld>
            <a:endParaRPr lang="ru-RU"/>
          </a:p>
        </p:txBody>
      </p:sp>
    </p:spTree>
    <p:extLst>
      <p:ext uri="{BB962C8B-B14F-4D97-AF65-F5344CB8AC3E}">
        <p14:creationId xmlns:p14="http://schemas.microsoft.com/office/powerpoint/2010/main" val="88274301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F7F21596-32CE-4F97-99C5-3C93B22F78FE}" type="datetimeFigureOut">
              <a:rPr lang="ru-RU"/>
              <a:pPr>
                <a:defRPr/>
              </a:pPr>
              <a:t>29.04.2018</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1656641F-BC3B-4BE5-9F80-73DAFED5E0FC}" type="slidenum">
              <a:rPr lang="ru-RU"/>
              <a:pPr>
                <a:defRPr/>
              </a:pPr>
              <a:t>‹#›</a:t>
            </a:fld>
            <a:endParaRPr lang="ru-RU"/>
          </a:p>
        </p:txBody>
      </p:sp>
    </p:spTree>
    <p:extLst>
      <p:ext uri="{BB962C8B-B14F-4D97-AF65-F5344CB8AC3E}">
        <p14:creationId xmlns:p14="http://schemas.microsoft.com/office/powerpoint/2010/main" val="42410332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fld id="{1FFF7A25-8207-4B20-AF5D-B9C58D459860}" type="datetimeFigureOut">
              <a:rPr lang="ru-RU"/>
              <a:pPr>
                <a:defRPr/>
              </a:pPr>
              <a:t>29.04.2018</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18732B3A-B629-47AA-BDDC-464819DBF142}" type="slidenum">
              <a:rPr lang="ru-RU"/>
              <a:pPr>
                <a:defRPr/>
              </a:pPr>
              <a:t>‹#›</a:t>
            </a:fld>
            <a:endParaRPr lang="ru-RU"/>
          </a:p>
        </p:txBody>
      </p:sp>
    </p:spTree>
    <p:extLst>
      <p:ext uri="{BB962C8B-B14F-4D97-AF65-F5344CB8AC3E}">
        <p14:creationId xmlns:p14="http://schemas.microsoft.com/office/powerpoint/2010/main" val="3541419561"/>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Прямоугольный треугольник 6"/>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fld id="{1AFD7E49-5E60-44D9-A121-1EC4031CAB32}" type="datetimeFigureOut">
              <a:rPr lang="ru-RU"/>
              <a:pPr>
                <a:defRPr/>
              </a:pPr>
              <a:t>29.04.2018</a:t>
            </a:fld>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402A4DA8-D631-4590-95DC-41CF614C3D84}" type="slidenum">
              <a:rPr lang="ru-RU"/>
              <a:pPr>
                <a:defRPr/>
              </a:pPr>
              <a:t>‹#›</a:t>
            </a:fld>
            <a:endParaRPr lang="ru-RU"/>
          </a:p>
        </p:txBody>
      </p:sp>
    </p:spTree>
    <p:extLst>
      <p:ext uri="{BB962C8B-B14F-4D97-AF65-F5344CB8AC3E}">
        <p14:creationId xmlns:p14="http://schemas.microsoft.com/office/powerpoint/2010/main" val="194298270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1033" name="Текст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defRPr>
            </a:lvl1pPr>
            <a:extLst/>
          </a:lstStyle>
          <a:p>
            <a:pPr>
              <a:defRPr/>
            </a:pPr>
            <a:fld id="{17ADDB76-239E-4D73-B1FB-B2B2B34D7CAE}" type="datetimeFigureOut">
              <a:rPr lang="ru-RU"/>
              <a:pPr>
                <a:defRPr/>
              </a:pPr>
              <a:t>29.04.2018</a:t>
            </a:fld>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defRPr>
            </a:lvl1pPr>
            <a:extLst/>
          </a:lstStyle>
          <a:p>
            <a:pPr>
              <a:defRPr/>
            </a:pPr>
            <a:fld id="{0EBED3FC-362B-4E58-B7F8-5D8642C59C8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19" r:id="rId1"/>
    <p:sldLayoutId id="2147483715" r:id="rId2"/>
    <p:sldLayoutId id="2147483720" r:id="rId3"/>
    <p:sldLayoutId id="2147483721" r:id="rId4"/>
    <p:sldLayoutId id="2147483722" r:id="rId5"/>
    <p:sldLayoutId id="2147483723" r:id="rId6"/>
    <p:sldLayoutId id="2147483716" r:id="rId7"/>
    <p:sldLayoutId id="2147483724" r:id="rId8"/>
    <p:sldLayoutId id="2147483725" r:id="rId9"/>
    <p:sldLayoutId id="2147483717" r:id="rId10"/>
    <p:sldLayoutId id="2147483718"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rot="20051890">
            <a:off x="750447" y="2034841"/>
            <a:ext cx="6475513" cy="1829761"/>
          </a:xfrm>
        </p:spPr>
        <p:txBody>
          <a:bodyPr/>
          <a:lstStyle/>
          <a:p>
            <a:pPr eaLnBrk="1" fontAlgn="auto" hangingPunct="1">
              <a:spcAft>
                <a:spcPts val="0"/>
              </a:spcAft>
              <a:defRPr/>
            </a:pPr>
            <a:r>
              <a:rPr lang="ru-RU" dirty="0" smtClean="0">
                <a:solidFill>
                  <a:schemeClr val="accent2">
                    <a:lumMod val="75000"/>
                  </a:schemeClr>
                </a:solidFill>
              </a:rPr>
              <a:t>О наркомании!</a:t>
            </a:r>
            <a:endParaRPr lang="ru-RU" dirty="0">
              <a:solidFill>
                <a:schemeClr val="accent2">
                  <a:lumMod val="75000"/>
                </a:schemeClr>
              </a:solidFill>
            </a:endParaRPr>
          </a:p>
        </p:txBody>
      </p:sp>
      <p:sp>
        <p:nvSpPr>
          <p:cNvPr id="9219" name="Подзаголовок 2"/>
          <p:cNvSpPr>
            <a:spLocks noGrp="1"/>
          </p:cNvSpPr>
          <p:nvPr>
            <p:ph type="subTitle" idx="1"/>
          </p:nvPr>
        </p:nvSpPr>
        <p:spPr>
          <a:xfrm rot="20083688">
            <a:off x="333375" y="2408238"/>
            <a:ext cx="8820150" cy="1657350"/>
          </a:xfrm>
        </p:spPr>
        <p:txBody>
          <a:bodyPr/>
          <a:lstStyle/>
          <a:p>
            <a:pPr marR="0" eaLnBrk="1" hangingPunct="1"/>
            <a:endParaRPr lang="ru-RU" altLang="ru-RU" smtClean="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a:xfrm>
            <a:off x="0" y="1600200"/>
            <a:ext cx="8820150" cy="4525963"/>
          </a:xfrm>
        </p:spPr>
        <p:txBody>
          <a:bodyPr/>
          <a:lstStyle/>
          <a:p>
            <a:pPr eaLnBrk="1" hangingPunct="1"/>
            <a:r>
              <a:rPr lang="ru-RU" altLang="ru-RU" b="1" u="sng" smtClean="0"/>
              <a:t>Первая фаза:</a:t>
            </a:r>
            <a:r>
              <a:rPr lang="ru-RU" altLang="ru-RU" smtClean="0"/>
              <a:t/>
            </a:r>
            <a:br>
              <a:rPr lang="ru-RU" altLang="ru-RU" smtClean="0"/>
            </a:br>
            <a:r>
              <a:rPr lang="ru-RU" altLang="ru-RU" smtClean="0"/>
              <a:t> На ранних стадиях наркомания характеризуется возрастанием зависимости.</a:t>
            </a:r>
          </a:p>
          <a:p>
            <a:pPr eaLnBrk="1" hangingPunct="1"/>
            <a:endParaRPr lang="ru-RU" altLang="ru-RU" smtClean="0"/>
          </a:p>
        </p:txBody>
      </p:sp>
      <p:sp>
        <p:nvSpPr>
          <p:cNvPr id="25602" name="Rectangle 2"/>
          <p:cNvSpPr>
            <a:spLocks noGrp="1" noChangeArrowheads="1"/>
          </p:cNvSpPr>
          <p:nvPr>
            <p:ph type="title"/>
          </p:nvPr>
        </p:nvSpPr>
        <p:spPr/>
        <p:txBody>
          <a:bodyPr>
            <a:normAutofit fontScale="90000"/>
          </a:bodyPr>
          <a:lstStyle/>
          <a:p>
            <a:pPr eaLnBrk="1" fontAlgn="auto" hangingPunct="1">
              <a:spcAft>
                <a:spcPts val="0"/>
              </a:spcAft>
              <a:defRPr/>
            </a:pPr>
            <a:r>
              <a:rPr lang="ru-RU" sz="4000"/>
              <a:t>КАК ВЫГЛЯДИТ ЖИЗНЬ НАРКОМАНА?</a:t>
            </a:r>
          </a:p>
        </p:txBody>
      </p:sp>
      <p:pic>
        <p:nvPicPr>
          <p:cNvPr id="18436" name="Picture 4" descr="е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4149725"/>
            <a:ext cx="3240087" cy="211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 Box 5"/>
          <p:cNvSpPr txBox="1">
            <a:spLocks noChangeArrowheads="1"/>
          </p:cNvSpPr>
          <p:nvPr/>
        </p:nvSpPr>
        <p:spPr bwMode="auto">
          <a:xfrm>
            <a:off x="4284663" y="3284538"/>
            <a:ext cx="4859337"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400" b="1">
                <a:solidFill>
                  <a:srgbClr val="333300"/>
                </a:solidFill>
                <a:latin typeface="Lucida Sans Unicode" pitchFamily="34" charset="0"/>
              </a:rPr>
              <a:t>Человек так часто употребляет наркотики, что становится зависим от них, приобретает пристрастие к их употреблению. </a:t>
            </a:r>
            <a:br>
              <a:rPr lang="ru-RU" altLang="ru-RU" sz="2400" b="1">
                <a:solidFill>
                  <a:srgbClr val="333300"/>
                </a:solidFill>
                <a:latin typeface="Lucida Sans Unicode" pitchFamily="34" charset="0"/>
              </a:rPr>
            </a:br>
            <a:r>
              <a:rPr lang="ru-RU" altLang="ru-RU" sz="2400" b="1" dirty="0">
                <a:solidFill>
                  <a:srgbClr val="333300"/>
                </a:solidFill>
                <a:latin typeface="Lucida Sans Unicode" pitchFamily="34" charset="0"/>
              </a:rPr>
              <a:t>• Употребление начинает казаться нормальным; жизнь без употребления кажется анормальной.</a:t>
            </a:r>
          </a:p>
          <a:p>
            <a:pPr eaLnBrk="1" hangingPunct="1"/>
            <a:r>
              <a:rPr lang="ru-RU" altLang="ru-RU" sz="2400" b="1" dirty="0">
                <a:latin typeface="Lucida Sans Unicode" pitchFamily="34" charset="0"/>
              </a:rPr>
              <a:t> </a:t>
            </a:r>
          </a:p>
        </p:txBody>
      </p:sp>
      <p:pic>
        <p:nvPicPr>
          <p:cNvPr id="18438" name="Picture 6" descr="л"/>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476672"/>
            <a:ext cx="2447925"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57158" y="285728"/>
            <a:ext cx="8229600" cy="1143000"/>
          </a:xfrm>
        </p:spPr>
        <p:txBody>
          <a:bodyPr>
            <a:normAutofit fontScale="90000"/>
          </a:bodyPr>
          <a:lstStyle/>
          <a:p>
            <a:pPr eaLnBrk="1" fontAlgn="auto" hangingPunct="1">
              <a:spcAft>
                <a:spcPts val="0"/>
              </a:spcAft>
              <a:defRPr/>
            </a:pPr>
            <a:r>
              <a:rPr lang="ru-RU" dirty="0" smtClean="0"/>
              <a:t>КАК ВЫГЛЯДИТ ЖИЗНЬ НАРКОМАНА?</a:t>
            </a:r>
            <a:endParaRPr lang="ru-RU" dirty="0"/>
          </a:p>
        </p:txBody>
      </p:sp>
      <p:pic>
        <p:nvPicPr>
          <p:cNvPr id="4" name="Picture 2" descr="C:\Documents and Settings\Пользователь\Рабочий стол\наркомания1\0001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00563" y="785813"/>
            <a:ext cx="4643437" cy="2928937"/>
          </a:xfrm>
        </p:spPr>
      </p:pic>
      <p:pic>
        <p:nvPicPr>
          <p:cNvPr id="5" name="Picture 3" descr="C:\Documents and Settings\Пользователь\Рабочий стол\наркомания1\narkomaniya-i-toksikomaniya-ugroza-skrytaya-i-yavnay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7625" y="3714750"/>
            <a:ext cx="428625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C:\Documents and Settings\Пользователь\Рабочий стол\наркомания1\6967774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188" y="1785938"/>
            <a:ext cx="4572000" cy="307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a:xfrm>
            <a:off x="468313" y="1341438"/>
            <a:ext cx="5627687" cy="5257800"/>
          </a:xfrm>
        </p:spPr>
        <p:txBody>
          <a:bodyPr>
            <a:normAutofit fontScale="92500" lnSpcReduction="10000"/>
          </a:bodyPr>
          <a:lstStyle/>
          <a:p>
            <a:pPr marL="365760" indent="-256032" eaLnBrk="1" fontAlgn="auto" hangingPunct="1">
              <a:lnSpc>
                <a:spcPct val="80000"/>
              </a:lnSpc>
              <a:spcAft>
                <a:spcPts val="0"/>
              </a:spcAft>
              <a:buFont typeface="Wingdings 3"/>
              <a:buChar char=""/>
              <a:defRPr/>
            </a:pPr>
            <a:r>
              <a:rPr lang="ru-RU" sz="2200" b="1" u="sng"/>
              <a:t>Вторая фаза, называется средней, имеет характеристики:</a:t>
            </a:r>
            <a:endParaRPr lang="ru-RU" sz="2200"/>
          </a:p>
          <a:p>
            <a:pPr marL="365760" indent="-256032" eaLnBrk="1" fontAlgn="auto" hangingPunct="1">
              <a:lnSpc>
                <a:spcPct val="80000"/>
              </a:lnSpc>
              <a:spcAft>
                <a:spcPts val="0"/>
              </a:spcAft>
              <a:buFont typeface="Wingdings 3"/>
              <a:buChar char=""/>
              <a:defRPr/>
            </a:pPr>
            <a:r>
              <a:rPr lang="ru-RU" sz="2200">
                <a:solidFill>
                  <a:srgbClr val="333300"/>
                </a:solidFill>
              </a:rPr>
              <a:t>Требуется все большая доза, чтобы достичь измененного состояния сознания, нарастают производные эффекты наркотического опьянения.</a:t>
            </a:r>
          </a:p>
          <a:p>
            <a:pPr marL="365760" indent="-256032" eaLnBrk="1" fontAlgn="auto" hangingPunct="1">
              <a:lnSpc>
                <a:spcPct val="80000"/>
              </a:lnSpc>
              <a:spcAft>
                <a:spcPts val="0"/>
              </a:spcAft>
              <a:buFont typeface="Wingdings 3"/>
              <a:buChar char=""/>
              <a:defRPr/>
            </a:pPr>
            <a:r>
              <a:rPr lang="ru-RU" sz="2200">
                <a:solidFill>
                  <a:srgbClr val="333300"/>
                </a:solidFill>
              </a:rPr>
              <a:t>Растущая доза разрушает печень, изменяет химизм мозга</a:t>
            </a:r>
          </a:p>
          <a:p>
            <a:pPr marL="365760" indent="-256032" eaLnBrk="1" fontAlgn="auto" hangingPunct="1">
              <a:lnSpc>
                <a:spcPct val="80000"/>
              </a:lnSpc>
              <a:spcAft>
                <a:spcPts val="0"/>
              </a:spcAft>
              <a:buFont typeface="Wingdings 3"/>
              <a:buChar char=""/>
              <a:defRPr/>
            </a:pPr>
            <a:r>
              <a:rPr lang="ru-RU" sz="2200">
                <a:solidFill>
                  <a:srgbClr val="333300"/>
                </a:solidFill>
              </a:rPr>
              <a:t>Наркотик употребляют для того, чтобы облегчить боль, вызванную его неупотреблением.</a:t>
            </a:r>
          </a:p>
          <a:p>
            <a:pPr marL="365760" indent="-256032" eaLnBrk="1" fontAlgn="auto" hangingPunct="1">
              <a:lnSpc>
                <a:spcPct val="80000"/>
              </a:lnSpc>
              <a:spcAft>
                <a:spcPts val="0"/>
              </a:spcAft>
              <a:buFont typeface="Wingdings 3"/>
              <a:buChar char=""/>
              <a:defRPr/>
            </a:pPr>
            <a:r>
              <a:rPr lang="ru-RU" sz="2200">
                <a:solidFill>
                  <a:srgbClr val="333300"/>
                </a:solidFill>
              </a:rPr>
              <a:t>Становится все больше физиологических, психологических и социальных проблем.</a:t>
            </a:r>
          </a:p>
          <a:p>
            <a:pPr marL="365760" indent="-256032" eaLnBrk="1" fontAlgn="auto" hangingPunct="1">
              <a:lnSpc>
                <a:spcPct val="80000"/>
              </a:lnSpc>
              <a:spcAft>
                <a:spcPts val="0"/>
              </a:spcAft>
              <a:buFont typeface="Wingdings 3"/>
              <a:buChar char=""/>
              <a:defRPr/>
            </a:pPr>
            <a:r>
              <a:rPr lang="ru-RU" sz="2200">
                <a:solidFill>
                  <a:srgbClr val="333300"/>
                </a:solidFill>
              </a:rPr>
              <a:t>Ломкой – называют боли, которые испытывает человек. Когда он не употребляет наркотические вещества. Эту боль можно ликвидировав только дозой</a:t>
            </a:r>
            <a:r>
              <a:rPr lang="ru-RU" sz="2000">
                <a:solidFill>
                  <a:srgbClr val="333300"/>
                </a:solidFill>
              </a:rPr>
              <a:t>.</a:t>
            </a:r>
          </a:p>
          <a:p>
            <a:pPr marL="365760" indent="-256032" eaLnBrk="1" fontAlgn="auto" hangingPunct="1">
              <a:lnSpc>
                <a:spcPct val="80000"/>
              </a:lnSpc>
              <a:spcAft>
                <a:spcPts val="0"/>
              </a:spcAft>
              <a:buFontTx/>
              <a:buNone/>
              <a:defRPr/>
            </a:pPr>
            <a:r>
              <a:rPr lang="ru-RU" sz="2000"/>
              <a:t> </a:t>
            </a:r>
          </a:p>
        </p:txBody>
      </p:sp>
      <p:sp>
        <p:nvSpPr>
          <p:cNvPr id="27650" name="Rectangle 2"/>
          <p:cNvSpPr>
            <a:spLocks noGrp="1" noChangeArrowheads="1"/>
          </p:cNvSpPr>
          <p:nvPr>
            <p:ph type="title"/>
          </p:nvPr>
        </p:nvSpPr>
        <p:spPr>
          <a:xfrm>
            <a:off x="457200" y="274638"/>
            <a:ext cx="8229600" cy="993775"/>
          </a:xfrm>
        </p:spPr>
        <p:txBody>
          <a:bodyPr>
            <a:normAutofit fontScale="90000"/>
          </a:bodyPr>
          <a:lstStyle/>
          <a:p>
            <a:pPr eaLnBrk="1" fontAlgn="auto" hangingPunct="1">
              <a:spcAft>
                <a:spcPts val="0"/>
              </a:spcAft>
              <a:defRPr/>
            </a:pPr>
            <a:r>
              <a:rPr lang="ru-RU" sz="4000"/>
              <a:t>КАК ВЫГЛЯДИТ ЖИЗНЬ НАРКОМАНА?</a:t>
            </a:r>
          </a:p>
        </p:txBody>
      </p:sp>
      <p:pic>
        <p:nvPicPr>
          <p:cNvPr id="20484" name="Picture 6" descr="nark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1341438"/>
            <a:ext cx="2916237" cy="247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0485" name="Picture 7" descr="nark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588" y="4076700"/>
            <a:ext cx="193992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pPr eaLnBrk="1" fontAlgn="auto" hangingPunct="1">
              <a:spcAft>
                <a:spcPts val="0"/>
              </a:spcAft>
              <a:defRPr/>
            </a:pPr>
            <a:r>
              <a:rPr lang="ru-RU" dirty="0" smtClean="0"/>
              <a:t>КАК  ВЫГЛЯДИТ ЖИЗНЬ НАРКОМАНА</a:t>
            </a:r>
            <a:endParaRPr lang="ru-RU" dirty="0"/>
          </a:p>
        </p:txBody>
      </p:sp>
      <p:pic>
        <p:nvPicPr>
          <p:cNvPr id="6146" name="Picture 2" descr="C:\Documents and Settings\Пользователь\Рабочий стол\наркомания1\toksikomaniy(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57438" y="1412776"/>
            <a:ext cx="4500562" cy="5445224"/>
          </a:xfr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blinds(horizontal)">
                                      <p:cBhvr>
                                        <p:cTn id="13"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pPr eaLnBrk="1" fontAlgn="auto" hangingPunct="1">
              <a:spcAft>
                <a:spcPts val="0"/>
              </a:spcAft>
              <a:defRPr/>
            </a:pPr>
            <a:r>
              <a:rPr lang="ru-RU" dirty="0" smtClean="0"/>
              <a:t>КАК  ВЫГЛЯДИТ ЖИЗНЬ НАРКОМАНА</a:t>
            </a:r>
            <a:endParaRPr lang="ru-RU" dirty="0"/>
          </a:p>
        </p:txBody>
      </p:sp>
      <p:pic>
        <p:nvPicPr>
          <p:cNvPr id="7170" name="Picture 2" descr="C:\Documents and Settings\Пользователь\Рабочий стол\наркомания1\drug_abuse.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072063" y="1052513"/>
            <a:ext cx="3286125" cy="4805362"/>
          </a:xfrm>
        </p:spPr>
      </p:pic>
      <p:pic>
        <p:nvPicPr>
          <p:cNvPr id="7171" name="Picture 3" descr="C:\Documents and Settings\Пользователь\Рабочий стол\наркомания1\profilaktika-narkomanii-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813" y="2000250"/>
            <a:ext cx="3071812" cy="464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blinds(horizontal)">
                                      <p:cBhvr>
                                        <p:cTn id="13" dur="500"/>
                                        <p:tgtEl>
                                          <p:spTgt spid="717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7171"/>
                                        </p:tgtEl>
                                        <p:attrNameLst>
                                          <p:attrName>style.visibility</p:attrName>
                                        </p:attrNameLst>
                                      </p:cBhvr>
                                      <p:to>
                                        <p:strVal val="visible"/>
                                      </p:to>
                                    </p:set>
                                    <p:animEffect transition="in" filter="blinds(horizontal)">
                                      <p:cBhvr>
                                        <p:cTn id="18"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a:xfrm>
            <a:off x="250825" y="1341438"/>
            <a:ext cx="5770563" cy="4525962"/>
          </a:xfrm>
        </p:spPr>
        <p:txBody>
          <a:bodyPr>
            <a:normAutofit fontScale="92500" lnSpcReduction="10000"/>
          </a:bodyPr>
          <a:lstStyle/>
          <a:p>
            <a:pPr marL="365760" indent="-256032" eaLnBrk="1" fontAlgn="auto" hangingPunct="1">
              <a:lnSpc>
                <a:spcPct val="80000"/>
              </a:lnSpc>
              <a:spcAft>
                <a:spcPts val="0"/>
              </a:spcAft>
              <a:buFont typeface="Wingdings 3"/>
              <a:buChar char=""/>
              <a:defRPr/>
            </a:pPr>
            <a:r>
              <a:rPr lang="ru-RU" sz="2400" b="1" u="sng"/>
              <a:t>Хроническая стадия или 3 фаза.</a:t>
            </a:r>
            <a:endParaRPr lang="ru-RU" sz="2400"/>
          </a:p>
          <a:p>
            <a:pPr marL="365760" indent="-256032" eaLnBrk="1" fontAlgn="auto" hangingPunct="1">
              <a:lnSpc>
                <a:spcPct val="80000"/>
              </a:lnSpc>
              <a:spcAft>
                <a:spcPts val="0"/>
              </a:spcAft>
              <a:buFont typeface="Wingdings 3"/>
              <a:buChar char=""/>
              <a:defRPr/>
            </a:pPr>
            <a:r>
              <a:rPr lang="ru-RU" sz="2400"/>
              <a:t>Это самая последняя фаза, затронуты все системы организма, настроение человека зависит от того – употребил он дозу или нет, страшная зависимость. Теряется смысл жизни, все его существование сводиться к употреблению наркотиков. Эти люди часто больны СПИДом, и них отказывают  конечности, из-за того что вены начинают гнить.</a:t>
            </a:r>
            <a:endParaRPr lang="ru-RU" sz="2400" b="1">
              <a:effectLst>
                <a:outerShdw blurRad="38100" dist="38100" dir="2700000" algn="tl">
                  <a:srgbClr val="FFFFFF"/>
                </a:outerShdw>
              </a:effectLst>
            </a:endParaRPr>
          </a:p>
          <a:p>
            <a:pPr marL="365760" indent="-256032" eaLnBrk="1" fontAlgn="auto" hangingPunct="1">
              <a:lnSpc>
                <a:spcPct val="80000"/>
              </a:lnSpc>
              <a:spcAft>
                <a:spcPts val="0"/>
              </a:spcAft>
              <a:buFont typeface="Wingdings 3"/>
              <a:buChar char=""/>
              <a:defRPr/>
            </a:pPr>
            <a:r>
              <a:rPr lang="ru-RU" sz="2400" b="1">
                <a:effectLst>
                  <a:outerShdw blurRad="38100" dist="38100" dir="2700000" algn="tl">
                    <a:srgbClr val="FFFFFF"/>
                  </a:outerShdw>
                </a:effectLst>
              </a:rPr>
              <a:t>Помни, что на иглу можно сесть начиная с легких наркотиков, к примеру покурить траву. А через пару лет твоими фотографиями будут пугать детей</a:t>
            </a:r>
            <a:r>
              <a:rPr lang="ru-RU" sz="2400">
                <a:effectLst>
                  <a:outerShdw blurRad="38100" dist="38100" dir="2700000" algn="tl">
                    <a:srgbClr val="FFFFFF"/>
                  </a:outerShdw>
                </a:effectLst>
              </a:rPr>
              <a:t>. </a:t>
            </a:r>
            <a:endParaRPr lang="ru-RU" sz="2400"/>
          </a:p>
          <a:p>
            <a:pPr marL="365760" indent="-256032" eaLnBrk="1" fontAlgn="auto" hangingPunct="1">
              <a:lnSpc>
                <a:spcPct val="80000"/>
              </a:lnSpc>
              <a:spcAft>
                <a:spcPts val="0"/>
              </a:spcAft>
              <a:buFontTx/>
              <a:buNone/>
              <a:defRPr/>
            </a:pPr>
            <a:r>
              <a:rPr lang="ru-RU" sz="2400"/>
              <a:t> </a:t>
            </a:r>
          </a:p>
        </p:txBody>
      </p:sp>
      <p:sp>
        <p:nvSpPr>
          <p:cNvPr id="28674" name="Rectangle 2"/>
          <p:cNvSpPr>
            <a:spLocks noGrp="1" noChangeArrowheads="1"/>
          </p:cNvSpPr>
          <p:nvPr>
            <p:ph type="title"/>
          </p:nvPr>
        </p:nvSpPr>
        <p:spPr>
          <a:xfrm>
            <a:off x="323850" y="188913"/>
            <a:ext cx="8229600" cy="1143000"/>
          </a:xfrm>
        </p:spPr>
        <p:txBody>
          <a:bodyPr>
            <a:normAutofit fontScale="90000"/>
          </a:bodyPr>
          <a:lstStyle/>
          <a:p>
            <a:pPr eaLnBrk="1" fontAlgn="auto" hangingPunct="1">
              <a:spcAft>
                <a:spcPts val="0"/>
              </a:spcAft>
              <a:defRPr/>
            </a:pPr>
            <a:r>
              <a:rPr lang="ru-RU" sz="4000" dirty="0"/>
              <a:t>КАК ВЫГЛЯДИТ ЖИЗНЬ НАРКОМАНА?</a:t>
            </a:r>
          </a:p>
        </p:txBody>
      </p:sp>
      <p:pic>
        <p:nvPicPr>
          <p:cNvPr id="23556" name="Picture 4" descr="nark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788" y="1052513"/>
            <a:ext cx="2663825"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3557" name="Picture 5" descr="back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7050" y="4508500"/>
            <a:ext cx="1624013"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Documents and Settings\Пользователь\Рабочий стол\наркомания1\zhizn-narkomana-3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4"/>
          <p:cNvSpPr txBox="1">
            <a:spLocks noChangeArrowheads="1"/>
          </p:cNvSpPr>
          <p:nvPr/>
        </p:nvSpPr>
        <p:spPr bwMode="auto">
          <a:xfrm>
            <a:off x="323850" y="0"/>
            <a:ext cx="5040313" cy="719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ru-RU" altLang="ru-RU" sz="2800" b="1">
                <a:latin typeface="Lucida Sans Unicode" pitchFamily="34" charset="0"/>
              </a:rPr>
              <a:t>Это самая страшная фотография, на ней изображен человек которому больше уже ничего не нужно кроме наркотиков. Его вены гниют, но несмотря на это он вводит себе дозу. Живет он скорее всего в подвале, так как  вы видим бетонный пол, железную кровать без постельного белья. </a:t>
            </a:r>
          </a:p>
          <a:p>
            <a:pPr eaLnBrk="1" hangingPunct="1"/>
            <a:r>
              <a:rPr lang="ru-RU" altLang="ru-RU" sz="2800" b="1">
                <a:solidFill>
                  <a:srgbClr val="FF0000"/>
                </a:solidFill>
                <a:latin typeface="Lucida Sans Unicode" pitchFamily="34" charset="0"/>
              </a:rPr>
              <a:t>Надеюсь у тебя не появилось желание быть на его месте?</a:t>
            </a:r>
          </a:p>
          <a:p>
            <a:pPr eaLnBrk="1" hangingPunct="1"/>
            <a:r>
              <a:rPr lang="ru-RU" altLang="ru-RU">
                <a:latin typeface="Lucida Sans Unicode" pitchFamily="34" charset="0"/>
              </a:rPr>
              <a:t> </a:t>
            </a:r>
          </a:p>
        </p:txBody>
      </p:sp>
      <p:pic>
        <p:nvPicPr>
          <p:cNvPr id="25603" name="Picture 5" descr="nark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063" y="908050"/>
            <a:ext cx="323532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КАК  ВЫГЛЯДИТ ЖИЗНЬ НАРКОМАНА</a:t>
            </a:r>
            <a:endParaRPr lang="ru-RU" dirty="0"/>
          </a:p>
        </p:txBody>
      </p:sp>
      <p:pic>
        <p:nvPicPr>
          <p:cNvPr id="26627" name="Picture 2" descr="C:\Documents and Settings\Пользователь\Рабочий стол\наркомания1\zhizn-narkomana-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0" y="2071688"/>
            <a:ext cx="4214813" cy="4187825"/>
          </a:xfrm>
        </p:spPr>
      </p:pic>
      <p:pic>
        <p:nvPicPr>
          <p:cNvPr id="26628" name="Picture 3" descr="C:\Documents and Settings\Пользователь\Рабочий стол\наркомания1\zhizn-narkomana-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813" y="2000250"/>
            <a:ext cx="3857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eaLnBrk="1" fontAlgn="auto" hangingPunct="1">
              <a:spcAft>
                <a:spcPts val="0"/>
              </a:spcAft>
              <a:defRPr/>
            </a:pPr>
            <a:endParaRPr lang="ru-RU"/>
          </a:p>
        </p:txBody>
      </p:sp>
      <p:pic>
        <p:nvPicPr>
          <p:cNvPr id="10242" name="Picture 2" descr="C:\Documents and Settings\Пользователь\Рабочий стол\наркомания1\7mkzbpkqo6p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2000" fill="hold"/>
                                        <p:tgtEl>
                                          <p:spTgt spid="102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928688"/>
            <a:ext cx="8229600" cy="5078412"/>
          </a:xfrm>
        </p:spPr>
        <p:txBody>
          <a:bodyPr>
            <a:normAutofit fontScale="92500"/>
          </a:bodyPr>
          <a:lstStyle/>
          <a:p>
            <a:pPr marL="365760" indent="-256032" eaLnBrk="1" fontAlgn="auto" hangingPunct="1">
              <a:spcAft>
                <a:spcPts val="0"/>
              </a:spcAft>
              <a:buFont typeface="Wingdings 3"/>
              <a:buChar char=""/>
              <a:defRPr/>
            </a:pPr>
            <a:endParaRPr lang="en-US" sz="2800" dirty="0" smtClean="0"/>
          </a:p>
          <a:p>
            <a:pPr marL="365760" indent="-256032" eaLnBrk="1" fontAlgn="auto" hangingPunct="1">
              <a:spcAft>
                <a:spcPts val="0"/>
              </a:spcAft>
              <a:buFont typeface="Wingdings 3"/>
              <a:buChar char=""/>
              <a:defRPr/>
            </a:pPr>
            <a:r>
              <a:rPr lang="ru-RU" sz="5400" dirty="0" smtClean="0"/>
              <a:t>Спасите  наши души,</a:t>
            </a:r>
          </a:p>
          <a:p>
            <a:pPr marL="365760" indent="-256032" eaLnBrk="1" fontAlgn="auto" hangingPunct="1">
              <a:spcAft>
                <a:spcPts val="0"/>
              </a:spcAft>
              <a:buFont typeface="Wingdings 3"/>
              <a:buChar char=""/>
              <a:defRPr/>
            </a:pPr>
            <a:r>
              <a:rPr lang="ru-RU" sz="5400" dirty="0" smtClean="0"/>
              <a:t>Мы бредим от удушья.</a:t>
            </a:r>
          </a:p>
          <a:p>
            <a:pPr marL="365760" indent="-256032" eaLnBrk="1" fontAlgn="auto" hangingPunct="1">
              <a:spcAft>
                <a:spcPts val="0"/>
              </a:spcAft>
              <a:buFont typeface="Wingdings 3"/>
              <a:buChar char=""/>
              <a:defRPr/>
            </a:pPr>
            <a:r>
              <a:rPr lang="ru-RU" sz="5400" dirty="0" smtClean="0"/>
              <a:t>Услышьте нас на суше-</a:t>
            </a:r>
          </a:p>
          <a:p>
            <a:pPr marL="365760" indent="-256032" eaLnBrk="1" fontAlgn="auto" hangingPunct="1">
              <a:spcAft>
                <a:spcPts val="0"/>
              </a:spcAft>
              <a:buFont typeface="Wingdings 3"/>
              <a:buChar char=""/>
              <a:defRPr/>
            </a:pPr>
            <a:r>
              <a:rPr lang="ru-RU" sz="5400" dirty="0" smtClean="0"/>
              <a:t>Наш  </a:t>
            </a:r>
            <a:r>
              <a:rPr lang="en-US" sz="5400" dirty="0" smtClean="0"/>
              <a:t>SOS</a:t>
            </a:r>
            <a:r>
              <a:rPr lang="ru-RU" sz="5400" dirty="0" smtClean="0"/>
              <a:t> все глуше, глуше…</a:t>
            </a:r>
          </a:p>
          <a:p>
            <a:pPr marL="365760" indent="-256032" eaLnBrk="1" fontAlgn="auto" hangingPunct="1">
              <a:spcAft>
                <a:spcPts val="0"/>
              </a:spcAft>
              <a:buFont typeface="Wingdings 3"/>
              <a:buChar char=""/>
              <a:defRPr/>
            </a:pPr>
            <a:endParaRPr lang="ru-RU" dirty="0"/>
          </a:p>
        </p:txBody>
      </p:sp>
      <p:sp>
        <p:nvSpPr>
          <p:cNvPr id="3" name="Заголовок 2"/>
          <p:cNvSpPr>
            <a:spLocks noGrp="1"/>
          </p:cNvSpPr>
          <p:nvPr>
            <p:ph type="title"/>
          </p:nvPr>
        </p:nvSpPr>
        <p:spPr>
          <a:xfrm>
            <a:off x="457200" y="274638"/>
            <a:ext cx="8229600" cy="725470"/>
          </a:xfrm>
        </p:spPr>
        <p:txBody>
          <a:bodyPr>
            <a:normAutofit fontScale="90000"/>
          </a:bodyPr>
          <a:lstStyle/>
          <a:p>
            <a:pPr eaLnBrk="1" fontAlgn="auto" hangingPunct="1">
              <a:spcAft>
                <a:spcPts val="0"/>
              </a:spcAft>
              <a:defRPr/>
            </a:pPr>
            <a:r>
              <a:rPr lang="en-US" dirty="0" smtClean="0"/>
              <a:t/>
            </a:r>
            <a:br>
              <a:rPr lang="en-US" dirty="0" smtClean="0"/>
            </a:br>
            <a:r>
              <a:rPr lang="en-US" dirty="0" smtClean="0"/>
              <a:t/>
            </a:r>
            <a:br>
              <a:rPr lang="en-US" dirty="0" smtClean="0"/>
            </a:br>
            <a:endParaRPr lang="ru-RU" dirty="0"/>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68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5" y="142875"/>
            <a:ext cx="8072438" cy="642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nodeType="afterEffect">
                                  <p:stCondLst>
                                    <p:cond delay="0"/>
                                  </p:stCondLst>
                                  <p:childTnLst>
                                    <p:set>
                                      <p:cBhvr>
                                        <p:cTn id="6" dur="1" fill="hold">
                                          <p:stCondLst>
                                            <p:cond delay="0"/>
                                          </p:stCondLst>
                                        </p:cTn>
                                        <p:tgtEl>
                                          <p:spTgt spid="76804"/>
                                        </p:tgtEl>
                                        <p:attrNameLst>
                                          <p:attrName>style.visibility</p:attrName>
                                        </p:attrNameLst>
                                      </p:cBhvr>
                                      <p:to>
                                        <p:strVal val="visible"/>
                                      </p:to>
                                    </p:set>
                                    <p:anim calcmode="lin" valueType="num">
                                      <p:cBhvr>
                                        <p:cTn id="7" dur="500" decel="50000" fill="hold">
                                          <p:stCondLst>
                                            <p:cond delay="0"/>
                                          </p:stCondLst>
                                        </p:cTn>
                                        <p:tgtEl>
                                          <p:spTgt spid="7680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680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6804"/>
                                        </p:tgtEl>
                                        <p:attrNameLst>
                                          <p:attrName>ppt_w</p:attrName>
                                        </p:attrNameLst>
                                      </p:cBhvr>
                                      <p:tavLst>
                                        <p:tav tm="0">
                                          <p:val>
                                            <p:strVal val="#ppt_w*.05"/>
                                          </p:val>
                                        </p:tav>
                                        <p:tav tm="100000">
                                          <p:val>
                                            <p:strVal val="#ppt_w"/>
                                          </p:val>
                                        </p:tav>
                                      </p:tavLst>
                                    </p:anim>
                                    <p:anim calcmode="lin" valueType="num">
                                      <p:cBhvr>
                                        <p:cTn id="10" dur="1000" fill="hold"/>
                                        <p:tgtEl>
                                          <p:spTgt spid="7680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680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680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680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6804"/>
                                        </p:tgtEl>
                                      </p:cBhvr>
                                    </p:animEffect>
                                  </p:childTnLst>
                                </p:cTn>
                              </p:par>
                            </p:childTnLst>
                          </p:cTn>
                        </p:par>
                        <p:par>
                          <p:cTn id="15" fill="hold" nodeType="afterGroup">
                            <p:stCondLst>
                              <p:cond delay="1000"/>
                            </p:stCondLst>
                            <p:childTnLst>
                              <p:par>
                                <p:cTn id="16" presetID="32" presetClass="emph" presetSubtype="0" fill="hold" nodeType="afterEffect">
                                  <p:stCondLst>
                                    <p:cond delay="0"/>
                                  </p:stCondLst>
                                  <p:childTnLst>
                                    <p:animClr clrSpc="rgb" dir="cw">
                                      <p:cBhvr override="childStyle">
                                        <p:cTn id="17" dur="100" fill="hold"/>
                                        <p:tgtEl>
                                          <p:spTgt spid="76804"/>
                                        </p:tgtEl>
                                        <p:attrNameLst>
                                          <p:attrName>style.color</p:attrName>
                                        </p:attrNameLst>
                                      </p:cBhvr>
                                      <p:to>
                                        <a:schemeClr val="accent2"/>
                                      </p:to>
                                    </p:animClr>
                                    <p:animClr clrSpc="rgb" dir="cw">
                                      <p:cBhvr>
                                        <p:cTn id="18" dur="100" fill="hold"/>
                                        <p:tgtEl>
                                          <p:spTgt spid="76804"/>
                                        </p:tgtEl>
                                        <p:attrNameLst>
                                          <p:attrName>fillcolor</p:attrName>
                                        </p:attrNameLst>
                                      </p:cBhvr>
                                      <p:to>
                                        <a:schemeClr val="accent2"/>
                                      </p:to>
                                    </p:animClr>
                                    <p:set>
                                      <p:cBhvr>
                                        <p:cTn id="19" dur="100" fill="hold"/>
                                        <p:tgtEl>
                                          <p:spTgt spid="76804"/>
                                        </p:tgtEl>
                                        <p:attrNameLst>
                                          <p:attrName>fill.type</p:attrName>
                                        </p:attrNameLst>
                                      </p:cBhvr>
                                      <p:to>
                                        <p:strVal val="solid"/>
                                      </p:to>
                                    </p:set>
                                    <p:set>
                                      <p:cBhvr>
                                        <p:cTn id="20" dur="100" fill="hold"/>
                                        <p:tgtEl>
                                          <p:spTgt spid="76804"/>
                                        </p:tgtEl>
                                        <p:attrNameLst>
                                          <p:attrName>fill.on</p:attrName>
                                        </p:attrNameLst>
                                      </p:cBhvr>
                                      <p:to>
                                        <p:strVal val="true"/>
                                      </p:to>
                                    </p:set>
                                    <p:animRot by="120000">
                                      <p:cBhvr>
                                        <p:cTn id="21" dur="100" fill="hold">
                                          <p:stCondLst>
                                            <p:cond delay="0"/>
                                          </p:stCondLst>
                                        </p:cTn>
                                        <p:tgtEl>
                                          <p:spTgt spid="76804"/>
                                        </p:tgtEl>
                                        <p:attrNameLst>
                                          <p:attrName>r</p:attrName>
                                        </p:attrNameLst>
                                      </p:cBhvr>
                                    </p:animRot>
                                    <p:animRot by="-240000">
                                      <p:cBhvr>
                                        <p:cTn id="22" dur="200" fill="hold">
                                          <p:stCondLst>
                                            <p:cond delay="200"/>
                                          </p:stCondLst>
                                        </p:cTn>
                                        <p:tgtEl>
                                          <p:spTgt spid="76804"/>
                                        </p:tgtEl>
                                        <p:attrNameLst>
                                          <p:attrName>r</p:attrName>
                                        </p:attrNameLst>
                                      </p:cBhvr>
                                    </p:animRot>
                                    <p:animRot by="240000">
                                      <p:cBhvr>
                                        <p:cTn id="23" dur="200" fill="hold">
                                          <p:stCondLst>
                                            <p:cond delay="400"/>
                                          </p:stCondLst>
                                        </p:cTn>
                                        <p:tgtEl>
                                          <p:spTgt spid="76804"/>
                                        </p:tgtEl>
                                        <p:attrNameLst>
                                          <p:attrName>r</p:attrName>
                                        </p:attrNameLst>
                                      </p:cBhvr>
                                    </p:animRot>
                                    <p:animRot by="-240000">
                                      <p:cBhvr>
                                        <p:cTn id="24" dur="200" fill="hold">
                                          <p:stCondLst>
                                            <p:cond delay="600"/>
                                          </p:stCondLst>
                                        </p:cTn>
                                        <p:tgtEl>
                                          <p:spTgt spid="76804"/>
                                        </p:tgtEl>
                                        <p:attrNameLst>
                                          <p:attrName>r</p:attrName>
                                        </p:attrNameLst>
                                      </p:cBhvr>
                                    </p:animRot>
                                    <p:animRot by="120000">
                                      <p:cBhvr>
                                        <p:cTn id="25" dur="200" fill="hold">
                                          <p:stCondLst>
                                            <p:cond delay="800"/>
                                          </p:stCondLst>
                                        </p:cTn>
                                        <p:tgtEl>
                                          <p:spTgt spid="7680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179388" y="152400"/>
            <a:ext cx="8964612" cy="60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tabLst>
                <a:tab pos="228600" algn="l"/>
              </a:tabLst>
              <a:defRPr>
                <a:solidFill>
                  <a:schemeClr val="tx1"/>
                </a:solidFill>
                <a:latin typeface="Arial" charset="0"/>
              </a:defRPr>
            </a:lvl1pPr>
            <a:lvl2pPr marL="742950" indent="-285750" eaLnBrk="0" hangingPunct="0">
              <a:tabLst>
                <a:tab pos="228600" algn="l"/>
              </a:tabLst>
              <a:defRPr>
                <a:solidFill>
                  <a:schemeClr val="tx1"/>
                </a:solidFill>
                <a:latin typeface="Arial" charset="0"/>
              </a:defRPr>
            </a:lvl2pPr>
            <a:lvl3pPr marL="1143000" indent="-228600" eaLnBrk="0" hangingPunct="0">
              <a:tabLst>
                <a:tab pos="228600" algn="l"/>
              </a:tabLst>
              <a:defRPr>
                <a:solidFill>
                  <a:schemeClr val="tx1"/>
                </a:solidFill>
                <a:latin typeface="Arial" charset="0"/>
              </a:defRPr>
            </a:lvl3pPr>
            <a:lvl4pPr marL="1600200" indent="-228600" eaLnBrk="0" hangingPunct="0">
              <a:tabLst>
                <a:tab pos="228600" algn="l"/>
              </a:tabLst>
              <a:defRPr>
                <a:solidFill>
                  <a:schemeClr val="tx1"/>
                </a:solidFill>
                <a:latin typeface="Arial" charset="0"/>
              </a:defRPr>
            </a:lvl4pPr>
            <a:lvl5pPr marL="2057400" indent="-228600" eaLnBrk="0" hangingPunct="0">
              <a:tabLst>
                <a:tab pos="228600" algn="l"/>
              </a:tabLst>
              <a:defRPr>
                <a:solidFill>
                  <a:schemeClr val="tx1"/>
                </a:solidFill>
                <a:latin typeface="Arial" charset="0"/>
              </a:defRPr>
            </a:lvl5pPr>
            <a:lvl6pPr marL="2514600" indent="-228600" eaLnBrk="0" fontAlgn="base" hangingPunct="0">
              <a:spcBef>
                <a:spcPct val="0"/>
              </a:spcBef>
              <a:spcAft>
                <a:spcPct val="0"/>
              </a:spcAft>
              <a:tabLst>
                <a:tab pos="228600" algn="l"/>
              </a:tabLst>
              <a:defRPr>
                <a:solidFill>
                  <a:schemeClr val="tx1"/>
                </a:solidFill>
                <a:latin typeface="Arial" charset="0"/>
              </a:defRPr>
            </a:lvl6pPr>
            <a:lvl7pPr marL="2971800" indent="-228600" eaLnBrk="0" fontAlgn="base" hangingPunct="0">
              <a:spcBef>
                <a:spcPct val="0"/>
              </a:spcBef>
              <a:spcAft>
                <a:spcPct val="0"/>
              </a:spcAft>
              <a:tabLst>
                <a:tab pos="228600" algn="l"/>
              </a:tabLst>
              <a:defRPr>
                <a:solidFill>
                  <a:schemeClr val="tx1"/>
                </a:solidFill>
                <a:latin typeface="Arial" charset="0"/>
              </a:defRPr>
            </a:lvl7pPr>
            <a:lvl8pPr marL="3429000" indent="-228600" eaLnBrk="0" fontAlgn="base" hangingPunct="0">
              <a:spcBef>
                <a:spcPct val="0"/>
              </a:spcBef>
              <a:spcAft>
                <a:spcPct val="0"/>
              </a:spcAft>
              <a:tabLst>
                <a:tab pos="228600" algn="l"/>
              </a:tabLst>
              <a:defRPr>
                <a:solidFill>
                  <a:schemeClr val="tx1"/>
                </a:solidFill>
                <a:latin typeface="Arial" charset="0"/>
              </a:defRPr>
            </a:lvl8pPr>
            <a:lvl9pPr marL="3886200" indent="-228600" eaLnBrk="0" fontAlgn="base" hangingPunct="0">
              <a:spcBef>
                <a:spcPct val="0"/>
              </a:spcBef>
              <a:spcAft>
                <a:spcPct val="0"/>
              </a:spcAft>
              <a:tabLst>
                <a:tab pos="228600" algn="l"/>
              </a:tabLst>
              <a:defRPr>
                <a:solidFill>
                  <a:schemeClr val="tx1"/>
                </a:solidFill>
                <a:latin typeface="Arial" charset="0"/>
              </a:defRPr>
            </a:lvl9pPr>
          </a:lstStyle>
          <a:p>
            <a:pPr eaLnBrk="1" hangingPunct="1"/>
            <a:r>
              <a:rPr lang="ru-RU" altLang="ru-RU" sz="3200" b="1">
                <a:latin typeface="Lucida Sans Unicode" pitchFamily="34" charset="0"/>
              </a:rPr>
              <a:t> Формирование жизненных навыков.</a:t>
            </a:r>
            <a:endParaRPr lang="ru-RU" altLang="ru-RU" sz="3200">
              <a:latin typeface="Lucida Sans Unicode" pitchFamily="34" charset="0"/>
            </a:endParaRPr>
          </a:p>
          <a:p>
            <a:pPr eaLnBrk="1" hangingPunct="1">
              <a:buFontTx/>
              <a:buChar char="-"/>
            </a:pPr>
            <a:r>
              <a:rPr lang="ru-RU" altLang="ru-RU" sz="3200">
                <a:latin typeface="Lucida Sans Unicode" pitchFamily="34" charset="0"/>
              </a:rPr>
              <a:t> умение отказываться от рискованных предложений, выражать правильно свои чувства, видеть положительные и отрицательные стороны   явлений;</a:t>
            </a:r>
          </a:p>
          <a:p>
            <a:pPr eaLnBrk="1" hangingPunct="1">
              <a:buFontTx/>
              <a:buChar char="-"/>
            </a:pPr>
            <a:r>
              <a:rPr lang="ru-RU" altLang="ru-RU" sz="3200">
                <a:latin typeface="Lucida Sans Unicode" pitchFamily="34" charset="0"/>
              </a:rPr>
              <a:t> развивать критическое мышление;</a:t>
            </a:r>
          </a:p>
          <a:p>
            <a:pPr eaLnBrk="1" hangingPunct="1"/>
            <a:r>
              <a:rPr lang="ru-RU" altLang="ru-RU" sz="3200">
                <a:latin typeface="Lucida Sans Unicode" pitchFamily="34" charset="0"/>
              </a:rPr>
              <a:t>- развивать уверенность в себе;</a:t>
            </a:r>
          </a:p>
          <a:p>
            <a:pPr eaLnBrk="1" hangingPunct="1">
              <a:buFontTx/>
              <a:buChar char="-"/>
            </a:pPr>
            <a:r>
              <a:rPr lang="ru-RU" altLang="ru-RU" sz="3200">
                <a:latin typeface="Lucida Sans Unicode" pitchFamily="34" charset="0"/>
              </a:rPr>
              <a:t> управлять своими чувствами;</a:t>
            </a:r>
          </a:p>
          <a:p>
            <a:pPr eaLnBrk="1" hangingPunct="1"/>
            <a:r>
              <a:rPr lang="ru-RU" altLang="ru-RU" sz="3200">
                <a:latin typeface="Lucida Sans Unicode" pitchFamily="34" charset="0"/>
              </a:rPr>
              <a:t>- укрепление связи с семьей;</a:t>
            </a:r>
          </a:p>
          <a:p>
            <a:pPr eaLnBrk="1" hangingPunct="1"/>
            <a:r>
              <a:rPr lang="ru-RU" altLang="ru-RU" sz="3200">
                <a:latin typeface="Lucida Sans Unicode" pitchFamily="34" charset="0"/>
              </a:rPr>
              <a:t>- осознание негативных влияний, давлений и манипуляций со стороны других.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 presetClass="entr" presetSubtype="10" fill="hold" nodeType="afterEffect">
                                  <p:stCondLst>
                                    <p:cond delay="0"/>
                                  </p:stCondLst>
                                  <p:childTnLst>
                                    <p:set>
                                      <p:cBhvr>
                                        <p:cTn id="11" dur="1" fill="hold">
                                          <p:stCondLst>
                                            <p:cond delay="0"/>
                                          </p:stCondLst>
                                        </p:cTn>
                                        <p:tgtEl>
                                          <p:spTgt spid="31746">
                                            <p:txEl>
                                              <p:pRg st="1" end="1"/>
                                            </p:txEl>
                                          </p:spTgt>
                                        </p:tgtEl>
                                        <p:attrNameLst>
                                          <p:attrName>style.visibility</p:attrName>
                                        </p:attrNameLst>
                                      </p:cBhvr>
                                      <p:to>
                                        <p:strVal val="visible"/>
                                      </p:to>
                                    </p:set>
                                    <p:animEffect transition="in" filter="checkerboard(across)">
                                      <p:cBhvr>
                                        <p:cTn id="12" dur="500"/>
                                        <p:tgtEl>
                                          <p:spTgt spid="31746">
                                            <p:txEl>
                                              <p:pRg st="1" end="1"/>
                                            </p:txEl>
                                          </p:spTgt>
                                        </p:tgtEl>
                                      </p:cBhvr>
                                    </p:animEffect>
                                  </p:childTnLst>
                                </p:cTn>
                              </p:par>
                            </p:childTnLst>
                          </p:cTn>
                        </p:par>
                        <p:par>
                          <p:cTn id="13" fill="hold" nodeType="afterGroup">
                            <p:stCondLst>
                              <p:cond delay="1000"/>
                            </p:stCondLst>
                            <p:childTnLst>
                              <p:par>
                                <p:cTn id="14" presetID="5" presetClass="entr" presetSubtype="10" fill="hold" nodeType="afterEffect">
                                  <p:stCondLst>
                                    <p:cond delay="0"/>
                                  </p:stCondLst>
                                  <p:childTnLst>
                                    <p:set>
                                      <p:cBhvr>
                                        <p:cTn id="15" dur="1" fill="hold">
                                          <p:stCondLst>
                                            <p:cond delay="0"/>
                                          </p:stCondLst>
                                        </p:cTn>
                                        <p:tgtEl>
                                          <p:spTgt spid="31746">
                                            <p:txEl>
                                              <p:pRg st="2" end="2"/>
                                            </p:txEl>
                                          </p:spTgt>
                                        </p:tgtEl>
                                        <p:attrNameLst>
                                          <p:attrName>style.visibility</p:attrName>
                                        </p:attrNameLst>
                                      </p:cBhvr>
                                      <p:to>
                                        <p:strVal val="visible"/>
                                      </p:to>
                                    </p:set>
                                    <p:animEffect transition="in" filter="checkerboard(across)">
                                      <p:cBhvr>
                                        <p:cTn id="16" dur="500"/>
                                        <p:tgtEl>
                                          <p:spTgt spid="31746">
                                            <p:txEl>
                                              <p:pRg st="2" end="2"/>
                                            </p:txEl>
                                          </p:spTgt>
                                        </p:tgtEl>
                                      </p:cBhvr>
                                    </p:animEffect>
                                  </p:childTnLst>
                                </p:cTn>
                              </p:par>
                            </p:childTnLst>
                          </p:cTn>
                        </p:par>
                        <p:par>
                          <p:cTn id="17" fill="hold" nodeType="afterGroup">
                            <p:stCondLst>
                              <p:cond delay="1500"/>
                            </p:stCondLst>
                            <p:childTnLst>
                              <p:par>
                                <p:cTn id="18" presetID="5" presetClass="entr" presetSubtype="10" fill="hold" nodeType="afterEffect">
                                  <p:stCondLst>
                                    <p:cond delay="0"/>
                                  </p:stCondLst>
                                  <p:childTnLst>
                                    <p:set>
                                      <p:cBhvr>
                                        <p:cTn id="19" dur="1" fill="hold">
                                          <p:stCondLst>
                                            <p:cond delay="0"/>
                                          </p:stCondLst>
                                        </p:cTn>
                                        <p:tgtEl>
                                          <p:spTgt spid="31746">
                                            <p:txEl>
                                              <p:pRg st="3" end="3"/>
                                            </p:txEl>
                                          </p:spTgt>
                                        </p:tgtEl>
                                        <p:attrNameLst>
                                          <p:attrName>style.visibility</p:attrName>
                                        </p:attrNameLst>
                                      </p:cBhvr>
                                      <p:to>
                                        <p:strVal val="visible"/>
                                      </p:to>
                                    </p:set>
                                    <p:animEffect transition="in" filter="checkerboard(across)">
                                      <p:cBhvr>
                                        <p:cTn id="20" dur="500"/>
                                        <p:tgtEl>
                                          <p:spTgt spid="31746">
                                            <p:txEl>
                                              <p:pRg st="3" end="3"/>
                                            </p:txEl>
                                          </p:spTgt>
                                        </p:tgtEl>
                                      </p:cBhvr>
                                    </p:animEffect>
                                  </p:childTnLst>
                                </p:cTn>
                              </p:par>
                            </p:childTnLst>
                          </p:cTn>
                        </p:par>
                        <p:par>
                          <p:cTn id="21" fill="hold" nodeType="afterGroup">
                            <p:stCondLst>
                              <p:cond delay="2000"/>
                            </p:stCondLst>
                            <p:childTnLst>
                              <p:par>
                                <p:cTn id="22" presetID="5" presetClass="entr" presetSubtype="10" fill="hold" nodeType="afterEffect">
                                  <p:stCondLst>
                                    <p:cond delay="0"/>
                                  </p:stCondLst>
                                  <p:childTnLst>
                                    <p:set>
                                      <p:cBhvr>
                                        <p:cTn id="23" dur="1" fill="hold">
                                          <p:stCondLst>
                                            <p:cond delay="0"/>
                                          </p:stCondLst>
                                        </p:cTn>
                                        <p:tgtEl>
                                          <p:spTgt spid="31746">
                                            <p:txEl>
                                              <p:pRg st="4" end="4"/>
                                            </p:txEl>
                                          </p:spTgt>
                                        </p:tgtEl>
                                        <p:attrNameLst>
                                          <p:attrName>style.visibility</p:attrName>
                                        </p:attrNameLst>
                                      </p:cBhvr>
                                      <p:to>
                                        <p:strVal val="visible"/>
                                      </p:to>
                                    </p:set>
                                    <p:animEffect transition="in" filter="checkerboard(across)">
                                      <p:cBhvr>
                                        <p:cTn id="24" dur="500"/>
                                        <p:tgtEl>
                                          <p:spTgt spid="31746">
                                            <p:txEl>
                                              <p:pRg st="4" end="4"/>
                                            </p:txEl>
                                          </p:spTgt>
                                        </p:tgtEl>
                                      </p:cBhvr>
                                    </p:animEffect>
                                  </p:childTnLst>
                                </p:cTn>
                              </p:par>
                            </p:childTnLst>
                          </p:cTn>
                        </p:par>
                        <p:par>
                          <p:cTn id="25" fill="hold" nodeType="afterGroup">
                            <p:stCondLst>
                              <p:cond delay="2500"/>
                            </p:stCondLst>
                            <p:childTnLst>
                              <p:par>
                                <p:cTn id="26" presetID="5" presetClass="entr" presetSubtype="10" fill="hold" nodeType="afterEffect">
                                  <p:stCondLst>
                                    <p:cond delay="0"/>
                                  </p:stCondLst>
                                  <p:childTnLst>
                                    <p:set>
                                      <p:cBhvr>
                                        <p:cTn id="27" dur="1" fill="hold">
                                          <p:stCondLst>
                                            <p:cond delay="0"/>
                                          </p:stCondLst>
                                        </p:cTn>
                                        <p:tgtEl>
                                          <p:spTgt spid="31746">
                                            <p:txEl>
                                              <p:pRg st="5" end="5"/>
                                            </p:txEl>
                                          </p:spTgt>
                                        </p:tgtEl>
                                        <p:attrNameLst>
                                          <p:attrName>style.visibility</p:attrName>
                                        </p:attrNameLst>
                                      </p:cBhvr>
                                      <p:to>
                                        <p:strVal val="visible"/>
                                      </p:to>
                                    </p:set>
                                    <p:animEffect transition="in" filter="checkerboard(across)">
                                      <p:cBhvr>
                                        <p:cTn id="28" dur="500"/>
                                        <p:tgtEl>
                                          <p:spTgt spid="31746">
                                            <p:txEl>
                                              <p:pRg st="5" end="5"/>
                                            </p:txEl>
                                          </p:spTgt>
                                        </p:tgtEl>
                                      </p:cBhvr>
                                    </p:animEffect>
                                  </p:childTnLst>
                                </p:cTn>
                              </p:par>
                            </p:childTnLst>
                          </p:cTn>
                        </p:par>
                        <p:par>
                          <p:cTn id="29" fill="hold" nodeType="afterGroup">
                            <p:stCondLst>
                              <p:cond delay="3000"/>
                            </p:stCondLst>
                            <p:childTnLst>
                              <p:par>
                                <p:cTn id="30" presetID="5" presetClass="entr" presetSubtype="10" fill="hold" nodeType="afterEffect">
                                  <p:stCondLst>
                                    <p:cond delay="0"/>
                                  </p:stCondLst>
                                  <p:childTnLst>
                                    <p:set>
                                      <p:cBhvr>
                                        <p:cTn id="31" dur="1" fill="hold">
                                          <p:stCondLst>
                                            <p:cond delay="0"/>
                                          </p:stCondLst>
                                        </p:cTn>
                                        <p:tgtEl>
                                          <p:spTgt spid="31746">
                                            <p:txEl>
                                              <p:pRg st="6" end="6"/>
                                            </p:txEl>
                                          </p:spTgt>
                                        </p:tgtEl>
                                        <p:attrNameLst>
                                          <p:attrName>style.visibility</p:attrName>
                                        </p:attrNameLst>
                                      </p:cBhvr>
                                      <p:to>
                                        <p:strVal val="visible"/>
                                      </p:to>
                                    </p:set>
                                    <p:animEffect transition="in" filter="checkerboard(across)">
                                      <p:cBhvr>
                                        <p:cTn id="32" dur="500"/>
                                        <p:tgtEl>
                                          <p:spTgt spid="3174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сканирова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88" y="285750"/>
            <a:ext cx="8535987" cy="631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сканирование00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5" name="Rectangle 5"/>
          <p:cNvSpPr>
            <a:spLocks noGrp="1" noChangeArrowheads="1"/>
          </p:cNvSpPr>
          <p:nvPr>
            <p:ph idx="1"/>
          </p:nvPr>
        </p:nvSpPr>
        <p:spPr>
          <a:xfrm>
            <a:off x="1500188" y="1600200"/>
            <a:ext cx="7643812" cy="5257800"/>
          </a:xfrm>
        </p:spPr>
        <p:txBody>
          <a:bodyPr/>
          <a:lstStyle/>
          <a:p>
            <a:pPr lvl="4" eaLnBrk="1" hangingPunct="1">
              <a:lnSpc>
                <a:spcPct val="90000"/>
              </a:lnSpc>
              <a:buFontTx/>
              <a:buChar char="•"/>
            </a:pPr>
            <a:r>
              <a:rPr lang="ru-RU" altLang="ru-RU" sz="2400" b="1" u="sng" smtClean="0">
                <a:solidFill>
                  <a:srgbClr val="660066"/>
                </a:solidFill>
              </a:rPr>
              <a:t>Здоровье</a:t>
            </a:r>
            <a:r>
              <a:rPr lang="ru-RU" altLang="ru-RU" sz="2400" b="1" smtClean="0">
                <a:solidFill>
                  <a:srgbClr val="660066"/>
                </a:solidFill>
              </a:rPr>
              <a:t> - это бесценное достояние не только каждого человека, но и всего общества. </a:t>
            </a:r>
          </a:p>
          <a:p>
            <a:pPr lvl="4" eaLnBrk="1" hangingPunct="1">
              <a:lnSpc>
                <a:spcPct val="90000"/>
              </a:lnSpc>
              <a:buFontTx/>
              <a:buChar char="•"/>
            </a:pPr>
            <a:r>
              <a:rPr lang="ru-RU" altLang="ru-RU" sz="2400" b="1" u="sng" smtClean="0">
                <a:solidFill>
                  <a:srgbClr val="660066"/>
                </a:solidFill>
              </a:rPr>
              <a:t>Здоровье</a:t>
            </a:r>
            <a:r>
              <a:rPr lang="ru-RU" altLang="ru-RU" sz="2400" b="1" smtClean="0">
                <a:solidFill>
                  <a:srgbClr val="660066"/>
                </a:solidFill>
              </a:rPr>
              <a:t> помогает нам выполнять наши планы, успешно решать жизненные основные задачи, преодолевать трудности, а если придется, то и значительные перегрузки.</a:t>
            </a:r>
          </a:p>
          <a:p>
            <a:pPr eaLnBrk="1" hangingPunct="1">
              <a:lnSpc>
                <a:spcPct val="90000"/>
              </a:lnSpc>
            </a:pPr>
            <a:r>
              <a:rPr lang="ru-RU" altLang="ru-RU" b="1" u="sng" smtClean="0">
                <a:solidFill>
                  <a:srgbClr val="660066"/>
                </a:solidFill>
              </a:rPr>
              <a:t> Доброе здоровье</a:t>
            </a:r>
            <a:r>
              <a:rPr lang="ru-RU" altLang="ru-RU" b="1" smtClean="0">
                <a:solidFill>
                  <a:srgbClr val="660066"/>
                </a:solidFill>
              </a:rPr>
              <a:t>, разумно сохраняемое</a:t>
            </a:r>
            <a:r>
              <a:rPr lang="en-US" altLang="ru-RU" b="1" smtClean="0">
                <a:solidFill>
                  <a:srgbClr val="660066"/>
                </a:solidFill>
              </a:rPr>
              <a:t> </a:t>
            </a:r>
            <a:r>
              <a:rPr lang="ru-RU" altLang="ru-RU" b="1" smtClean="0">
                <a:solidFill>
                  <a:srgbClr val="660066"/>
                </a:solidFill>
              </a:rPr>
              <a:t>и укрепляемое самим человеком, обеспечивает ему долгую и активную жизнь.</a:t>
            </a:r>
          </a:p>
        </p:txBody>
      </p:sp>
      <p:sp>
        <p:nvSpPr>
          <p:cNvPr id="30724" name="Rectangle 4"/>
          <p:cNvSpPr>
            <a:spLocks noGrp="1" noChangeArrowheads="1"/>
          </p:cNvSpPr>
          <p:nvPr>
            <p:ph type="title"/>
          </p:nvPr>
        </p:nvSpPr>
        <p:spPr>
          <a:xfrm>
            <a:off x="2484438" y="274638"/>
            <a:ext cx="6202362" cy="1143000"/>
          </a:xfrm>
        </p:spPr>
        <p:txBody>
          <a:bodyPr/>
          <a:lstStyle/>
          <a:p>
            <a:pPr eaLnBrk="1" fontAlgn="auto" hangingPunct="1">
              <a:spcAft>
                <a:spcPts val="0"/>
              </a:spcAft>
              <a:defRPr/>
            </a:pPr>
            <a:r>
              <a:rPr lang="ru-RU">
                <a:solidFill>
                  <a:srgbClr val="FF0000"/>
                </a:solidFill>
                <a:effectLst>
                  <a:outerShdw blurRad="38100" dist="38100" dir="2700000" algn="tl">
                    <a:srgbClr val="000000"/>
                  </a:outerShdw>
                </a:effectLst>
              </a:rPr>
              <a:t>послесловие</a:t>
            </a:r>
          </a:p>
        </p:txBody>
      </p:sp>
      <p:pic>
        <p:nvPicPr>
          <p:cNvPr id="33796" name="Picture 6" descr="rati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285875"/>
            <a:ext cx="2699792" cy="284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path" presetSubtype="0" accel="50000" decel="50000" fill="hold" nodeType="withEffect">
                                  <p:stCondLst>
                                    <p:cond delay="0"/>
                                  </p:stCondLst>
                                  <p:iterate type="lt">
                                    <p:tmPct val="10000"/>
                                  </p:iterate>
                                  <p:childTnLst>
                                    <p:animMotion origin="layout" path="M 0.0 0.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0  -0.071 0.01333  C -0.051 0.01867  -0.032 0.02133  -0.017 0.02  C -0.004 0.02  0.01 0.01733  0.025 0.01333  C 0.069 0.0  0.102 -0.028  0.098 -0.048  C 0.095 -0.068  0.057 -0.07333  0.013 -0.06  C -0.008 -0.05333  -0.027 -0.044  -0.04 -0.03333  C -0.051 -0.02533  -0.062 -0.016  -0.074 -0.004  C -0.109 0.03467  -0.13 0.07733  -0.12 0.09333  C -0.111 0.10933  -0.074 0.092  -0.039 0.05467  C -0.022 0.036  -0.008 0.01733  0.0 0.0  Z" pathEditMode="relative">
                                      <p:cBhvr>
                                        <p:cTn id="6" dur="1299" fill="hold">
                                          <p:stCondLst>
                                            <p:cond delay="0"/>
                                          </p:stCondLst>
                                        </p:cTn>
                                        <p:tgtEl>
                                          <p:spTgt spid="30724"/>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37" presetClass="entr" presetSubtype="0" fill="hold" grpId="0" nodeType="clickEffect">
                                  <p:stCondLst>
                                    <p:cond delay="0"/>
                                  </p:stCondLst>
                                  <p:childTnLst>
                                    <p:set>
                                      <p:cBhvr>
                                        <p:cTn id="10" dur="1" fill="hold">
                                          <p:stCondLst>
                                            <p:cond delay="0"/>
                                          </p:stCondLst>
                                        </p:cTn>
                                        <p:tgtEl>
                                          <p:spTgt spid="30725">
                                            <p:txEl>
                                              <p:pRg st="0" end="0"/>
                                            </p:txEl>
                                          </p:spTgt>
                                        </p:tgtEl>
                                        <p:attrNameLst>
                                          <p:attrName>style.visibility</p:attrName>
                                        </p:attrNameLst>
                                      </p:cBhvr>
                                      <p:to>
                                        <p:strVal val="visible"/>
                                      </p:to>
                                    </p:set>
                                    <p:animEffect transition="in" filter="fade">
                                      <p:cBhvr>
                                        <p:cTn id="11" dur="1000"/>
                                        <p:tgtEl>
                                          <p:spTgt spid="30725">
                                            <p:txEl>
                                              <p:pRg st="0" end="0"/>
                                            </p:txEl>
                                          </p:spTgt>
                                        </p:tgtEl>
                                      </p:cBhvr>
                                    </p:animEffect>
                                    <p:anim calcmode="lin" valueType="num">
                                      <p:cBhvr>
                                        <p:cTn id="12" dur="1000" fill="hold"/>
                                        <p:tgtEl>
                                          <p:spTgt spid="30725">
                                            <p:txEl>
                                              <p:pRg st="0" end="0"/>
                                            </p:txEl>
                                          </p:spTgt>
                                        </p:tgtEl>
                                        <p:attrNameLst>
                                          <p:attrName>ppt_x</p:attrName>
                                        </p:attrNameLst>
                                      </p:cBhvr>
                                      <p:tavLst>
                                        <p:tav tm="0">
                                          <p:val>
                                            <p:strVal val="#ppt_x"/>
                                          </p:val>
                                        </p:tav>
                                        <p:tav tm="100000">
                                          <p:val>
                                            <p:strVal val="#ppt_x"/>
                                          </p:val>
                                        </p:tav>
                                      </p:tavLst>
                                    </p:anim>
                                    <p:anim calcmode="lin" valueType="num">
                                      <p:cBhvr>
                                        <p:cTn id="13" dur="898" decel="100000" fill="hold"/>
                                        <p:tgtEl>
                                          <p:spTgt spid="30725">
                                            <p:txEl>
                                              <p:pRg st="0" end="0"/>
                                            </p:txEl>
                                          </p:spTgt>
                                        </p:tgtEl>
                                        <p:attrNameLst>
                                          <p:attrName>ppt_y</p:attrName>
                                        </p:attrNameLst>
                                      </p:cBhvr>
                                      <p:tavLst>
                                        <p:tav tm="0">
                                          <p:val>
                                            <p:strVal val="#ppt_y+1"/>
                                          </p:val>
                                        </p:tav>
                                        <p:tav tm="100000">
                                          <p:val>
                                            <p:strVal val="#ppt_y-.03"/>
                                          </p:val>
                                        </p:tav>
                                      </p:tavLst>
                                    </p:anim>
                                    <p:anim calcmode="lin" valueType="num">
                                      <p:cBhvr>
                                        <p:cTn id="14" dur="100" accel="100000" fill="hold">
                                          <p:stCondLst>
                                            <p:cond delay="898"/>
                                          </p:stCondLst>
                                        </p:cTn>
                                        <p:tgtEl>
                                          <p:spTgt spid="30725">
                                            <p:txEl>
                                              <p:pRg st="0" end="0"/>
                                            </p:txEl>
                                          </p:spTgt>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0"/>
                                  </p:stCondLst>
                                  <p:childTnLst>
                                    <p:set>
                                      <p:cBhvr>
                                        <p:cTn id="16" dur="1" fill="hold">
                                          <p:stCondLst>
                                            <p:cond delay="0"/>
                                          </p:stCondLst>
                                        </p:cTn>
                                        <p:tgtEl>
                                          <p:spTgt spid="30725">
                                            <p:txEl>
                                              <p:pRg st="1" end="1"/>
                                            </p:txEl>
                                          </p:spTgt>
                                        </p:tgtEl>
                                        <p:attrNameLst>
                                          <p:attrName>style.visibility</p:attrName>
                                        </p:attrNameLst>
                                      </p:cBhvr>
                                      <p:to>
                                        <p:strVal val="visible"/>
                                      </p:to>
                                    </p:set>
                                    <p:animEffect transition="in" filter="fade">
                                      <p:cBhvr>
                                        <p:cTn id="17" dur="1000"/>
                                        <p:tgtEl>
                                          <p:spTgt spid="30725">
                                            <p:txEl>
                                              <p:pRg st="1" end="1"/>
                                            </p:txEl>
                                          </p:spTgt>
                                        </p:tgtEl>
                                      </p:cBhvr>
                                    </p:animEffect>
                                    <p:anim calcmode="lin" valueType="num">
                                      <p:cBhvr>
                                        <p:cTn id="18" dur="1000" fill="hold"/>
                                        <p:tgtEl>
                                          <p:spTgt spid="30725">
                                            <p:txEl>
                                              <p:pRg st="1" end="1"/>
                                            </p:txEl>
                                          </p:spTgt>
                                        </p:tgtEl>
                                        <p:attrNameLst>
                                          <p:attrName>ppt_x</p:attrName>
                                        </p:attrNameLst>
                                      </p:cBhvr>
                                      <p:tavLst>
                                        <p:tav tm="0">
                                          <p:val>
                                            <p:strVal val="#ppt_x"/>
                                          </p:val>
                                        </p:tav>
                                        <p:tav tm="100000">
                                          <p:val>
                                            <p:strVal val="#ppt_x"/>
                                          </p:val>
                                        </p:tav>
                                      </p:tavLst>
                                    </p:anim>
                                    <p:anim calcmode="lin" valueType="num">
                                      <p:cBhvr>
                                        <p:cTn id="19" dur="898" decel="100000" fill="hold"/>
                                        <p:tgtEl>
                                          <p:spTgt spid="30725">
                                            <p:txEl>
                                              <p:pRg st="1" end="1"/>
                                            </p:txEl>
                                          </p:spTgt>
                                        </p:tgtEl>
                                        <p:attrNameLst>
                                          <p:attrName>ppt_y</p:attrName>
                                        </p:attrNameLst>
                                      </p:cBhvr>
                                      <p:tavLst>
                                        <p:tav tm="0">
                                          <p:val>
                                            <p:strVal val="#ppt_y+1"/>
                                          </p:val>
                                        </p:tav>
                                        <p:tav tm="100000">
                                          <p:val>
                                            <p:strVal val="#ppt_y-.03"/>
                                          </p:val>
                                        </p:tav>
                                      </p:tavLst>
                                    </p:anim>
                                    <p:anim calcmode="lin" valueType="num">
                                      <p:cBhvr>
                                        <p:cTn id="20" dur="100" accel="100000" fill="hold">
                                          <p:stCondLst>
                                            <p:cond delay="898"/>
                                          </p:stCondLst>
                                        </p:cTn>
                                        <p:tgtEl>
                                          <p:spTgt spid="3072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30725">
                                            <p:txEl>
                                              <p:pRg st="2" end="2"/>
                                            </p:txEl>
                                          </p:spTgt>
                                        </p:tgtEl>
                                        <p:attrNameLst>
                                          <p:attrName>style.visibility</p:attrName>
                                        </p:attrNameLst>
                                      </p:cBhvr>
                                      <p:to>
                                        <p:strVal val="visible"/>
                                      </p:to>
                                    </p:set>
                                    <p:animEffect transition="in" filter="fade">
                                      <p:cBhvr>
                                        <p:cTn id="25" dur="1000"/>
                                        <p:tgtEl>
                                          <p:spTgt spid="30725">
                                            <p:txEl>
                                              <p:pRg st="2" end="2"/>
                                            </p:txEl>
                                          </p:spTgt>
                                        </p:tgtEl>
                                      </p:cBhvr>
                                    </p:animEffect>
                                    <p:anim calcmode="lin" valueType="num">
                                      <p:cBhvr>
                                        <p:cTn id="26" dur="1000" fill="hold"/>
                                        <p:tgtEl>
                                          <p:spTgt spid="30725">
                                            <p:txEl>
                                              <p:pRg st="2" end="2"/>
                                            </p:txEl>
                                          </p:spTgt>
                                        </p:tgtEl>
                                        <p:attrNameLst>
                                          <p:attrName>ppt_x</p:attrName>
                                        </p:attrNameLst>
                                      </p:cBhvr>
                                      <p:tavLst>
                                        <p:tav tm="0">
                                          <p:val>
                                            <p:strVal val="#ppt_x"/>
                                          </p:val>
                                        </p:tav>
                                        <p:tav tm="100000">
                                          <p:val>
                                            <p:strVal val="#ppt_x"/>
                                          </p:val>
                                        </p:tav>
                                      </p:tavLst>
                                    </p:anim>
                                    <p:anim calcmode="lin" valueType="num">
                                      <p:cBhvr>
                                        <p:cTn id="27" dur="898" decel="100000" fill="hold"/>
                                        <p:tgtEl>
                                          <p:spTgt spid="30725">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898"/>
                                          </p:stCondLst>
                                        </p:cTn>
                                        <p:tgtEl>
                                          <p:spTgt spid="30725">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5113" y="4365625"/>
            <a:ext cx="1258887" cy="142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999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750" y="1571625"/>
            <a:ext cx="6429375"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9991" name="WordArt 7"/>
          <p:cNvSpPr>
            <a:spLocks noChangeArrowheads="1" noChangeShapeType="1" noTextEdit="1"/>
          </p:cNvSpPr>
          <p:nvPr/>
        </p:nvSpPr>
        <p:spPr bwMode="auto">
          <a:xfrm>
            <a:off x="323850" y="260350"/>
            <a:ext cx="8569325" cy="11715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ru-RU" sz="3600" kern="10" spc="720">
                <a:solidFill>
                  <a:srgbClr val="78D6EA"/>
                </a:solidFill>
                <a:effectLst>
                  <a:outerShdw dist="45791" dir="3378596" algn="ctr" rotWithShape="0">
                    <a:srgbClr val="4D4D4D">
                      <a:alpha val="79999"/>
                    </a:srgbClr>
                  </a:outerShdw>
                </a:effectLst>
                <a:latin typeface="Arial"/>
                <a:cs typeface="Arial"/>
              </a:rPr>
              <a:t>Жизнь дороже наркотиков</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9991"/>
                                        </p:tgtEl>
                                        <p:attrNameLst>
                                          <p:attrName>style.visibility</p:attrName>
                                        </p:attrNameLst>
                                      </p:cBhvr>
                                      <p:to>
                                        <p:strVal val="visible"/>
                                      </p:to>
                                    </p:set>
                                    <p:animEffect transition="in" filter="fade">
                                      <p:cBhvr>
                                        <p:cTn id="7" dur="3000"/>
                                        <p:tgtEl>
                                          <p:spTgt spid="169991"/>
                                        </p:tgtEl>
                                      </p:cBhvr>
                                    </p:animEffect>
                                  </p:childTnLst>
                                </p:cTn>
                              </p:par>
                            </p:childTnLst>
                          </p:cTn>
                        </p:par>
                        <p:par>
                          <p:cTn id="8" fill="hold" nodeType="afterGroup">
                            <p:stCondLst>
                              <p:cond delay="3000"/>
                            </p:stCondLst>
                            <p:childTnLst>
                              <p:par>
                                <p:cTn id="9" presetID="26" presetClass="entr" presetSubtype="0" fill="hold" nodeType="afterEffect">
                                  <p:stCondLst>
                                    <p:cond delay="0"/>
                                  </p:stCondLst>
                                  <p:childTnLst>
                                    <p:set>
                                      <p:cBhvr>
                                        <p:cTn id="10" dur="1" fill="hold">
                                          <p:stCondLst>
                                            <p:cond delay="0"/>
                                          </p:stCondLst>
                                        </p:cTn>
                                        <p:tgtEl>
                                          <p:spTgt spid="169988"/>
                                        </p:tgtEl>
                                        <p:attrNameLst>
                                          <p:attrName>style.visibility</p:attrName>
                                        </p:attrNameLst>
                                      </p:cBhvr>
                                      <p:to>
                                        <p:strVal val="visible"/>
                                      </p:to>
                                    </p:set>
                                    <p:animEffect transition="in" filter="wipe(down)">
                                      <p:cBhvr>
                                        <p:cTn id="11" dur="580">
                                          <p:stCondLst>
                                            <p:cond delay="0"/>
                                          </p:stCondLst>
                                        </p:cTn>
                                        <p:tgtEl>
                                          <p:spTgt spid="169988"/>
                                        </p:tgtEl>
                                      </p:cBhvr>
                                    </p:animEffect>
                                    <p:anim calcmode="lin" valueType="num">
                                      <p:cBhvr>
                                        <p:cTn id="12" dur="1822" tmFilter="0,0; 0.14,0.36; 0.43,0.73; 0.71,0.91; 1.0,1.0">
                                          <p:stCondLst>
                                            <p:cond delay="0"/>
                                          </p:stCondLst>
                                        </p:cTn>
                                        <p:tgtEl>
                                          <p:spTgt spid="16998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6998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6998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6998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69988"/>
                                        </p:tgtEl>
                                        <p:attrNameLst>
                                          <p:attrName>ppt_y</p:attrName>
                                        </p:attrNameLst>
                                      </p:cBhvr>
                                      <p:tavLst>
                                        <p:tav tm="0" fmla="#ppt_y-sin(pi*$)/81">
                                          <p:val>
                                            <p:fltVal val="0"/>
                                          </p:val>
                                        </p:tav>
                                        <p:tav tm="100000">
                                          <p:val>
                                            <p:fltVal val="1"/>
                                          </p:val>
                                        </p:tav>
                                      </p:tavLst>
                                    </p:anim>
                                    <p:animScale>
                                      <p:cBhvr>
                                        <p:cTn id="17" dur="26">
                                          <p:stCondLst>
                                            <p:cond delay="650"/>
                                          </p:stCondLst>
                                        </p:cTn>
                                        <p:tgtEl>
                                          <p:spTgt spid="169988"/>
                                        </p:tgtEl>
                                      </p:cBhvr>
                                      <p:to x="100000" y="60000"/>
                                    </p:animScale>
                                    <p:animScale>
                                      <p:cBhvr>
                                        <p:cTn id="18" dur="166" decel="50000">
                                          <p:stCondLst>
                                            <p:cond delay="676"/>
                                          </p:stCondLst>
                                        </p:cTn>
                                        <p:tgtEl>
                                          <p:spTgt spid="169988"/>
                                        </p:tgtEl>
                                      </p:cBhvr>
                                      <p:to x="100000" y="100000"/>
                                    </p:animScale>
                                    <p:animScale>
                                      <p:cBhvr>
                                        <p:cTn id="19" dur="26">
                                          <p:stCondLst>
                                            <p:cond delay="1312"/>
                                          </p:stCondLst>
                                        </p:cTn>
                                        <p:tgtEl>
                                          <p:spTgt spid="169988"/>
                                        </p:tgtEl>
                                      </p:cBhvr>
                                      <p:to x="100000" y="80000"/>
                                    </p:animScale>
                                    <p:animScale>
                                      <p:cBhvr>
                                        <p:cTn id="20" dur="166" decel="50000">
                                          <p:stCondLst>
                                            <p:cond delay="1338"/>
                                          </p:stCondLst>
                                        </p:cTn>
                                        <p:tgtEl>
                                          <p:spTgt spid="169988"/>
                                        </p:tgtEl>
                                      </p:cBhvr>
                                      <p:to x="100000" y="100000"/>
                                    </p:animScale>
                                    <p:animScale>
                                      <p:cBhvr>
                                        <p:cTn id="21" dur="26">
                                          <p:stCondLst>
                                            <p:cond delay="1642"/>
                                          </p:stCondLst>
                                        </p:cTn>
                                        <p:tgtEl>
                                          <p:spTgt spid="169988"/>
                                        </p:tgtEl>
                                      </p:cBhvr>
                                      <p:to x="100000" y="90000"/>
                                    </p:animScale>
                                    <p:animScale>
                                      <p:cBhvr>
                                        <p:cTn id="22" dur="166" decel="50000">
                                          <p:stCondLst>
                                            <p:cond delay="1668"/>
                                          </p:stCondLst>
                                        </p:cTn>
                                        <p:tgtEl>
                                          <p:spTgt spid="169988"/>
                                        </p:tgtEl>
                                      </p:cBhvr>
                                      <p:to x="100000" y="100000"/>
                                    </p:animScale>
                                    <p:animScale>
                                      <p:cBhvr>
                                        <p:cTn id="23" dur="26">
                                          <p:stCondLst>
                                            <p:cond delay="1808"/>
                                          </p:stCondLst>
                                        </p:cTn>
                                        <p:tgtEl>
                                          <p:spTgt spid="169988"/>
                                        </p:tgtEl>
                                      </p:cBhvr>
                                      <p:to x="100000" y="95000"/>
                                    </p:animScale>
                                    <p:animScale>
                                      <p:cBhvr>
                                        <p:cTn id="24" dur="166" decel="50000">
                                          <p:stCondLst>
                                            <p:cond delay="1834"/>
                                          </p:stCondLst>
                                        </p:cTn>
                                        <p:tgtEl>
                                          <p:spTgt spid="169988"/>
                                        </p:tgtEl>
                                      </p:cBhvr>
                                      <p:to x="100000" y="100000"/>
                                    </p:animScale>
                                  </p:childTnLst>
                                </p:cTn>
                              </p:par>
                            </p:childTnLst>
                          </p:cTn>
                        </p:par>
                        <p:par>
                          <p:cTn id="25" fill="hold" nodeType="afterGroup">
                            <p:stCondLst>
                              <p:cond delay="5000"/>
                            </p:stCondLst>
                            <p:childTnLst>
                              <p:par>
                                <p:cTn id="26" presetID="26" presetClass="entr" presetSubtype="0" fill="hold" nodeType="afterEffect">
                                  <p:stCondLst>
                                    <p:cond delay="0"/>
                                  </p:stCondLst>
                                  <p:childTnLst>
                                    <p:set>
                                      <p:cBhvr>
                                        <p:cTn id="27" dur="1" fill="hold">
                                          <p:stCondLst>
                                            <p:cond delay="0"/>
                                          </p:stCondLst>
                                        </p:cTn>
                                        <p:tgtEl>
                                          <p:spTgt spid="169990"/>
                                        </p:tgtEl>
                                        <p:attrNameLst>
                                          <p:attrName>style.visibility</p:attrName>
                                        </p:attrNameLst>
                                      </p:cBhvr>
                                      <p:to>
                                        <p:strVal val="visible"/>
                                      </p:to>
                                    </p:set>
                                    <p:animEffect transition="in" filter="wipe(down)">
                                      <p:cBhvr>
                                        <p:cTn id="28" dur="580">
                                          <p:stCondLst>
                                            <p:cond delay="0"/>
                                          </p:stCondLst>
                                        </p:cTn>
                                        <p:tgtEl>
                                          <p:spTgt spid="169990"/>
                                        </p:tgtEl>
                                      </p:cBhvr>
                                    </p:animEffect>
                                    <p:anim calcmode="lin" valueType="num">
                                      <p:cBhvr>
                                        <p:cTn id="29" dur="1822" tmFilter="0,0; 0.14,0.36; 0.43,0.73; 0.71,0.91; 1.0,1.0">
                                          <p:stCondLst>
                                            <p:cond delay="0"/>
                                          </p:stCondLst>
                                        </p:cTn>
                                        <p:tgtEl>
                                          <p:spTgt spid="169990"/>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69990"/>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69990"/>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69990"/>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69990"/>
                                        </p:tgtEl>
                                        <p:attrNameLst>
                                          <p:attrName>ppt_y</p:attrName>
                                        </p:attrNameLst>
                                      </p:cBhvr>
                                      <p:tavLst>
                                        <p:tav tm="0" fmla="#ppt_y-sin(pi*$)/81">
                                          <p:val>
                                            <p:fltVal val="0"/>
                                          </p:val>
                                        </p:tav>
                                        <p:tav tm="100000">
                                          <p:val>
                                            <p:fltVal val="1"/>
                                          </p:val>
                                        </p:tav>
                                      </p:tavLst>
                                    </p:anim>
                                    <p:animScale>
                                      <p:cBhvr>
                                        <p:cTn id="34" dur="26">
                                          <p:stCondLst>
                                            <p:cond delay="650"/>
                                          </p:stCondLst>
                                        </p:cTn>
                                        <p:tgtEl>
                                          <p:spTgt spid="169990"/>
                                        </p:tgtEl>
                                      </p:cBhvr>
                                      <p:to x="100000" y="60000"/>
                                    </p:animScale>
                                    <p:animScale>
                                      <p:cBhvr>
                                        <p:cTn id="35" dur="166" decel="50000">
                                          <p:stCondLst>
                                            <p:cond delay="676"/>
                                          </p:stCondLst>
                                        </p:cTn>
                                        <p:tgtEl>
                                          <p:spTgt spid="169990"/>
                                        </p:tgtEl>
                                      </p:cBhvr>
                                      <p:to x="100000" y="100000"/>
                                    </p:animScale>
                                    <p:animScale>
                                      <p:cBhvr>
                                        <p:cTn id="36" dur="26">
                                          <p:stCondLst>
                                            <p:cond delay="1312"/>
                                          </p:stCondLst>
                                        </p:cTn>
                                        <p:tgtEl>
                                          <p:spTgt spid="169990"/>
                                        </p:tgtEl>
                                      </p:cBhvr>
                                      <p:to x="100000" y="80000"/>
                                    </p:animScale>
                                    <p:animScale>
                                      <p:cBhvr>
                                        <p:cTn id="37" dur="166" decel="50000">
                                          <p:stCondLst>
                                            <p:cond delay="1338"/>
                                          </p:stCondLst>
                                        </p:cTn>
                                        <p:tgtEl>
                                          <p:spTgt spid="169990"/>
                                        </p:tgtEl>
                                      </p:cBhvr>
                                      <p:to x="100000" y="100000"/>
                                    </p:animScale>
                                    <p:animScale>
                                      <p:cBhvr>
                                        <p:cTn id="38" dur="26">
                                          <p:stCondLst>
                                            <p:cond delay="1642"/>
                                          </p:stCondLst>
                                        </p:cTn>
                                        <p:tgtEl>
                                          <p:spTgt spid="169990"/>
                                        </p:tgtEl>
                                      </p:cBhvr>
                                      <p:to x="100000" y="90000"/>
                                    </p:animScale>
                                    <p:animScale>
                                      <p:cBhvr>
                                        <p:cTn id="39" dur="166" decel="50000">
                                          <p:stCondLst>
                                            <p:cond delay="1668"/>
                                          </p:stCondLst>
                                        </p:cTn>
                                        <p:tgtEl>
                                          <p:spTgt spid="169990"/>
                                        </p:tgtEl>
                                      </p:cBhvr>
                                      <p:to x="100000" y="100000"/>
                                    </p:animScale>
                                    <p:animScale>
                                      <p:cBhvr>
                                        <p:cTn id="40" dur="26">
                                          <p:stCondLst>
                                            <p:cond delay="1808"/>
                                          </p:stCondLst>
                                        </p:cTn>
                                        <p:tgtEl>
                                          <p:spTgt spid="169990"/>
                                        </p:tgtEl>
                                      </p:cBhvr>
                                      <p:to x="100000" y="95000"/>
                                    </p:animScale>
                                    <p:animScale>
                                      <p:cBhvr>
                                        <p:cTn id="41" dur="166" decel="50000">
                                          <p:stCondLst>
                                            <p:cond delay="1834"/>
                                          </p:stCondLst>
                                        </p:cTn>
                                        <p:tgtEl>
                                          <p:spTgt spid="16999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9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CIMG18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02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0" name="Text Box 6"/>
          <p:cNvSpPr txBox="1">
            <a:spLocks noChangeArrowheads="1"/>
          </p:cNvSpPr>
          <p:nvPr/>
        </p:nvSpPr>
        <p:spPr bwMode="auto">
          <a:xfrm>
            <a:off x="1116013" y="260350"/>
            <a:ext cx="6697662" cy="823913"/>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ru-RU" sz="4800">
                <a:effectLst>
                  <a:outerShdw blurRad="38100" dist="38100" dir="2700000" algn="tl">
                    <a:srgbClr val="000000"/>
                  </a:outerShdw>
                </a:effectLst>
                <a:latin typeface="Arial Black" pitchFamily="34" charset="0"/>
              </a:rPr>
              <a:t>Скажем здоровью</a:t>
            </a:r>
          </a:p>
        </p:txBody>
      </p:sp>
      <p:sp>
        <p:nvSpPr>
          <p:cNvPr id="77831" name="Text Box 7"/>
          <p:cNvSpPr txBox="1">
            <a:spLocks noChangeArrowheads="1"/>
          </p:cNvSpPr>
          <p:nvPr/>
        </p:nvSpPr>
        <p:spPr bwMode="auto">
          <a:xfrm>
            <a:off x="1116013" y="1412875"/>
            <a:ext cx="12255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ru-RU" altLang="ru-RU" sz="4000" b="1">
                <a:solidFill>
                  <a:srgbClr val="FFFF00"/>
                </a:solidFill>
                <a:latin typeface="Lucida Sans Unicode" pitchFamily="34" charset="0"/>
              </a:rPr>
              <a:t>ДА!</a:t>
            </a:r>
          </a:p>
        </p:txBody>
      </p:sp>
      <p:sp>
        <p:nvSpPr>
          <p:cNvPr id="77832" name="Text Box 8"/>
          <p:cNvSpPr txBox="1">
            <a:spLocks noChangeArrowheads="1"/>
          </p:cNvSpPr>
          <p:nvPr/>
        </p:nvSpPr>
        <p:spPr bwMode="auto">
          <a:xfrm>
            <a:off x="3421063" y="1412875"/>
            <a:ext cx="2376487"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ru-RU" altLang="ru-RU" sz="9600" b="1">
                <a:solidFill>
                  <a:srgbClr val="3BABC5"/>
                </a:solidFill>
                <a:latin typeface="Lucida Sans Unicode" pitchFamily="34" charset="0"/>
              </a:rPr>
              <a:t>ДА!</a:t>
            </a:r>
          </a:p>
        </p:txBody>
      </p:sp>
      <p:sp>
        <p:nvSpPr>
          <p:cNvPr id="77833" name="Text Box 9"/>
          <p:cNvSpPr txBox="1">
            <a:spLocks noChangeArrowheads="1"/>
          </p:cNvSpPr>
          <p:nvPr/>
        </p:nvSpPr>
        <p:spPr bwMode="auto">
          <a:xfrm>
            <a:off x="6589713" y="1412875"/>
            <a:ext cx="12239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ru-RU" altLang="ru-RU" sz="4000" b="1">
                <a:solidFill>
                  <a:srgbClr val="FFFF00"/>
                </a:solidFill>
                <a:latin typeface="Lucida Sans Unicode" pitchFamily="34" charset="0"/>
              </a:rPr>
              <a:t>ДА!</a:t>
            </a:r>
          </a:p>
        </p:txBody>
      </p:sp>
      <p:sp>
        <p:nvSpPr>
          <p:cNvPr id="77834" name="Text Box 10"/>
          <p:cNvSpPr txBox="1">
            <a:spLocks noChangeArrowheads="1"/>
          </p:cNvSpPr>
          <p:nvPr/>
        </p:nvSpPr>
        <p:spPr bwMode="auto">
          <a:xfrm>
            <a:off x="1908175" y="3429000"/>
            <a:ext cx="5184775"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ru-RU" altLang="ru-RU" sz="6000">
                <a:solidFill>
                  <a:srgbClr val="3333FF"/>
                </a:solidFill>
                <a:latin typeface="Comic Sans MS" pitchFamily="66" charset="0"/>
              </a:rPr>
              <a:t>Наркотикам</a:t>
            </a:r>
            <a:r>
              <a:rPr lang="ru-RU" altLang="ru-RU" sz="6000">
                <a:latin typeface="Lucida Sans Unicode" pitchFamily="34" charset="0"/>
              </a:rPr>
              <a:t> </a:t>
            </a:r>
            <a:r>
              <a:rPr lang="ru-RU" altLang="ru-RU" sz="6000">
                <a:solidFill>
                  <a:srgbClr val="3333FF"/>
                </a:solidFill>
                <a:latin typeface="Lucida Sans Unicode" pitchFamily="34" charset="0"/>
              </a:rPr>
              <a:t>-</a:t>
            </a:r>
            <a:r>
              <a:rPr lang="ru-RU" altLang="ru-RU" sz="6000">
                <a:latin typeface="Lucida Sans Unicode" pitchFamily="34" charset="0"/>
              </a:rPr>
              <a:t> </a:t>
            </a:r>
            <a:r>
              <a:rPr lang="ru-RU" altLang="ru-RU" sz="6000">
                <a:solidFill>
                  <a:srgbClr val="000008"/>
                </a:solidFill>
                <a:latin typeface="Lucida Sans Unicode" pitchFamily="34" charset="0"/>
              </a:rPr>
              <a:t>НЕТ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7830"/>
                                        </p:tgtEl>
                                        <p:attrNameLst>
                                          <p:attrName>style.visibility</p:attrName>
                                        </p:attrNameLst>
                                      </p:cBhvr>
                                      <p:to>
                                        <p:strVal val="visible"/>
                                      </p:to>
                                    </p:set>
                                    <p:anim calcmode="lin" valueType="num">
                                      <p:cBhvr>
                                        <p:cTn id="7" dur="1000" fill="hold"/>
                                        <p:tgtEl>
                                          <p:spTgt spid="77830"/>
                                        </p:tgtEl>
                                        <p:attrNameLst>
                                          <p:attrName>ppt_x</p:attrName>
                                        </p:attrNameLst>
                                      </p:cBhvr>
                                      <p:tavLst>
                                        <p:tav tm="0">
                                          <p:val>
                                            <p:strVal val="#ppt_x-.2"/>
                                          </p:val>
                                        </p:tav>
                                        <p:tav tm="100000">
                                          <p:val>
                                            <p:strVal val="#ppt_x"/>
                                          </p:val>
                                        </p:tav>
                                      </p:tavLst>
                                    </p:anim>
                                    <p:anim calcmode="lin" valueType="num">
                                      <p:cBhvr>
                                        <p:cTn id="8" dur="1000" fill="hold"/>
                                        <p:tgtEl>
                                          <p:spTgt spid="77830"/>
                                        </p:tgtEl>
                                        <p:attrNameLst>
                                          <p:attrName>ppt_y</p:attrName>
                                        </p:attrNameLst>
                                      </p:cBhvr>
                                      <p:tavLst>
                                        <p:tav tm="0">
                                          <p:val>
                                            <p:strVal val="#ppt_y"/>
                                          </p:val>
                                        </p:tav>
                                        <p:tav tm="100000">
                                          <p:val>
                                            <p:strVal val="#ppt_y"/>
                                          </p:val>
                                        </p:tav>
                                      </p:tavLst>
                                    </p:anim>
                                    <p:animEffect transition="in" filter="wipe(right)" prLst="gradientSize: 0.1">
                                      <p:cBhvr>
                                        <p:cTn id="9" dur="1000"/>
                                        <p:tgtEl>
                                          <p:spTgt spid="77830"/>
                                        </p:tgtEl>
                                      </p:cBhvr>
                                    </p:animEffect>
                                  </p:childTnLst>
                                </p:cTn>
                              </p:par>
                            </p:childTnLst>
                          </p:cTn>
                        </p:par>
                        <p:par>
                          <p:cTn id="10" fill="hold" nodeType="afterGroup">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77831"/>
                                        </p:tgtEl>
                                        <p:attrNameLst>
                                          <p:attrName>style.visibility</p:attrName>
                                        </p:attrNameLst>
                                      </p:cBhvr>
                                      <p:to>
                                        <p:strVal val="visible"/>
                                      </p:to>
                                    </p:set>
                                    <p:animScale>
                                      <p:cBhvr>
                                        <p:cTn id="13" dur="1000" decel="50000" fill="hold">
                                          <p:stCondLst>
                                            <p:cond delay="0"/>
                                          </p:stCondLst>
                                        </p:cTn>
                                        <p:tgtEl>
                                          <p:spTgt spid="778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7831"/>
                                        </p:tgtEl>
                                        <p:attrNameLst>
                                          <p:attrName>ppt_x</p:attrName>
                                          <p:attrName>ppt_y</p:attrName>
                                        </p:attrNameLst>
                                      </p:cBhvr>
                                    </p:animMotion>
                                    <p:animEffect transition="in" filter="fade">
                                      <p:cBhvr>
                                        <p:cTn id="15" dur="1000"/>
                                        <p:tgtEl>
                                          <p:spTgt spid="77831"/>
                                        </p:tgtEl>
                                      </p:cBhvr>
                                    </p:animEffect>
                                  </p:childTnLst>
                                </p:cTn>
                              </p:par>
                            </p:childTnLst>
                          </p:cTn>
                        </p:par>
                        <p:par>
                          <p:cTn id="16" fill="hold" nodeType="afterGroup">
                            <p:stCondLst>
                              <p:cond delay="2000"/>
                            </p:stCondLst>
                            <p:childTnLst>
                              <p:par>
                                <p:cTn id="17" presetID="54" presetClass="entr" presetSubtype="0" accel="100000" fill="hold" grpId="0" nodeType="afterEffect">
                                  <p:stCondLst>
                                    <p:cond delay="0"/>
                                  </p:stCondLst>
                                  <p:childTnLst>
                                    <p:set>
                                      <p:cBhvr>
                                        <p:cTn id="18" dur="1" fill="hold">
                                          <p:stCondLst>
                                            <p:cond delay="0"/>
                                          </p:stCondLst>
                                        </p:cTn>
                                        <p:tgtEl>
                                          <p:spTgt spid="77833"/>
                                        </p:tgtEl>
                                        <p:attrNameLst>
                                          <p:attrName>style.visibility</p:attrName>
                                        </p:attrNameLst>
                                      </p:cBhvr>
                                      <p:to>
                                        <p:strVal val="visible"/>
                                      </p:to>
                                    </p:set>
                                    <p:anim calcmode="lin" valueType="num">
                                      <p:cBhvr>
                                        <p:cTn id="19" dur="500" fill="hold"/>
                                        <p:tgtEl>
                                          <p:spTgt spid="77833"/>
                                        </p:tgtEl>
                                        <p:attrNameLst>
                                          <p:attrName>ppt_w</p:attrName>
                                        </p:attrNameLst>
                                      </p:cBhvr>
                                      <p:tavLst>
                                        <p:tav tm="0">
                                          <p:val>
                                            <p:strVal val="#ppt_w*0.05"/>
                                          </p:val>
                                        </p:tav>
                                        <p:tav tm="100000">
                                          <p:val>
                                            <p:strVal val="#ppt_w"/>
                                          </p:val>
                                        </p:tav>
                                      </p:tavLst>
                                    </p:anim>
                                    <p:anim calcmode="lin" valueType="num">
                                      <p:cBhvr>
                                        <p:cTn id="20" dur="500" fill="hold"/>
                                        <p:tgtEl>
                                          <p:spTgt spid="77833"/>
                                        </p:tgtEl>
                                        <p:attrNameLst>
                                          <p:attrName>ppt_h</p:attrName>
                                        </p:attrNameLst>
                                      </p:cBhvr>
                                      <p:tavLst>
                                        <p:tav tm="0">
                                          <p:val>
                                            <p:strVal val="#ppt_h"/>
                                          </p:val>
                                        </p:tav>
                                        <p:tav tm="100000">
                                          <p:val>
                                            <p:strVal val="#ppt_h"/>
                                          </p:val>
                                        </p:tav>
                                      </p:tavLst>
                                    </p:anim>
                                    <p:anim calcmode="lin" valueType="num">
                                      <p:cBhvr>
                                        <p:cTn id="21" dur="500" fill="hold"/>
                                        <p:tgtEl>
                                          <p:spTgt spid="77833"/>
                                        </p:tgtEl>
                                        <p:attrNameLst>
                                          <p:attrName>ppt_x</p:attrName>
                                        </p:attrNameLst>
                                      </p:cBhvr>
                                      <p:tavLst>
                                        <p:tav tm="0">
                                          <p:val>
                                            <p:strVal val="#ppt_x-.2"/>
                                          </p:val>
                                        </p:tav>
                                        <p:tav tm="100000">
                                          <p:val>
                                            <p:strVal val="#ppt_x"/>
                                          </p:val>
                                        </p:tav>
                                      </p:tavLst>
                                    </p:anim>
                                    <p:anim calcmode="lin" valueType="num">
                                      <p:cBhvr>
                                        <p:cTn id="22" dur="500" fill="hold"/>
                                        <p:tgtEl>
                                          <p:spTgt spid="77833"/>
                                        </p:tgtEl>
                                        <p:attrNameLst>
                                          <p:attrName>ppt_y</p:attrName>
                                        </p:attrNameLst>
                                      </p:cBhvr>
                                      <p:tavLst>
                                        <p:tav tm="0">
                                          <p:val>
                                            <p:strVal val="#ppt_y"/>
                                          </p:val>
                                        </p:tav>
                                        <p:tav tm="100000">
                                          <p:val>
                                            <p:strVal val="#ppt_y"/>
                                          </p:val>
                                        </p:tav>
                                      </p:tavLst>
                                    </p:anim>
                                    <p:animEffect transition="in" filter="fade">
                                      <p:cBhvr>
                                        <p:cTn id="23" dur="500"/>
                                        <p:tgtEl>
                                          <p:spTgt spid="77833"/>
                                        </p:tgtEl>
                                      </p:cBhvr>
                                    </p:animEffect>
                                  </p:childTnLst>
                                </p:cTn>
                              </p:par>
                            </p:childTnLst>
                          </p:cTn>
                        </p:par>
                        <p:par>
                          <p:cTn id="24" fill="hold" nodeType="afterGroup">
                            <p:stCondLst>
                              <p:cond delay="2500"/>
                            </p:stCondLst>
                            <p:childTnLst>
                              <p:par>
                                <p:cTn id="25" presetID="38" presetClass="entr" presetSubtype="0" accel="50000" fill="hold" grpId="0" nodeType="afterEffect">
                                  <p:stCondLst>
                                    <p:cond delay="0"/>
                                  </p:stCondLst>
                                  <p:iterate type="lt">
                                    <p:tmPct val="50000"/>
                                  </p:iterate>
                                  <p:childTnLst>
                                    <p:set>
                                      <p:cBhvr>
                                        <p:cTn id="26" dur="1" fill="hold">
                                          <p:stCondLst>
                                            <p:cond delay="0"/>
                                          </p:stCondLst>
                                        </p:cTn>
                                        <p:tgtEl>
                                          <p:spTgt spid="77832"/>
                                        </p:tgtEl>
                                        <p:attrNameLst>
                                          <p:attrName>style.visibility</p:attrName>
                                        </p:attrNameLst>
                                      </p:cBhvr>
                                      <p:to>
                                        <p:strVal val="visible"/>
                                      </p:to>
                                    </p:set>
                                    <p:set>
                                      <p:cBhvr>
                                        <p:cTn id="27" dur="455" fill="hold">
                                          <p:stCondLst>
                                            <p:cond delay="0"/>
                                          </p:stCondLst>
                                        </p:cTn>
                                        <p:tgtEl>
                                          <p:spTgt spid="77832"/>
                                        </p:tgtEl>
                                        <p:attrNameLst>
                                          <p:attrName>style.rotation</p:attrName>
                                        </p:attrNameLst>
                                      </p:cBhvr>
                                      <p:to>
                                        <p:strVal val="-45.0"/>
                                      </p:to>
                                    </p:set>
                                    <p:anim calcmode="lin" valueType="num">
                                      <p:cBhvr>
                                        <p:cTn id="28" dur="455" fill="hold">
                                          <p:stCondLst>
                                            <p:cond delay="455"/>
                                          </p:stCondLst>
                                        </p:cTn>
                                        <p:tgtEl>
                                          <p:spTgt spid="77832"/>
                                        </p:tgtEl>
                                        <p:attrNameLst>
                                          <p:attrName>style.rotation</p:attrName>
                                        </p:attrNameLst>
                                      </p:cBhvr>
                                      <p:tavLst>
                                        <p:tav tm="0">
                                          <p:val>
                                            <p:fltVal val="-45"/>
                                          </p:val>
                                        </p:tav>
                                        <p:tav tm="69900">
                                          <p:val>
                                            <p:fltVal val="45"/>
                                          </p:val>
                                        </p:tav>
                                        <p:tav tm="100000">
                                          <p:val>
                                            <p:fltVal val="0"/>
                                          </p:val>
                                        </p:tav>
                                      </p:tavLst>
                                    </p:anim>
                                    <p:anim calcmode="lin" valueType="num">
                                      <p:cBhvr>
                                        <p:cTn id="29" dur="455" fill="hold">
                                          <p:stCondLst>
                                            <p:cond delay="0"/>
                                          </p:stCondLst>
                                        </p:cTn>
                                        <p:tgtEl>
                                          <p:spTgt spid="77832"/>
                                        </p:tgtEl>
                                        <p:attrNameLst>
                                          <p:attrName>ppt_y</p:attrName>
                                        </p:attrNameLst>
                                      </p:cBhvr>
                                      <p:tavLst>
                                        <p:tav tm="0">
                                          <p:val>
                                            <p:strVal val="#ppt_y-1"/>
                                          </p:val>
                                        </p:tav>
                                        <p:tav tm="100000">
                                          <p:val>
                                            <p:strVal val="#ppt_y-(0.354*#ppt_w-0.172*#ppt_h)"/>
                                          </p:val>
                                        </p:tav>
                                      </p:tavLst>
                                    </p:anim>
                                    <p:anim calcmode="lin" valueType="num">
                                      <p:cBhvr>
                                        <p:cTn id="30" dur="156" decel="50000" autoRev="1" fill="hold">
                                          <p:stCondLst>
                                            <p:cond delay="455"/>
                                          </p:stCondLst>
                                        </p:cTn>
                                        <p:tgtEl>
                                          <p:spTgt spid="77832"/>
                                        </p:tgtEl>
                                        <p:attrNameLst>
                                          <p:attrName>ppt_y</p:attrName>
                                        </p:attrNameLst>
                                      </p:cBhvr>
                                      <p:tavLst>
                                        <p:tav tm="0">
                                          <p:val>
                                            <p:strVal val="#ppt_y-(0.354*#ppt_w-0.172*#ppt_h)"/>
                                          </p:val>
                                        </p:tav>
                                        <p:tav tm="100000">
                                          <p:val>
                                            <p:strVal val="#ppt_y-(0.354*#ppt_w-0.172*#ppt_h)-#ppt_h/2"/>
                                          </p:val>
                                        </p:tav>
                                      </p:tavLst>
                                    </p:anim>
                                    <p:anim calcmode="lin" valueType="num">
                                      <p:cBhvr>
                                        <p:cTn id="31" dur="136" fill="hold">
                                          <p:stCondLst>
                                            <p:cond delay="864"/>
                                          </p:stCondLst>
                                        </p:cTn>
                                        <p:tgtEl>
                                          <p:spTgt spid="77832"/>
                                        </p:tgtEl>
                                        <p:attrNameLst>
                                          <p:attrName>ppt_y</p:attrName>
                                        </p:attrNameLst>
                                      </p:cBhvr>
                                      <p:tavLst>
                                        <p:tav tm="0">
                                          <p:val>
                                            <p:strVal val="#ppt_y-(0.354*#ppt_w-0.172*#ppt_h)"/>
                                          </p:val>
                                        </p:tav>
                                        <p:tav tm="100000">
                                          <p:val>
                                            <p:strVal val="#ppt_y"/>
                                          </p:val>
                                        </p:tav>
                                      </p:tavLst>
                                    </p:anim>
                                  </p:childTnLst>
                                </p:cTn>
                              </p:par>
                            </p:childTnLst>
                          </p:cTn>
                        </p:par>
                        <p:par>
                          <p:cTn id="32" fill="hold" nodeType="afterGroup">
                            <p:stCondLst>
                              <p:cond delay="4500"/>
                            </p:stCondLst>
                            <p:childTnLst>
                              <p:par>
                                <p:cTn id="33" presetID="48" presetClass="entr" presetSubtype="0" accel="50000" fill="hold" grpId="0" nodeType="afterEffect">
                                  <p:stCondLst>
                                    <p:cond delay="0"/>
                                  </p:stCondLst>
                                  <p:childTnLst>
                                    <p:set>
                                      <p:cBhvr>
                                        <p:cTn id="34" dur="1" fill="hold">
                                          <p:stCondLst>
                                            <p:cond delay="0"/>
                                          </p:stCondLst>
                                        </p:cTn>
                                        <p:tgtEl>
                                          <p:spTgt spid="77834"/>
                                        </p:tgtEl>
                                        <p:attrNameLst>
                                          <p:attrName>style.visibility</p:attrName>
                                        </p:attrNameLst>
                                      </p:cBhvr>
                                      <p:to>
                                        <p:strVal val="visible"/>
                                      </p:to>
                                    </p:set>
                                    <p:anim calcmode="lin" valueType="num">
                                      <p:cBhvr>
                                        <p:cTn id="35" dur="1000" fill="hold"/>
                                        <p:tgtEl>
                                          <p:spTgt spid="7783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6" dur="1000" fill="hold"/>
                                        <p:tgtEl>
                                          <p:spTgt spid="77834"/>
                                        </p:tgtEl>
                                        <p:attrNameLst>
                                          <p:attrName>ppt_x</p:attrName>
                                        </p:attrNameLst>
                                      </p:cBhvr>
                                      <p:tavLst>
                                        <p:tav tm="0">
                                          <p:val>
                                            <p:fltVal val="-1"/>
                                          </p:val>
                                        </p:tav>
                                        <p:tav tm="50000">
                                          <p:val>
                                            <p:fltVal val="0.95"/>
                                          </p:val>
                                        </p:tav>
                                        <p:tav tm="100000">
                                          <p:val>
                                            <p:strVal val="#ppt_x"/>
                                          </p:val>
                                        </p:tav>
                                      </p:tavLst>
                                    </p:anim>
                                    <p:anim calcmode="lin" valueType="num">
                                      <p:cBhvr>
                                        <p:cTn id="37" dur="1000" fill="hold"/>
                                        <p:tgtEl>
                                          <p:spTgt spid="77834"/>
                                        </p:tgtEl>
                                        <p:attrNameLst>
                                          <p:attrName>ppt_y</p:attrName>
                                        </p:attrNameLst>
                                      </p:cBhvr>
                                      <p:tavLst>
                                        <p:tav tm="0">
                                          <p:val>
                                            <p:strVal val="#ppt_y"/>
                                          </p:val>
                                        </p:tav>
                                        <p:tav tm="100000">
                                          <p:val>
                                            <p:strVal val="#ppt_y"/>
                                          </p:val>
                                        </p:tav>
                                      </p:tavLst>
                                    </p:anim>
                                    <p:animEffect transition="in" filter="fade">
                                      <p:cBhvr>
                                        <p:cTn id="38" dur="1000"/>
                                        <p:tgtEl>
                                          <p:spTgt spid="77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0" grpId="0"/>
      <p:bldP spid="77831" grpId="0"/>
      <p:bldP spid="77832" grpId="0"/>
      <p:bldP spid="77833" grpId="0"/>
      <p:bldP spid="778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38" y="5286375"/>
            <a:ext cx="8229600" cy="714375"/>
          </a:xfrm>
        </p:spPr>
        <p:txBody>
          <a:bodyPr>
            <a:normAutofit fontScale="90000"/>
          </a:bodyPr>
          <a:lstStyle/>
          <a:p>
            <a:pPr eaLnBrk="1" fontAlgn="auto" hangingPunct="1">
              <a:spcAft>
                <a:spcPts val="0"/>
              </a:spcAft>
              <a:defRPr/>
            </a:pPr>
            <a:endParaRPr lang="ru-RU" dirty="0"/>
          </a:p>
        </p:txBody>
      </p:sp>
      <p:sp>
        <p:nvSpPr>
          <p:cNvPr id="11267" name="Текст 2"/>
          <p:cNvSpPr>
            <a:spLocks noGrp="1"/>
          </p:cNvSpPr>
          <p:nvPr>
            <p:ph type="body" idx="1"/>
          </p:nvPr>
        </p:nvSpPr>
        <p:spPr>
          <a:ln>
            <a:headEnd/>
            <a:tailEnd/>
          </a:ln>
        </p:spPr>
        <p:txBody>
          <a:bodyPr/>
          <a:lstStyle/>
          <a:p>
            <a:pPr eaLnBrk="1" hangingPunct="1"/>
            <a:endParaRPr lang="ru-RU" altLang="ru-RU" smtClean="0"/>
          </a:p>
        </p:txBody>
      </p:sp>
      <p:sp>
        <p:nvSpPr>
          <p:cNvPr id="11268" name="Текст 3"/>
          <p:cNvSpPr>
            <a:spLocks noGrp="1"/>
          </p:cNvSpPr>
          <p:nvPr>
            <p:ph type="body" sz="half" idx="3"/>
          </p:nvPr>
        </p:nvSpPr>
        <p:spPr>
          <a:xfrm>
            <a:off x="4645025" y="5410200"/>
            <a:ext cx="4041775" cy="762000"/>
          </a:xfrm>
          <a:ln>
            <a:headEnd/>
            <a:tailEnd/>
          </a:ln>
        </p:spPr>
        <p:txBody>
          <a:bodyPr/>
          <a:lstStyle/>
          <a:p>
            <a:pPr eaLnBrk="1" hangingPunct="1"/>
            <a:r>
              <a:rPr lang="ru-RU" altLang="ru-RU" smtClean="0"/>
              <a:t>« Н Е Т</a:t>
            </a:r>
          </a:p>
        </p:txBody>
      </p:sp>
      <p:sp>
        <p:nvSpPr>
          <p:cNvPr id="5" name="Содержимое 4"/>
          <p:cNvSpPr>
            <a:spLocks noGrp="1"/>
          </p:cNvSpPr>
          <p:nvPr>
            <p:ph sz="quarter" idx="2"/>
          </p:nvPr>
        </p:nvSpPr>
        <p:spPr>
          <a:xfrm>
            <a:off x="457200" y="1444625"/>
            <a:ext cx="900113" cy="3941763"/>
          </a:xfrm>
          <a:ln/>
        </p:spPr>
        <p:txBody>
          <a:bodyPr>
            <a:normAutofit/>
          </a:bodyPr>
          <a:lstStyle/>
          <a:p>
            <a:pPr lvl="7">
              <a:defRPr/>
            </a:pPr>
            <a:endParaRPr lang="ru-RU" sz="2800" dirty="0">
              <a:solidFill>
                <a:schemeClr val="accent2"/>
              </a:solidFill>
            </a:endParaRPr>
          </a:p>
        </p:txBody>
      </p:sp>
      <p:pic>
        <p:nvPicPr>
          <p:cNvPr id="1026" name="Picture 2" descr="C:\Documents and Settings\Пользователь\Рабочий стол\наркомания1\profilaktika-narkomanii-2.jpg"/>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a:xfrm>
            <a:off x="0" y="-928688"/>
            <a:ext cx="9144000" cy="7786688"/>
          </a:xfrm>
          <a:ln>
            <a:prstDash val="soli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a:xfrm>
            <a:off x="468313" y="765175"/>
            <a:ext cx="8229600" cy="4114800"/>
          </a:xfrm>
        </p:spPr>
        <p:txBody>
          <a:bodyPr>
            <a:normAutofit fontScale="92500"/>
          </a:bodyPr>
          <a:lstStyle/>
          <a:p>
            <a:pPr marL="365760" indent="-256032" eaLnBrk="1" fontAlgn="auto" hangingPunct="1">
              <a:spcAft>
                <a:spcPts val="0"/>
              </a:spcAft>
              <a:buFont typeface="Wingdings" pitchFamily="2" charset="2"/>
              <a:buNone/>
              <a:defRPr/>
            </a:pPr>
            <a:r>
              <a:rPr lang="ru-RU" sz="6600"/>
              <a:t>    Отказаться от</a:t>
            </a:r>
          </a:p>
          <a:p>
            <a:pPr marL="365760" indent="-256032" eaLnBrk="1" fontAlgn="auto" hangingPunct="1">
              <a:spcAft>
                <a:spcPts val="0"/>
              </a:spcAft>
              <a:buFont typeface="Wingdings" pitchFamily="2" charset="2"/>
              <a:buNone/>
              <a:defRPr/>
            </a:pPr>
            <a:r>
              <a:rPr lang="ru-RU" sz="6600"/>
              <a:t>  наркотиков можно</a:t>
            </a:r>
          </a:p>
          <a:p>
            <a:pPr marL="365760" indent="-256032" eaLnBrk="1" fontAlgn="auto" hangingPunct="1">
              <a:spcAft>
                <a:spcPts val="0"/>
              </a:spcAft>
              <a:buFont typeface="Wingdings" pitchFamily="2" charset="2"/>
              <a:buNone/>
              <a:defRPr/>
            </a:pPr>
            <a:r>
              <a:rPr lang="ru-RU" sz="6600"/>
              <a:t>только  один   раз-</a:t>
            </a:r>
          </a:p>
          <a:p>
            <a:pPr marL="365760" indent="-256032" eaLnBrk="1" fontAlgn="auto" hangingPunct="1">
              <a:spcAft>
                <a:spcPts val="0"/>
              </a:spcAft>
              <a:buFont typeface="Wingdings" pitchFamily="2" charset="2"/>
              <a:buNone/>
              <a:defRPr/>
            </a:pPr>
            <a:r>
              <a:rPr lang="ru-RU" sz="6600"/>
              <a:t>        ПЕРВЫЙ!!!</a:t>
            </a:r>
          </a:p>
        </p:txBody>
      </p:sp>
      <p:sp>
        <p:nvSpPr>
          <p:cNvPr id="230402" name="Rectangle 2"/>
          <p:cNvSpPr>
            <a:spLocks noGrp="1" noChangeArrowheads="1"/>
          </p:cNvSpPr>
          <p:nvPr>
            <p:ph type="title"/>
          </p:nvPr>
        </p:nvSpPr>
        <p:spPr>
          <a:xfrm flipH="1">
            <a:off x="5076825" y="2852738"/>
            <a:ext cx="69850" cy="112712"/>
          </a:xfrm>
        </p:spPr>
        <p:txBody>
          <a:bodyPr>
            <a:normAutofit fontScale="90000"/>
          </a:bodyPr>
          <a:lstStyle/>
          <a:p>
            <a:pPr eaLnBrk="1" fontAlgn="auto" hangingPunct="1">
              <a:spcAft>
                <a:spcPts val="0"/>
              </a:spcAft>
              <a:defRPr/>
            </a:pPr>
            <a:endParaRPr lang="ru-RU" sz="40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p:cNvPicPr>
            <a:picLocks noGrp="1" noChangeAspect="1" noChangeArrowheads="1"/>
          </p:cNvPicPr>
          <p:nvPr>
            <p:ph type="ctrTitle" idx="4294967295"/>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8"/>
          <p:cNvSpPr>
            <a:spLocks noChangeArrowheads="1"/>
          </p:cNvSpPr>
          <p:nvPr/>
        </p:nvSpPr>
        <p:spPr bwMode="auto">
          <a:xfrm>
            <a:off x="0" y="620713"/>
            <a:ext cx="9144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ru-RU">
                <a:solidFill>
                  <a:srgbClr val="460BB1"/>
                </a:solidFill>
                <a:latin typeface="Arial Unicode MS" pitchFamily="34" charset="-128"/>
              </a:rPr>
              <a:t> </a:t>
            </a:r>
            <a:r>
              <a:rPr lang="ru-RU" altLang="ru-RU" sz="2800">
                <a:solidFill>
                  <a:srgbClr val="460BB1"/>
                </a:solidFill>
                <a:latin typeface="Arial Unicode MS" pitchFamily="34" charset="-128"/>
              </a:rPr>
              <a:t>Т</a:t>
            </a:r>
            <a:r>
              <a:rPr lang="uk-UA" altLang="ru-RU" sz="2800">
                <a:solidFill>
                  <a:srgbClr val="460BB1"/>
                </a:solidFill>
                <a:latin typeface="Arial Unicode MS" pitchFamily="34" charset="-128"/>
              </a:rPr>
              <a:t>ермин "наркотик" приобрел юридический смысл наряду с терминами "сильнодействующее вещество", "психотропное вещество", "одурманивающее вещество" и т.д</a:t>
            </a:r>
            <a:r>
              <a:rPr lang="ru-RU" altLang="ru-RU" sz="2800">
                <a:latin typeface="Arial Unicode MS" pitchFamily="34" charset="-128"/>
              </a:rPr>
              <a:t> </a:t>
            </a:r>
            <a:endParaRPr lang="ru-RU" altLang="ru-RU">
              <a:latin typeface="Arial Unicode MS" pitchFamily="34" charset="-128"/>
            </a:endParaRPr>
          </a:p>
        </p:txBody>
      </p:sp>
      <p:sp>
        <p:nvSpPr>
          <p:cNvPr id="5129" name="WordArt 9"/>
          <p:cNvSpPr>
            <a:spLocks noChangeArrowheads="1" noChangeShapeType="1" noTextEdit="1"/>
          </p:cNvSpPr>
          <p:nvPr/>
        </p:nvSpPr>
        <p:spPr bwMode="auto">
          <a:xfrm>
            <a:off x="1258888" y="188913"/>
            <a:ext cx="5903912" cy="523875"/>
          </a:xfrm>
          <a:prstGeom prst="rect">
            <a:avLst/>
          </a:prstGeom>
        </p:spPr>
        <p:txBody>
          <a:bodyPr wrap="none" fromWordArt="1">
            <a:prstTxWarp prst="textPlain">
              <a:avLst>
                <a:gd name="adj" fmla="val 50000"/>
              </a:avLst>
            </a:prstTxWarp>
          </a:bodyPr>
          <a:lstStyle/>
          <a:p>
            <a:pPr algn="ctr"/>
            <a:r>
              <a:rPr lang="ru-RU" sz="3600" b="1" i="1" kern="10">
                <a:ln w="9525">
                  <a:solidFill>
                    <a:srgbClr val="000000"/>
                  </a:solidFill>
                  <a:round/>
                  <a:headEnd/>
                  <a:tailEnd/>
                </a:ln>
                <a:solidFill>
                  <a:srgbClr val="FFFFFF"/>
                </a:solidFill>
                <a:effectLst>
                  <a:outerShdw dist="35921" dir="2700000" algn="ctr" rotWithShape="0">
                    <a:srgbClr val="808080">
                      <a:alpha val="79999"/>
                    </a:srgbClr>
                  </a:outerShdw>
                </a:effectLst>
                <a:latin typeface="Arial"/>
                <a:cs typeface="Arial"/>
              </a:rPr>
              <a:t>Что такое наркотики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5129"/>
                                        </p:tgtEl>
                                        <p:attrNameLst>
                                          <p:attrName>style.visibility</p:attrName>
                                        </p:attrNameLst>
                                      </p:cBhvr>
                                      <p:to>
                                        <p:strVal val="visible"/>
                                      </p:to>
                                    </p:set>
                                    <p:animEffect transition="in" filter="wheel(4)">
                                      <p:cBhvr>
                                        <p:cTn id="7" dur="500"/>
                                        <p:tgtEl>
                                          <p:spTgt spid="5129"/>
                                        </p:tgtEl>
                                      </p:cBhvr>
                                    </p:animEffect>
                                  </p:childTnLst>
                                </p:cTn>
                              </p:par>
                            </p:childTnLst>
                          </p:cTn>
                        </p:par>
                        <p:par>
                          <p:cTn id="8" fill="hold" nodeType="afterGroup">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5128">
                                            <p:txEl>
                                              <p:pRg st="0" end="0"/>
                                            </p:txEl>
                                          </p:spTgt>
                                        </p:tgtEl>
                                        <p:attrNameLst>
                                          <p:attrName>style.visibility</p:attrName>
                                        </p:attrNameLst>
                                      </p:cBhvr>
                                      <p:to>
                                        <p:strVal val="visible"/>
                                      </p:to>
                                    </p:set>
                                    <p:anim by="(-#ppt_w*2)" calcmode="lin" valueType="num">
                                      <p:cBhvr rctx="PPT">
                                        <p:cTn id="11" dur="250" autoRev="1" fill="hold">
                                          <p:stCondLst>
                                            <p:cond delay="0"/>
                                          </p:stCondLst>
                                        </p:cTn>
                                        <p:tgtEl>
                                          <p:spTgt spid="5128">
                                            <p:txEl>
                                              <p:pRg st="0" end="0"/>
                                            </p:txEl>
                                          </p:spTgt>
                                        </p:tgtEl>
                                        <p:attrNameLst>
                                          <p:attrName>ppt_w</p:attrName>
                                        </p:attrNameLst>
                                      </p:cBhvr>
                                    </p:anim>
                                    <p:anim by="(#ppt_w*0.50)" calcmode="lin" valueType="num">
                                      <p:cBhvr>
                                        <p:cTn id="12" dur="250" decel="50000" autoRev="1" fill="hold">
                                          <p:stCondLst>
                                            <p:cond delay="0"/>
                                          </p:stCondLst>
                                        </p:cTn>
                                        <p:tgtEl>
                                          <p:spTgt spid="5128">
                                            <p:txEl>
                                              <p:pRg st="0" end="0"/>
                                            </p:txEl>
                                          </p:spTgt>
                                        </p:tgtEl>
                                        <p:attrNameLst>
                                          <p:attrName>ppt_x</p:attrName>
                                        </p:attrNameLst>
                                      </p:cBhvr>
                                    </p:anim>
                                    <p:anim from="(-#ppt_h/2)" to="(#ppt_y)" calcmode="lin" valueType="num">
                                      <p:cBhvr>
                                        <p:cTn id="13" dur="500" fill="hold">
                                          <p:stCondLst>
                                            <p:cond delay="0"/>
                                          </p:stCondLst>
                                        </p:cTn>
                                        <p:tgtEl>
                                          <p:spTgt spid="5128">
                                            <p:txEl>
                                              <p:pRg st="0" end="0"/>
                                            </p:txEl>
                                          </p:spTgt>
                                        </p:tgtEl>
                                        <p:attrNameLst>
                                          <p:attrName>ppt_y</p:attrName>
                                        </p:attrNameLst>
                                      </p:cBhvr>
                                    </p:anim>
                                    <p:animRot by="21600000">
                                      <p:cBhvr>
                                        <p:cTn id="14" dur="500" fill="hold">
                                          <p:stCondLst>
                                            <p:cond delay="0"/>
                                          </p:stCondLst>
                                        </p:cTn>
                                        <p:tgtEl>
                                          <p:spTgt spid="512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82-rev[1_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darkwizard_garden_of_sleeping_silence_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88"/>
            <a:ext cx="9144000"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8"/>
          <p:cNvSpPr>
            <a:spLocks noChangeArrowheads="1"/>
          </p:cNvSpPr>
          <p:nvPr/>
        </p:nvSpPr>
        <p:spPr bwMode="auto">
          <a:xfrm>
            <a:off x="0" y="1773238"/>
            <a:ext cx="9144000" cy="4770437"/>
          </a:xfrm>
          <a:prstGeom prst="rect">
            <a:avLst/>
          </a:prstGeom>
          <a:noFill/>
          <a:ln w="9525">
            <a:noFill/>
            <a:miter lim="800000"/>
            <a:headEnd/>
            <a:tailEnd/>
          </a:ln>
          <a:effectLst/>
        </p:spPr>
        <p:txBody>
          <a:bodyPr anchor="ctr">
            <a:spAutoFit/>
          </a:bodyPr>
          <a:lstStyle/>
          <a:p>
            <a:pPr fontAlgn="auto">
              <a:spcBef>
                <a:spcPts val="0"/>
              </a:spcBef>
              <a:spcAft>
                <a:spcPts val="0"/>
              </a:spcAft>
              <a:tabLst>
                <a:tab pos="457200" algn="l"/>
              </a:tabLst>
              <a:defRPr/>
            </a:pPr>
            <a:r>
              <a:rPr lang="uk-UA" sz="2400" b="1" dirty="0">
                <a:solidFill>
                  <a:srgbClr val="000000"/>
                </a:solidFill>
                <a:latin typeface="+mn-lt"/>
              </a:rPr>
              <a:t>1</a:t>
            </a:r>
            <a:r>
              <a:rPr lang="uk-UA" sz="2400" b="1" dirty="0">
                <a:solidFill>
                  <a:srgbClr val="0066FF"/>
                </a:solidFill>
                <a:latin typeface="+mn-lt"/>
              </a:rPr>
              <a:t> </a:t>
            </a:r>
            <a:r>
              <a:rPr lang="uk-UA" sz="2400" b="1" dirty="0" err="1">
                <a:solidFill>
                  <a:srgbClr val="0066FF"/>
                </a:solidFill>
                <a:latin typeface="+mn-lt"/>
              </a:rPr>
              <a:t>способность</a:t>
            </a:r>
            <a:r>
              <a:rPr lang="uk-UA" sz="2400" b="1" dirty="0">
                <a:solidFill>
                  <a:srgbClr val="0066FF"/>
                </a:solidFill>
                <a:latin typeface="+mn-lt"/>
              </a:rPr>
              <a:t> </a:t>
            </a:r>
            <a:r>
              <a:rPr lang="uk-UA" sz="2400" b="1" dirty="0" err="1">
                <a:solidFill>
                  <a:srgbClr val="0066FF"/>
                </a:solidFill>
                <a:latin typeface="+mn-lt"/>
              </a:rPr>
              <a:t>вызывать</a:t>
            </a:r>
            <a:r>
              <a:rPr lang="uk-UA" sz="2400" b="1" dirty="0">
                <a:solidFill>
                  <a:srgbClr val="0066FF"/>
                </a:solidFill>
                <a:latin typeface="+mn-lt"/>
              </a:rPr>
              <a:t> </a:t>
            </a:r>
            <a:r>
              <a:rPr lang="uk-UA" sz="2400" b="1" dirty="0" err="1">
                <a:solidFill>
                  <a:srgbClr val="0066FF"/>
                </a:solidFill>
                <a:latin typeface="+mn-lt"/>
              </a:rPr>
              <a:t>эйфорию</a:t>
            </a:r>
            <a:r>
              <a:rPr lang="uk-UA" sz="2400" b="1" dirty="0">
                <a:solidFill>
                  <a:srgbClr val="0066FF"/>
                </a:solidFill>
                <a:latin typeface="+mn-lt"/>
              </a:rPr>
              <a:t> (</a:t>
            </a:r>
            <a:r>
              <a:rPr lang="uk-UA" sz="2400" b="1" dirty="0" err="1">
                <a:solidFill>
                  <a:srgbClr val="0066FF"/>
                </a:solidFill>
                <a:latin typeface="+mn-lt"/>
              </a:rPr>
              <a:t>приподнятое</a:t>
            </a:r>
            <a:r>
              <a:rPr lang="uk-UA" sz="2400" b="1" dirty="0">
                <a:solidFill>
                  <a:srgbClr val="0066FF"/>
                </a:solidFill>
                <a:latin typeface="+mn-lt"/>
              </a:rPr>
              <a:t> </a:t>
            </a:r>
            <a:r>
              <a:rPr lang="uk-UA" sz="2400" b="1" dirty="0" err="1">
                <a:solidFill>
                  <a:srgbClr val="0066FF"/>
                </a:solidFill>
                <a:latin typeface="+mn-lt"/>
              </a:rPr>
              <a:t>настроение</a:t>
            </a:r>
            <a:r>
              <a:rPr lang="uk-UA" sz="2400" b="1" dirty="0">
                <a:solidFill>
                  <a:srgbClr val="0066FF"/>
                </a:solidFill>
                <a:latin typeface="+mn-lt"/>
              </a:rPr>
              <a:t>) </a:t>
            </a:r>
            <a:r>
              <a:rPr lang="uk-UA" sz="2400" b="1" dirty="0" err="1">
                <a:solidFill>
                  <a:srgbClr val="0066FF"/>
                </a:solidFill>
                <a:latin typeface="+mn-lt"/>
              </a:rPr>
              <a:t>или</a:t>
            </a:r>
            <a:r>
              <a:rPr lang="uk-UA" sz="2400" b="1" dirty="0">
                <a:solidFill>
                  <a:srgbClr val="0066FF"/>
                </a:solidFill>
                <a:latin typeface="+mn-lt"/>
              </a:rPr>
              <a:t>, по </a:t>
            </a:r>
            <a:r>
              <a:rPr lang="uk-UA" sz="2400" b="1" dirty="0" err="1">
                <a:solidFill>
                  <a:srgbClr val="0066FF"/>
                </a:solidFill>
                <a:latin typeface="+mn-lt"/>
              </a:rPr>
              <a:t>крайней</a:t>
            </a:r>
            <a:r>
              <a:rPr lang="uk-UA" sz="2400" b="1" dirty="0">
                <a:solidFill>
                  <a:srgbClr val="0066FF"/>
                </a:solidFill>
                <a:latin typeface="+mn-lt"/>
              </a:rPr>
              <a:t> мере, </a:t>
            </a:r>
            <a:r>
              <a:rPr lang="uk-UA" sz="2400" b="1" dirty="0" err="1">
                <a:solidFill>
                  <a:srgbClr val="0066FF"/>
                </a:solidFill>
                <a:latin typeface="+mn-lt"/>
              </a:rPr>
              <a:t>приятные</a:t>
            </a:r>
            <a:r>
              <a:rPr lang="uk-UA" sz="2400" b="1" dirty="0">
                <a:solidFill>
                  <a:srgbClr val="0066FF"/>
                </a:solidFill>
                <a:latin typeface="+mn-lt"/>
              </a:rPr>
              <a:t> </a:t>
            </a:r>
            <a:r>
              <a:rPr lang="uk-UA" sz="2400" b="1" dirty="0" err="1">
                <a:solidFill>
                  <a:srgbClr val="0066FF"/>
                </a:solidFill>
                <a:latin typeface="+mn-lt"/>
              </a:rPr>
              <a:t>субъективные</a:t>
            </a:r>
            <a:r>
              <a:rPr lang="uk-UA" sz="2400" b="1" dirty="0">
                <a:solidFill>
                  <a:srgbClr val="0066FF"/>
                </a:solidFill>
                <a:latin typeface="+mn-lt"/>
              </a:rPr>
              <a:t> </a:t>
            </a:r>
            <a:r>
              <a:rPr lang="uk-UA" sz="2400" b="1" dirty="0" err="1">
                <a:solidFill>
                  <a:srgbClr val="0066FF"/>
                </a:solidFill>
                <a:latin typeface="+mn-lt"/>
              </a:rPr>
              <a:t>переживания</a:t>
            </a:r>
            <a:r>
              <a:rPr lang="uk-UA" sz="2400" b="1" dirty="0">
                <a:solidFill>
                  <a:srgbClr val="0066FF"/>
                </a:solidFill>
                <a:latin typeface="+mn-lt"/>
              </a:rPr>
              <a:t>; </a:t>
            </a:r>
            <a:endParaRPr lang="ru-RU" sz="2400" b="1" dirty="0">
              <a:solidFill>
                <a:srgbClr val="0066FF"/>
              </a:solidFill>
              <a:latin typeface="+mn-lt"/>
            </a:endParaRPr>
          </a:p>
          <a:p>
            <a:pPr fontAlgn="auto">
              <a:spcBef>
                <a:spcPts val="0"/>
              </a:spcBef>
              <a:spcAft>
                <a:spcPts val="0"/>
              </a:spcAft>
              <a:tabLst>
                <a:tab pos="457200" algn="l"/>
              </a:tabLst>
              <a:defRPr/>
            </a:pPr>
            <a:r>
              <a:rPr lang="uk-UA" sz="2000" b="1" dirty="0">
                <a:solidFill>
                  <a:schemeClr val="accent2">
                    <a:lumMod val="75000"/>
                  </a:schemeClr>
                </a:solidFill>
                <a:latin typeface="+mn-lt"/>
              </a:rPr>
              <a:t>2 </a:t>
            </a:r>
            <a:r>
              <a:rPr lang="uk-UA" sz="2000" b="1" dirty="0" err="1">
                <a:solidFill>
                  <a:schemeClr val="accent2">
                    <a:lumMod val="75000"/>
                  </a:schemeClr>
                </a:solidFill>
                <a:latin typeface="+mn-lt"/>
              </a:rPr>
              <a:t>способность</a:t>
            </a:r>
            <a:r>
              <a:rPr lang="uk-UA" sz="2000" b="1" dirty="0">
                <a:solidFill>
                  <a:schemeClr val="accent2">
                    <a:lumMod val="75000"/>
                  </a:schemeClr>
                </a:solidFill>
                <a:latin typeface="+mn-lt"/>
              </a:rPr>
              <a:t> </a:t>
            </a:r>
            <a:r>
              <a:rPr lang="uk-UA" sz="2000" b="1" dirty="0" err="1">
                <a:solidFill>
                  <a:schemeClr val="accent2">
                    <a:lumMod val="75000"/>
                  </a:schemeClr>
                </a:solidFill>
                <a:latin typeface="+mn-lt"/>
              </a:rPr>
              <a:t>вызывать</a:t>
            </a:r>
            <a:r>
              <a:rPr lang="uk-UA" sz="2000" b="1" dirty="0">
                <a:solidFill>
                  <a:schemeClr val="accent2">
                    <a:lumMod val="75000"/>
                  </a:schemeClr>
                </a:solidFill>
                <a:latin typeface="+mn-lt"/>
              </a:rPr>
              <a:t> </a:t>
            </a:r>
            <a:r>
              <a:rPr lang="uk-UA" sz="2000" b="1" dirty="0" err="1">
                <a:solidFill>
                  <a:schemeClr val="accent2">
                    <a:lumMod val="75000"/>
                  </a:schemeClr>
                </a:solidFill>
                <a:latin typeface="+mn-lt"/>
              </a:rPr>
              <a:t>зависимость</a:t>
            </a:r>
            <a:r>
              <a:rPr lang="uk-UA" sz="2000" b="1" dirty="0">
                <a:solidFill>
                  <a:schemeClr val="accent2">
                    <a:lumMod val="75000"/>
                  </a:schemeClr>
                </a:solidFill>
                <a:latin typeface="+mn-lt"/>
              </a:rPr>
              <a:t> (</a:t>
            </a:r>
            <a:r>
              <a:rPr lang="uk-UA" sz="2000" b="1" dirty="0" err="1">
                <a:solidFill>
                  <a:schemeClr val="accent2">
                    <a:lumMod val="75000"/>
                  </a:schemeClr>
                </a:solidFill>
                <a:latin typeface="+mn-lt"/>
              </a:rPr>
              <a:t>психическую</a:t>
            </a:r>
            <a:r>
              <a:rPr lang="uk-UA" sz="2000" b="1" dirty="0">
                <a:solidFill>
                  <a:schemeClr val="accent2">
                    <a:lumMod val="75000"/>
                  </a:schemeClr>
                </a:solidFill>
                <a:latin typeface="+mn-lt"/>
              </a:rPr>
              <a:t> и/</a:t>
            </a:r>
            <a:r>
              <a:rPr lang="uk-UA" sz="2000" b="1" dirty="0" err="1">
                <a:solidFill>
                  <a:schemeClr val="accent2">
                    <a:lumMod val="75000"/>
                  </a:schemeClr>
                </a:solidFill>
                <a:latin typeface="+mn-lt"/>
              </a:rPr>
              <a:t>или</a:t>
            </a:r>
            <a:r>
              <a:rPr lang="uk-UA" sz="2000" b="1" dirty="0">
                <a:solidFill>
                  <a:schemeClr val="accent2">
                    <a:lumMod val="75000"/>
                  </a:schemeClr>
                </a:solidFill>
                <a:latin typeface="+mn-lt"/>
              </a:rPr>
              <a:t> </a:t>
            </a:r>
            <a:r>
              <a:rPr lang="uk-UA" sz="2000" b="1" dirty="0" err="1">
                <a:solidFill>
                  <a:schemeClr val="accent2">
                    <a:lumMod val="75000"/>
                  </a:schemeClr>
                </a:solidFill>
                <a:latin typeface="+mn-lt"/>
              </a:rPr>
              <a:t>физическую</a:t>
            </a:r>
            <a:r>
              <a:rPr lang="uk-UA" sz="2000" b="1" dirty="0">
                <a:solidFill>
                  <a:schemeClr val="accent2">
                    <a:lumMod val="75000"/>
                  </a:schemeClr>
                </a:solidFill>
                <a:latin typeface="+mn-lt"/>
              </a:rPr>
              <a:t>) - то </a:t>
            </a:r>
            <a:r>
              <a:rPr lang="uk-UA" sz="2000" b="1" dirty="0" err="1">
                <a:solidFill>
                  <a:schemeClr val="accent2">
                    <a:lumMod val="75000"/>
                  </a:schemeClr>
                </a:solidFill>
                <a:latin typeface="+mn-lt"/>
              </a:rPr>
              <a:t>есть</a:t>
            </a:r>
            <a:r>
              <a:rPr lang="uk-UA" sz="2000" b="1" dirty="0">
                <a:solidFill>
                  <a:schemeClr val="accent2">
                    <a:lumMod val="75000"/>
                  </a:schemeClr>
                </a:solidFill>
                <a:latin typeface="+mn-lt"/>
              </a:rPr>
              <a:t> </a:t>
            </a:r>
            <a:r>
              <a:rPr lang="uk-UA" sz="2000" b="1" dirty="0" err="1">
                <a:solidFill>
                  <a:schemeClr val="accent2">
                    <a:lumMod val="75000"/>
                  </a:schemeClr>
                </a:solidFill>
                <a:latin typeface="+mn-lt"/>
              </a:rPr>
              <a:t>желание</a:t>
            </a:r>
            <a:r>
              <a:rPr lang="uk-UA" sz="2000" b="1" dirty="0">
                <a:solidFill>
                  <a:schemeClr val="accent2">
                    <a:lumMod val="75000"/>
                  </a:schemeClr>
                </a:solidFill>
                <a:latin typeface="+mn-lt"/>
              </a:rPr>
              <a:t> </a:t>
            </a:r>
            <a:r>
              <a:rPr lang="uk-UA" sz="2000" b="1" dirty="0" err="1">
                <a:solidFill>
                  <a:schemeClr val="accent2">
                    <a:lumMod val="75000"/>
                  </a:schemeClr>
                </a:solidFill>
                <a:latin typeface="+mn-lt"/>
              </a:rPr>
              <a:t>снова</a:t>
            </a:r>
            <a:r>
              <a:rPr lang="uk-UA" sz="2000" b="1" dirty="0">
                <a:solidFill>
                  <a:schemeClr val="accent2">
                    <a:lumMod val="75000"/>
                  </a:schemeClr>
                </a:solidFill>
                <a:latin typeface="+mn-lt"/>
              </a:rPr>
              <a:t> и </a:t>
            </a:r>
            <a:r>
              <a:rPr lang="uk-UA" sz="2000" b="1" dirty="0" err="1">
                <a:solidFill>
                  <a:schemeClr val="accent2">
                    <a:lumMod val="75000"/>
                  </a:schemeClr>
                </a:solidFill>
                <a:latin typeface="+mn-lt"/>
              </a:rPr>
              <a:t>снова</a:t>
            </a:r>
            <a:r>
              <a:rPr lang="uk-UA" sz="2000" b="1" dirty="0">
                <a:solidFill>
                  <a:schemeClr val="accent2">
                    <a:lumMod val="75000"/>
                  </a:schemeClr>
                </a:solidFill>
                <a:latin typeface="+mn-lt"/>
              </a:rPr>
              <a:t> </a:t>
            </a:r>
            <a:r>
              <a:rPr lang="uk-UA" sz="2000" b="1" dirty="0" err="1">
                <a:solidFill>
                  <a:schemeClr val="accent2">
                    <a:lumMod val="75000"/>
                  </a:schemeClr>
                </a:solidFill>
                <a:latin typeface="+mn-lt"/>
              </a:rPr>
              <a:t>использовать</a:t>
            </a:r>
            <a:r>
              <a:rPr lang="uk-UA" sz="2000" b="1" dirty="0">
                <a:solidFill>
                  <a:schemeClr val="accent2">
                    <a:lumMod val="75000"/>
                  </a:schemeClr>
                </a:solidFill>
                <a:latin typeface="+mn-lt"/>
              </a:rPr>
              <a:t> наркотик; </a:t>
            </a:r>
            <a:endParaRPr lang="ru-RU" sz="2000" b="1" dirty="0">
              <a:solidFill>
                <a:schemeClr val="accent2">
                  <a:lumMod val="75000"/>
                </a:schemeClr>
              </a:solidFill>
              <a:latin typeface="+mn-lt"/>
            </a:endParaRPr>
          </a:p>
          <a:p>
            <a:pPr fontAlgn="auto">
              <a:spcBef>
                <a:spcPts val="0"/>
              </a:spcBef>
              <a:spcAft>
                <a:spcPts val="0"/>
              </a:spcAft>
              <a:tabLst>
                <a:tab pos="457200" algn="l"/>
              </a:tabLst>
              <a:defRPr/>
            </a:pPr>
            <a:r>
              <a:rPr lang="uk-UA" sz="2400" b="1" dirty="0">
                <a:solidFill>
                  <a:schemeClr val="bg2">
                    <a:lumMod val="25000"/>
                  </a:schemeClr>
                </a:solidFill>
                <a:latin typeface="+mn-lt"/>
              </a:rPr>
              <a:t>3 </a:t>
            </a:r>
            <a:r>
              <a:rPr lang="uk-UA" sz="2400" b="1" dirty="0" err="1">
                <a:solidFill>
                  <a:schemeClr val="bg2">
                    <a:lumMod val="25000"/>
                  </a:schemeClr>
                </a:solidFill>
                <a:latin typeface="+mn-lt"/>
              </a:rPr>
              <a:t>существенный</a:t>
            </a:r>
            <a:r>
              <a:rPr lang="uk-UA" sz="2400" b="1" dirty="0">
                <a:solidFill>
                  <a:schemeClr val="bg2">
                    <a:lumMod val="25000"/>
                  </a:schemeClr>
                </a:solidFill>
                <a:latin typeface="+mn-lt"/>
              </a:rPr>
              <a:t> </a:t>
            </a:r>
            <a:r>
              <a:rPr lang="uk-UA" sz="2400" b="1" dirty="0" err="1">
                <a:solidFill>
                  <a:schemeClr val="bg2">
                    <a:lumMod val="25000"/>
                  </a:schemeClr>
                </a:solidFill>
                <a:latin typeface="+mn-lt"/>
              </a:rPr>
              <a:t>вред</a:t>
            </a:r>
            <a:r>
              <a:rPr lang="uk-UA" sz="2400" b="1" dirty="0">
                <a:solidFill>
                  <a:schemeClr val="bg2">
                    <a:lumMod val="25000"/>
                  </a:schemeClr>
                </a:solidFill>
                <a:latin typeface="+mn-lt"/>
              </a:rPr>
              <a:t>, </a:t>
            </a:r>
            <a:r>
              <a:rPr lang="uk-UA" sz="2400" b="1" dirty="0" err="1">
                <a:solidFill>
                  <a:schemeClr val="bg2">
                    <a:lumMod val="25000"/>
                  </a:schemeClr>
                </a:solidFill>
                <a:latin typeface="+mn-lt"/>
              </a:rPr>
              <a:t>приносимый</a:t>
            </a:r>
            <a:r>
              <a:rPr lang="uk-UA" sz="2400" b="1" dirty="0">
                <a:solidFill>
                  <a:schemeClr val="bg2">
                    <a:lumMod val="25000"/>
                  </a:schemeClr>
                </a:solidFill>
                <a:latin typeface="+mn-lt"/>
              </a:rPr>
              <a:t> </a:t>
            </a:r>
            <a:r>
              <a:rPr lang="uk-UA" sz="2400" b="1" dirty="0" err="1">
                <a:solidFill>
                  <a:schemeClr val="bg2">
                    <a:lumMod val="25000"/>
                  </a:schemeClr>
                </a:solidFill>
                <a:latin typeface="+mn-lt"/>
              </a:rPr>
              <a:t>психическому</a:t>
            </a:r>
            <a:r>
              <a:rPr lang="uk-UA" sz="2400" b="1" dirty="0">
                <a:solidFill>
                  <a:schemeClr val="bg2">
                    <a:lumMod val="25000"/>
                  </a:schemeClr>
                </a:solidFill>
                <a:latin typeface="+mn-lt"/>
              </a:rPr>
              <a:t> и/</a:t>
            </a:r>
            <a:r>
              <a:rPr lang="uk-UA" sz="2400" b="1" dirty="0" err="1">
                <a:solidFill>
                  <a:schemeClr val="bg2">
                    <a:lumMod val="25000"/>
                  </a:schemeClr>
                </a:solidFill>
                <a:latin typeface="+mn-lt"/>
              </a:rPr>
              <a:t>или</a:t>
            </a:r>
            <a:r>
              <a:rPr lang="uk-UA" sz="2400" b="1" dirty="0">
                <a:solidFill>
                  <a:schemeClr val="bg2">
                    <a:lumMod val="25000"/>
                  </a:schemeClr>
                </a:solidFill>
                <a:latin typeface="+mn-lt"/>
              </a:rPr>
              <a:t> </a:t>
            </a:r>
            <a:r>
              <a:rPr lang="uk-UA" sz="2400" b="1" dirty="0" err="1">
                <a:solidFill>
                  <a:schemeClr val="bg2">
                    <a:lumMod val="25000"/>
                  </a:schemeClr>
                </a:solidFill>
                <a:latin typeface="+mn-lt"/>
              </a:rPr>
              <a:t>физическому</a:t>
            </a:r>
            <a:r>
              <a:rPr lang="uk-UA" sz="2400" b="1" dirty="0">
                <a:solidFill>
                  <a:schemeClr val="bg2">
                    <a:lumMod val="25000"/>
                  </a:schemeClr>
                </a:solidFill>
                <a:latin typeface="+mn-lt"/>
              </a:rPr>
              <a:t> </a:t>
            </a:r>
            <a:r>
              <a:rPr lang="uk-UA" sz="2400" b="1" dirty="0" err="1">
                <a:solidFill>
                  <a:schemeClr val="bg2">
                    <a:lumMod val="25000"/>
                  </a:schemeClr>
                </a:solidFill>
                <a:latin typeface="+mn-lt"/>
              </a:rPr>
              <a:t>здоровью</a:t>
            </a:r>
            <a:r>
              <a:rPr lang="uk-UA" sz="2400" b="1" dirty="0">
                <a:solidFill>
                  <a:schemeClr val="bg2">
                    <a:lumMod val="25000"/>
                  </a:schemeClr>
                </a:solidFill>
                <a:latin typeface="+mn-lt"/>
              </a:rPr>
              <a:t> регулярно </a:t>
            </a:r>
            <a:r>
              <a:rPr lang="uk-UA" sz="2400" b="1" dirty="0" err="1">
                <a:solidFill>
                  <a:schemeClr val="bg2">
                    <a:lumMod val="25000"/>
                  </a:schemeClr>
                </a:solidFill>
                <a:latin typeface="+mn-lt"/>
              </a:rPr>
              <a:t>употребляющего</a:t>
            </a:r>
            <a:r>
              <a:rPr lang="uk-UA" sz="2400" b="1" dirty="0">
                <a:solidFill>
                  <a:schemeClr val="bg2">
                    <a:lumMod val="25000"/>
                  </a:schemeClr>
                </a:solidFill>
                <a:latin typeface="+mn-lt"/>
              </a:rPr>
              <a:t> </a:t>
            </a:r>
            <a:r>
              <a:rPr lang="uk-UA" sz="2400" b="1" dirty="0" err="1">
                <a:solidFill>
                  <a:schemeClr val="bg2">
                    <a:lumMod val="25000"/>
                  </a:schemeClr>
                </a:solidFill>
                <a:latin typeface="+mn-lt"/>
              </a:rPr>
              <a:t>их</a:t>
            </a:r>
            <a:r>
              <a:rPr lang="uk-UA" sz="2400" b="1" dirty="0">
                <a:solidFill>
                  <a:schemeClr val="bg2">
                    <a:lumMod val="25000"/>
                  </a:schemeClr>
                </a:solidFill>
                <a:latin typeface="+mn-lt"/>
              </a:rPr>
              <a:t>; </a:t>
            </a:r>
            <a:endParaRPr lang="ru-RU" sz="2400" b="1" dirty="0">
              <a:solidFill>
                <a:schemeClr val="bg2">
                  <a:lumMod val="25000"/>
                </a:schemeClr>
              </a:solidFill>
              <a:latin typeface="+mn-lt"/>
            </a:endParaRPr>
          </a:p>
          <a:p>
            <a:pPr fontAlgn="auto">
              <a:spcBef>
                <a:spcPts val="0"/>
              </a:spcBef>
              <a:spcAft>
                <a:spcPts val="0"/>
              </a:spcAft>
              <a:tabLst>
                <a:tab pos="457200" algn="l"/>
              </a:tabLst>
              <a:defRPr/>
            </a:pPr>
            <a:r>
              <a:rPr lang="uk-UA" sz="2400" b="1" dirty="0">
                <a:solidFill>
                  <a:schemeClr val="accent4">
                    <a:lumMod val="50000"/>
                  </a:schemeClr>
                </a:solidFill>
                <a:latin typeface="+mn-lt"/>
              </a:rPr>
              <a:t>4  </a:t>
            </a:r>
            <a:r>
              <a:rPr lang="uk-UA" sz="2400" b="1" dirty="0" err="1">
                <a:solidFill>
                  <a:schemeClr val="accent4">
                    <a:lumMod val="50000"/>
                  </a:schemeClr>
                </a:solidFill>
                <a:latin typeface="+mn-lt"/>
              </a:rPr>
              <a:t>возможность</a:t>
            </a:r>
            <a:r>
              <a:rPr lang="uk-UA" sz="2400" b="1" dirty="0">
                <a:solidFill>
                  <a:schemeClr val="accent4">
                    <a:lumMod val="50000"/>
                  </a:schemeClr>
                </a:solidFill>
                <a:latin typeface="+mn-lt"/>
              </a:rPr>
              <a:t> широкого </a:t>
            </a:r>
            <a:r>
              <a:rPr lang="uk-UA" sz="2400" b="1" dirty="0" err="1">
                <a:solidFill>
                  <a:schemeClr val="accent4">
                    <a:lumMod val="50000"/>
                  </a:schemeClr>
                </a:solidFill>
                <a:latin typeface="+mn-lt"/>
              </a:rPr>
              <a:t>распространения</a:t>
            </a:r>
            <a:r>
              <a:rPr lang="uk-UA" sz="2400" b="1" dirty="0">
                <a:solidFill>
                  <a:schemeClr val="accent4">
                    <a:lumMod val="50000"/>
                  </a:schemeClr>
                </a:solidFill>
                <a:latin typeface="+mn-lt"/>
              </a:rPr>
              <a:t> </a:t>
            </a:r>
            <a:r>
              <a:rPr lang="uk-UA" sz="2400" b="1" dirty="0" err="1">
                <a:solidFill>
                  <a:schemeClr val="accent4">
                    <a:lumMod val="50000"/>
                  </a:schemeClr>
                </a:solidFill>
                <a:latin typeface="+mn-lt"/>
              </a:rPr>
              <a:t>этих</a:t>
            </a:r>
            <a:r>
              <a:rPr lang="uk-UA" sz="2400" b="1" dirty="0">
                <a:solidFill>
                  <a:schemeClr val="accent4">
                    <a:lumMod val="50000"/>
                  </a:schemeClr>
                </a:solidFill>
                <a:latin typeface="+mn-lt"/>
              </a:rPr>
              <a:t> </a:t>
            </a:r>
            <a:r>
              <a:rPr lang="uk-UA" sz="2400" b="1" dirty="0" err="1">
                <a:solidFill>
                  <a:schemeClr val="accent4">
                    <a:lumMod val="50000"/>
                  </a:schemeClr>
                </a:solidFill>
                <a:latin typeface="+mn-lt"/>
              </a:rPr>
              <a:t>веществ</a:t>
            </a:r>
            <a:r>
              <a:rPr lang="uk-UA" sz="2400" b="1" dirty="0">
                <a:solidFill>
                  <a:schemeClr val="accent4">
                    <a:lumMod val="50000"/>
                  </a:schemeClr>
                </a:solidFill>
                <a:latin typeface="+mn-lt"/>
              </a:rPr>
              <a:t> </a:t>
            </a:r>
            <a:r>
              <a:rPr lang="uk-UA" sz="2400" b="1" dirty="0" err="1">
                <a:solidFill>
                  <a:schemeClr val="accent4">
                    <a:lumMod val="50000"/>
                  </a:schemeClr>
                </a:solidFill>
                <a:latin typeface="+mn-lt"/>
              </a:rPr>
              <a:t>среди</a:t>
            </a:r>
            <a:r>
              <a:rPr lang="uk-UA" sz="2400" b="1" dirty="0">
                <a:solidFill>
                  <a:schemeClr val="accent4">
                    <a:lumMod val="50000"/>
                  </a:schemeClr>
                </a:solidFill>
                <a:latin typeface="+mn-lt"/>
              </a:rPr>
              <a:t> </a:t>
            </a:r>
            <a:r>
              <a:rPr lang="uk-UA" sz="2400" b="1" dirty="0" err="1">
                <a:solidFill>
                  <a:schemeClr val="accent4">
                    <a:lumMod val="50000"/>
                  </a:schemeClr>
                </a:solidFill>
                <a:latin typeface="+mn-lt"/>
              </a:rPr>
              <a:t>населения</a:t>
            </a:r>
            <a:r>
              <a:rPr lang="uk-UA" sz="2400" b="1" dirty="0">
                <a:solidFill>
                  <a:schemeClr val="accent4">
                    <a:lumMod val="50000"/>
                  </a:schemeClr>
                </a:solidFill>
                <a:latin typeface="+mn-lt"/>
              </a:rPr>
              <a:t>; </a:t>
            </a:r>
            <a:endParaRPr lang="ru-RU" sz="2400" b="1" dirty="0">
              <a:solidFill>
                <a:schemeClr val="accent4">
                  <a:lumMod val="50000"/>
                </a:schemeClr>
              </a:solidFill>
              <a:latin typeface="+mn-lt"/>
            </a:endParaRPr>
          </a:p>
          <a:p>
            <a:pPr fontAlgn="auto">
              <a:spcBef>
                <a:spcPts val="0"/>
              </a:spcBef>
              <a:spcAft>
                <a:spcPts val="0"/>
              </a:spcAft>
              <a:tabLst>
                <a:tab pos="457200" algn="l"/>
              </a:tabLst>
              <a:defRPr/>
            </a:pPr>
            <a:r>
              <a:rPr lang="uk-UA" sz="2400" b="1" dirty="0">
                <a:solidFill>
                  <a:srgbClr val="FF0000"/>
                </a:solidFill>
                <a:latin typeface="+mn-lt"/>
              </a:rPr>
              <a:t>5  </a:t>
            </a:r>
            <a:r>
              <a:rPr lang="uk-UA" sz="2400" b="1" dirty="0" err="1">
                <a:solidFill>
                  <a:srgbClr val="FF0000"/>
                </a:solidFill>
                <a:latin typeface="+mn-lt"/>
              </a:rPr>
              <a:t>потребление</a:t>
            </a:r>
            <a:r>
              <a:rPr lang="uk-UA" sz="2400" b="1" dirty="0">
                <a:solidFill>
                  <a:srgbClr val="FF0000"/>
                </a:solidFill>
                <a:latin typeface="+mn-lt"/>
              </a:rPr>
              <a:t> </a:t>
            </a:r>
            <a:r>
              <a:rPr lang="uk-UA" sz="2400" b="1" dirty="0" err="1">
                <a:solidFill>
                  <a:srgbClr val="FF0000"/>
                </a:solidFill>
                <a:latin typeface="+mn-lt"/>
              </a:rPr>
              <a:t>указанного</a:t>
            </a:r>
            <a:r>
              <a:rPr lang="uk-UA" sz="2400" b="1" dirty="0">
                <a:solidFill>
                  <a:srgbClr val="FF0000"/>
                </a:solidFill>
                <a:latin typeface="+mn-lt"/>
              </a:rPr>
              <a:t> </a:t>
            </a:r>
            <a:r>
              <a:rPr lang="uk-UA" sz="2400" b="1" dirty="0" err="1">
                <a:solidFill>
                  <a:srgbClr val="FF0000"/>
                </a:solidFill>
                <a:latin typeface="+mn-lt"/>
              </a:rPr>
              <a:t>вещества</a:t>
            </a:r>
            <a:r>
              <a:rPr lang="uk-UA" sz="2400" b="1" dirty="0">
                <a:solidFill>
                  <a:srgbClr val="FF0000"/>
                </a:solidFill>
                <a:latin typeface="+mn-lt"/>
              </a:rPr>
              <a:t> не </a:t>
            </a:r>
            <a:r>
              <a:rPr lang="uk-UA" sz="2400" b="1" dirty="0" err="1">
                <a:solidFill>
                  <a:srgbClr val="FF0000"/>
                </a:solidFill>
                <a:latin typeface="+mn-lt"/>
              </a:rPr>
              <a:t>должно</a:t>
            </a:r>
            <a:r>
              <a:rPr lang="uk-UA" sz="2400" b="1" dirty="0">
                <a:solidFill>
                  <a:srgbClr val="FF0000"/>
                </a:solidFill>
                <a:latin typeface="+mn-lt"/>
              </a:rPr>
              <a:t> </a:t>
            </a:r>
            <a:r>
              <a:rPr lang="uk-UA" sz="2400" b="1" dirty="0" err="1">
                <a:solidFill>
                  <a:srgbClr val="FF0000"/>
                </a:solidFill>
                <a:latin typeface="+mn-lt"/>
              </a:rPr>
              <a:t>быть</a:t>
            </a:r>
            <a:r>
              <a:rPr lang="uk-UA" sz="2400" b="1" dirty="0">
                <a:solidFill>
                  <a:srgbClr val="FF0000"/>
                </a:solidFill>
                <a:latin typeface="+mn-lt"/>
              </a:rPr>
              <a:t> </a:t>
            </a:r>
            <a:r>
              <a:rPr lang="uk-UA" sz="2400" b="1" dirty="0" err="1">
                <a:solidFill>
                  <a:srgbClr val="FF0000"/>
                </a:solidFill>
                <a:latin typeface="+mn-lt"/>
              </a:rPr>
              <a:t>традиционным</a:t>
            </a:r>
            <a:r>
              <a:rPr lang="uk-UA" sz="2400" b="1" dirty="0">
                <a:solidFill>
                  <a:srgbClr val="FF0000"/>
                </a:solidFill>
                <a:latin typeface="+mn-lt"/>
              </a:rPr>
              <a:t> в </a:t>
            </a:r>
            <a:r>
              <a:rPr lang="uk-UA" sz="2400" b="1" dirty="0" err="1">
                <a:solidFill>
                  <a:srgbClr val="FF0000"/>
                </a:solidFill>
                <a:latin typeface="+mn-lt"/>
              </a:rPr>
              <a:t>данной</a:t>
            </a:r>
            <a:r>
              <a:rPr lang="uk-UA" sz="2400" b="1" dirty="0">
                <a:solidFill>
                  <a:srgbClr val="FF0000"/>
                </a:solidFill>
                <a:latin typeface="+mn-lt"/>
              </a:rPr>
              <a:t> </a:t>
            </a:r>
            <a:r>
              <a:rPr lang="uk-UA" sz="2400" b="1" dirty="0" err="1">
                <a:solidFill>
                  <a:srgbClr val="FF0000"/>
                </a:solidFill>
                <a:latin typeface="+mn-lt"/>
              </a:rPr>
              <a:t>культурной</a:t>
            </a:r>
            <a:r>
              <a:rPr lang="uk-UA" sz="2400" b="1" dirty="0">
                <a:solidFill>
                  <a:srgbClr val="FF0000"/>
                </a:solidFill>
                <a:latin typeface="+mn-lt"/>
              </a:rPr>
              <a:t> </a:t>
            </a:r>
            <a:r>
              <a:rPr lang="uk-UA" sz="2400" b="1" dirty="0" err="1">
                <a:solidFill>
                  <a:srgbClr val="FF0000"/>
                </a:solidFill>
                <a:latin typeface="+mn-lt"/>
              </a:rPr>
              <a:t>среде</a:t>
            </a:r>
            <a:r>
              <a:rPr lang="uk-UA" sz="2400" b="1" dirty="0">
                <a:solidFill>
                  <a:srgbClr val="FF0000"/>
                </a:solidFill>
                <a:latin typeface="+mn-lt"/>
              </a:rPr>
              <a:t> (</a:t>
            </a:r>
            <a:r>
              <a:rPr lang="uk-UA" sz="2400" b="1" dirty="0" err="1">
                <a:solidFill>
                  <a:srgbClr val="FF0000"/>
                </a:solidFill>
                <a:latin typeface="+mn-lt"/>
              </a:rPr>
              <a:t>иначе</a:t>
            </a:r>
            <a:r>
              <a:rPr lang="uk-UA" sz="2400" b="1" dirty="0">
                <a:solidFill>
                  <a:srgbClr val="FF0000"/>
                </a:solidFill>
                <a:latin typeface="+mn-lt"/>
              </a:rPr>
              <a:t> в первую </a:t>
            </a:r>
            <a:r>
              <a:rPr lang="uk-UA" sz="2400" b="1" dirty="0" err="1">
                <a:solidFill>
                  <a:srgbClr val="FF0000"/>
                </a:solidFill>
                <a:latin typeface="+mn-lt"/>
              </a:rPr>
              <a:t>очередь</a:t>
            </a:r>
            <a:r>
              <a:rPr lang="uk-UA" sz="2400" b="1" dirty="0">
                <a:solidFill>
                  <a:srgbClr val="FF0000"/>
                </a:solidFill>
                <a:latin typeface="+mn-lt"/>
              </a:rPr>
              <a:t> </a:t>
            </a:r>
            <a:r>
              <a:rPr lang="uk-UA" sz="2400" b="1" dirty="0" err="1">
                <a:solidFill>
                  <a:srgbClr val="FF0000"/>
                </a:solidFill>
                <a:latin typeface="+mn-lt"/>
              </a:rPr>
              <a:t>необходимо</a:t>
            </a:r>
            <a:r>
              <a:rPr lang="uk-UA" sz="2400" b="1" dirty="0">
                <a:solidFill>
                  <a:srgbClr val="FF0000"/>
                </a:solidFill>
                <a:latin typeface="+mn-lt"/>
              </a:rPr>
              <a:t> </a:t>
            </a:r>
            <a:r>
              <a:rPr lang="uk-UA" sz="2400" b="1" dirty="0" err="1">
                <a:solidFill>
                  <a:srgbClr val="FF0000"/>
                </a:solidFill>
                <a:latin typeface="+mn-lt"/>
              </a:rPr>
              <a:t>было</a:t>
            </a:r>
            <a:r>
              <a:rPr lang="uk-UA" sz="2400" b="1" dirty="0">
                <a:solidFill>
                  <a:srgbClr val="FF0000"/>
                </a:solidFill>
                <a:latin typeface="+mn-lt"/>
              </a:rPr>
              <a:t> </a:t>
            </a:r>
            <a:r>
              <a:rPr lang="uk-UA" sz="2400" b="1" dirty="0" err="1">
                <a:solidFill>
                  <a:srgbClr val="FF0000"/>
                </a:solidFill>
                <a:latin typeface="+mn-lt"/>
              </a:rPr>
              <a:t>бы</a:t>
            </a:r>
            <a:r>
              <a:rPr lang="uk-UA" sz="2400" b="1" dirty="0">
                <a:solidFill>
                  <a:srgbClr val="FF0000"/>
                </a:solidFill>
                <a:latin typeface="+mn-lt"/>
              </a:rPr>
              <a:t> </a:t>
            </a:r>
            <a:r>
              <a:rPr lang="uk-UA" sz="2400" b="1" dirty="0" err="1">
                <a:solidFill>
                  <a:srgbClr val="FF0000"/>
                </a:solidFill>
                <a:latin typeface="+mn-lt"/>
              </a:rPr>
              <a:t>отнести</a:t>
            </a:r>
            <a:r>
              <a:rPr lang="uk-UA" sz="2400" b="1" dirty="0">
                <a:solidFill>
                  <a:srgbClr val="FF0000"/>
                </a:solidFill>
                <a:latin typeface="+mn-lt"/>
              </a:rPr>
              <a:t> к наркотикам </a:t>
            </a:r>
            <a:r>
              <a:rPr lang="uk-UA" sz="2400" b="1" dirty="0" err="1">
                <a:solidFill>
                  <a:srgbClr val="FF0000"/>
                </a:solidFill>
                <a:latin typeface="+mn-lt"/>
              </a:rPr>
              <a:t>табак</a:t>
            </a:r>
            <a:r>
              <a:rPr lang="uk-UA" sz="2400" b="1" dirty="0">
                <a:solidFill>
                  <a:srgbClr val="FF0000"/>
                </a:solidFill>
                <a:latin typeface="+mn-lt"/>
              </a:rPr>
              <a:t> и алкоголь). </a:t>
            </a:r>
          </a:p>
        </p:txBody>
      </p:sp>
      <p:sp>
        <p:nvSpPr>
          <p:cNvPr id="16388" name="WordArt 10"/>
          <p:cNvSpPr>
            <a:spLocks noChangeArrowheads="1" noChangeShapeType="1" noTextEdit="1"/>
          </p:cNvSpPr>
          <p:nvPr/>
        </p:nvSpPr>
        <p:spPr bwMode="auto">
          <a:xfrm>
            <a:off x="468313" y="260350"/>
            <a:ext cx="8207375" cy="1296988"/>
          </a:xfrm>
          <a:prstGeom prst="rect">
            <a:avLst/>
          </a:prstGeom>
        </p:spPr>
        <p:txBody>
          <a:bodyPr wrap="none" fromWordArt="1">
            <a:prstTxWarp prst="textPlain">
              <a:avLst>
                <a:gd name="adj" fmla="val 50000"/>
              </a:avLst>
            </a:prstTxWarp>
          </a:bodyPr>
          <a:lstStyle/>
          <a:p>
            <a:pPr algn="ctr"/>
            <a:r>
              <a:rPr lang="ru-RU" sz="3600" b="1" i="1" kern="10">
                <a:ln w="9525">
                  <a:solidFill>
                    <a:srgbClr val="000000"/>
                  </a:solidFill>
                  <a:round/>
                  <a:headEnd/>
                  <a:tailEnd/>
                </a:ln>
                <a:solidFill>
                  <a:srgbClr val="FFFFFF"/>
                </a:solidFill>
                <a:latin typeface="Arial"/>
                <a:cs typeface="Arial"/>
              </a:rPr>
              <a:t>Критерии отношения веществ к наркотикам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6152">
                                            <p:txEl>
                                              <p:pRg st="0" end="0"/>
                                            </p:txEl>
                                          </p:spTgt>
                                        </p:tgtEl>
                                        <p:attrNameLst>
                                          <p:attrName>style.visibility</p:attrName>
                                        </p:attrNameLst>
                                      </p:cBhvr>
                                      <p:to>
                                        <p:strVal val="visible"/>
                                      </p:to>
                                    </p:set>
                                    <p:anim calcmode="lin" valueType="num">
                                      <p:cBhvr additive="base">
                                        <p:cTn id="7" dur="2000" fill="hold"/>
                                        <p:tgtEl>
                                          <p:spTgt spid="6152">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6152">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000"/>
                            </p:stCondLst>
                            <p:childTnLst>
                              <p:par>
                                <p:cTn id="10" presetID="2" presetClass="entr" presetSubtype="4" fill="hold" nodeType="afterEffect">
                                  <p:stCondLst>
                                    <p:cond delay="0"/>
                                  </p:stCondLst>
                                  <p:childTnLst>
                                    <p:set>
                                      <p:cBhvr>
                                        <p:cTn id="11" dur="1" fill="hold">
                                          <p:stCondLst>
                                            <p:cond delay="0"/>
                                          </p:stCondLst>
                                        </p:cTn>
                                        <p:tgtEl>
                                          <p:spTgt spid="6152">
                                            <p:txEl>
                                              <p:pRg st="1" end="1"/>
                                            </p:txEl>
                                          </p:spTgt>
                                        </p:tgtEl>
                                        <p:attrNameLst>
                                          <p:attrName>style.visibility</p:attrName>
                                        </p:attrNameLst>
                                      </p:cBhvr>
                                      <p:to>
                                        <p:strVal val="visible"/>
                                      </p:to>
                                    </p:set>
                                    <p:anim calcmode="lin" valueType="num">
                                      <p:cBhvr additive="base">
                                        <p:cTn id="12" dur="2000" fill="hold"/>
                                        <p:tgtEl>
                                          <p:spTgt spid="6152">
                                            <p:txEl>
                                              <p:pRg st="1" end="1"/>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6152">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4000"/>
                            </p:stCondLst>
                            <p:childTnLst>
                              <p:par>
                                <p:cTn id="15" presetID="2" presetClass="entr" presetSubtype="4" fill="hold" nodeType="afterEffect">
                                  <p:stCondLst>
                                    <p:cond delay="0"/>
                                  </p:stCondLst>
                                  <p:childTnLst>
                                    <p:set>
                                      <p:cBhvr>
                                        <p:cTn id="16" dur="1" fill="hold">
                                          <p:stCondLst>
                                            <p:cond delay="0"/>
                                          </p:stCondLst>
                                        </p:cTn>
                                        <p:tgtEl>
                                          <p:spTgt spid="6152">
                                            <p:txEl>
                                              <p:pRg st="2" end="2"/>
                                            </p:txEl>
                                          </p:spTgt>
                                        </p:tgtEl>
                                        <p:attrNameLst>
                                          <p:attrName>style.visibility</p:attrName>
                                        </p:attrNameLst>
                                      </p:cBhvr>
                                      <p:to>
                                        <p:strVal val="visible"/>
                                      </p:to>
                                    </p:set>
                                    <p:anim calcmode="lin" valueType="num">
                                      <p:cBhvr additive="base">
                                        <p:cTn id="17" dur="2000" fill="hold"/>
                                        <p:tgtEl>
                                          <p:spTgt spid="6152">
                                            <p:txEl>
                                              <p:pRg st="2" end="2"/>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6152">
                                            <p:txEl>
                                              <p:pRg st="2" end="2"/>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6000"/>
                            </p:stCondLst>
                            <p:childTnLst>
                              <p:par>
                                <p:cTn id="20" presetID="2" presetClass="entr" presetSubtype="4" fill="hold" nodeType="afterEffect">
                                  <p:stCondLst>
                                    <p:cond delay="0"/>
                                  </p:stCondLst>
                                  <p:childTnLst>
                                    <p:set>
                                      <p:cBhvr>
                                        <p:cTn id="21" dur="1" fill="hold">
                                          <p:stCondLst>
                                            <p:cond delay="0"/>
                                          </p:stCondLst>
                                        </p:cTn>
                                        <p:tgtEl>
                                          <p:spTgt spid="6152">
                                            <p:txEl>
                                              <p:pRg st="3" end="3"/>
                                            </p:txEl>
                                          </p:spTgt>
                                        </p:tgtEl>
                                        <p:attrNameLst>
                                          <p:attrName>style.visibility</p:attrName>
                                        </p:attrNameLst>
                                      </p:cBhvr>
                                      <p:to>
                                        <p:strVal val="visible"/>
                                      </p:to>
                                    </p:set>
                                    <p:anim calcmode="lin" valueType="num">
                                      <p:cBhvr additive="base">
                                        <p:cTn id="22" dur="2000" fill="hold"/>
                                        <p:tgtEl>
                                          <p:spTgt spid="6152">
                                            <p:txEl>
                                              <p:pRg st="3" end="3"/>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6152">
                                            <p:txEl>
                                              <p:pRg st="3" end="3"/>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8000"/>
                            </p:stCondLst>
                            <p:childTnLst>
                              <p:par>
                                <p:cTn id="25" presetID="2" presetClass="entr" presetSubtype="4" fill="hold" nodeType="afterEffect">
                                  <p:stCondLst>
                                    <p:cond delay="0"/>
                                  </p:stCondLst>
                                  <p:childTnLst>
                                    <p:set>
                                      <p:cBhvr>
                                        <p:cTn id="26" dur="1" fill="hold">
                                          <p:stCondLst>
                                            <p:cond delay="0"/>
                                          </p:stCondLst>
                                        </p:cTn>
                                        <p:tgtEl>
                                          <p:spTgt spid="6152">
                                            <p:txEl>
                                              <p:pRg st="4" end="4"/>
                                            </p:txEl>
                                          </p:spTgt>
                                        </p:tgtEl>
                                        <p:attrNameLst>
                                          <p:attrName>style.visibility</p:attrName>
                                        </p:attrNameLst>
                                      </p:cBhvr>
                                      <p:to>
                                        <p:strVal val="visible"/>
                                      </p:to>
                                    </p:set>
                                    <p:anim calcmode="lin" valueType="num">
                                      <p:cBhvr additive="base">
                                        <p:cTn id="27" dur="2000" fill="hold"/>
                                        <p:tgtEl>
                                          <p:spTgt spid="6152">
                                            <p:txEl>
                                              <p:pRg st="4" end="4"/>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615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frogg_sultri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7350"/>
            <a:ext cx="9629775" cy="806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Rectangle 4"/>
          <p:cNvSpPr>
            <a:spLocks noChangeArrowheads="1"/>
          </p:cNvSpPr>
          <p:nvPr/>
        </p:nvSpPr>
        <p:spPr bwMode="auto">
          <a:xfrm>
            <a:off x="0" y="1285875"/>
            <a:ext cx="8893175"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uk-UA" altLang="ru-RU" sz="2800">
                <a:solidFill>
                  <a:srgbClr val="FFFF00"/>
                </a:solidFill>
                <a:latin typeface="Lucida Sans Unicode" pitchFamily="34" charset="0"/>
              </a:rPr>
              <a:t>Очень часто подростки пробуют наркотик </a:t>
            </a:r>
            <a:r>
              <a:rPr lang="uk-UA" altLang="ru-RU" sz="2800" b="1" u="sng">
                <a:solidFill>
                  <a:srgbClr val="FFFF00"/>
                </a:solidFill>
                <a:latin typeface="Lucida Sans Unicode" pitchFamily="34" charset="0"/>
              </a:rPr>
              <a:t>впервые</a:t>
            </a:r>
          </a:p>
          <a:p>
            <a:pPr eaLnBrk="1" hangingPunct="1">
              <a:buFontTx/>
              <a:buAutoNum type="arabicPeriod"/>
            </a:pPr>
            <a:r>
              <a:rPr lang="uk-UA" altLang="ru-RU" sz="2000">
                <a:solidFill>
                  <a:srgbClr val="FFFF00"/>
                </a:solidFill>
                <a:latin typeface="Lucida Sans Unicode" pitchFamily="34" charset="0"/>
              </a:rPr>
              <a:t> </a:t>
            </a:r>
            <a:r>
              <a:rPr lang="uk-UA" altLang="ru-RU" sz="2400">
                <a:solidFill>
                  <a:schemeClr val="bg1"/>
                </a:solidFill>
                <a:latin typeface="Lucida Sans Unicode" pitchFamily="34" charset="0"/>
              </a:rPr>
              <a:t>из любопытства </a:t>
            </a:r>
          </a:p>
          <a:p>
            <a:pPr eaLnBrk="1" hangingPunct="1">
              <a:buFontTx/>
              <a:buAutoNum type="arabicPeriod"/>
            </a:pPr>
            <a:r>
              <a:rPr lang="uk-UA" altLang="ru-RU" sz="2400">
                <a:solidFill>
                  <a:srgbClr val="FFFF00"/>
                </a:solidFill>
                <a:latin typeface="Lucida Sans Unicode" pitchFamily="34" charset="0"/>
              </a:rPr>
              <a:t> </a:t>
            </a:r>
            <a:r>
              <a:rPr lang="uk-UA" altLang="ru-RU" sz="2400">
                <a:solidFill>
                  <a:schemeClr val="bg2"/>
                </a:solidFill>
                <a:latin typeface="Lucida Sans Unicode" pitchFamily="34" charset="0"/>
              </a:rPr>
              <a:t>из "солидарности" с компанией друзей. </a:t>
            </a:r>
          </a:p>
          <a:p>
            <a:pPr eaLnBrk="1" hangingPunct="1"/>
            <a:endParaRPr lang="ru-RU" altLang="ru-RU" sz="2000">
              <a:latin typeface="Lucida Sans Unicode" pitchFamily="34" charset="0"/>
            </a:endParaRPr>
          </a:p>
          <a:p>
            <a:pPr eaLnBrk="1" hangingPunct="1"/>
            <a:endParaRPr lang="ru-RU" altLang="ru-RU" sz="2000">
              <a:latin typeface="Lucida Sans Unicode" pitchFamily="34" charset="0"/>
            </a:endParaRPr>
          </a:p>
          <a:p>
            <a:pPr eaLnBrk="1" hangingPunct="1"/>
            <a:r>
              <a:rPr lang="en-US" altLang="ru-RU" sz="2000">
                <a:latin typeface="Lucida Sans Unicode" pitchFamily="34" charset="0"/>
              </a:rPr>
              <a:t> </a:t>
            </a:r>
            <a:r>
              <a:rPr lang="uk-UA" altLang="ru-RU" sz="2800">
                <a:solidFill>
                  <a:srgbClr val="FF0000"/>
                </a:solidFill>
                <a:latin typeface="Lucida Sans Unicode" pitchFamily="34" charset="0"/>
              </a:rPr>
              <a:t>Люди, употребляющие наркотики </a:t>
            </a:r>
            <a:r>
              <a:rPr lang="uk-UA" altLang="ru-RU" sz="2800" b="1" u="sng">
                <a:solidFill>
                  <a:srgbClr val="FF0000"/>
                </a:solidFill>
                <a:latin typeface="Lucida Sans Unicode" pitchFamily="34" charset="0"/>
              </a:rPr>
              <a:t>сознательно</a:t>
            </a:r>
            <a:r>
              <a:rPr lang="uk-UA" altLang="ru-RU" sz="2800">
                <a:solidFill>
                  <a:srgbClr val="FF0000"/>
                </a:solidFill>
                <a:latin typeface="Lucida Sans Unicode" pitchFamily="34" charset="0"/>
              </a:rPr>
              <a:t>, обычно ожидают двух эффектов: </a:t>
            </a:r>
            <a:endParaRPr lang="ru-RU" altLang="ru-RU" sz="2000">
              <a:solidFill>
                <a:srgbClr val="FF0000"/>
              </a:solidFill>
              <a:latin typeface="Lucida Sans Unicode" pitchFamily="34" charset="0"/>
            </a:endParaRPr>
          </a:p>
          <a:p>
            <a:pPr eaLnBrk="1" hangingPunct="1">
              <a:buFontTx/>
              <a:buAutoNum type="arabicPeriod"/>
            </a:pPr>
            <a:r>
              <a:rPr lang="uk-UA" altLang="ru-RU" sz="2400">
                <a:solidFill>
                  <a:srgbClr val="FFFF00"/>
                </a:solidFill>
                <a:latin typeface="Lucida Sans Unicode" pitchFamily="34" charset="0"/>
              </a:rPr>
              <a:t> получить возможность расслабиться, отвлечься от повседневных, иногда очень непростых, проблем или от трагических событий. </a:t>
            </a:r>
          </a:p>
          <a:p>
            <a:pPr eaLnBrk="1" hangingPunct="1">
              <a:buFontTx/>
              <a:buAutoNum type="arabicPeriod"/>
            </a:pPr>
            <a:r>
              <a:rPr lang="uk-UA" altLang="ru-RU" sz="2400">
                <a:solidFill>
                  <a:schemeClr val="bg1"/>
                </a:solidFill>
                <a:latin typeface="Lucida Sans Unicode" pitchFamily="34" charset="0"/>
              </a:rPr>
              <a:t> возможность испытать новые, неизвестные, ощущения, стимулировать воображение, творческие способности. </a:t>
            </a:r>
            <a:endParaRPr lang="ru-RU" altLang="ru-RU" sz="2400">
              <a:solidFill>
                <a:schemeClr val="bg1"/>
              </a:solidFill>
              <a:latin typeface="Lucida Sans Unicode" pitchFamily="34" charset="0"/>
            </a:endParaRPr>
          </a:p>
          <a:p>
            <a:pPr algn="ctr" eaLnBrk="1" hangingPunct="1"/>
            <a:r>
              <a:rPr lang="en-US" altLang="ru-RU" sz="1600">
                <a:latin typeface="Lucida Sans Unicode" pitchFamily="34" charset="0"/>
              </a:rPr>
              <a:t>        </a:t>
            </a:r>
            <a:endParaRPr lang="ru-RU" altLang="ru-RU" sz="1600">
              <a:latin typeface="Lucida Sans Unicode" pitchFamily="34" charset="0"/>
            </a:endParaRPr>
          </a:p>
        </p:txBody>
      </p:sp>
      <p:sp>
        <p:nvSpPr>
          <p:cNvPr id="8198" name="WordArt 6" descr="Белый мрамор"/>
          <p:cNvSpPr>
            <a:spLocks noChangeArrowheads="1" noChangeShapeType="1" noTextEdit="1"/>
          </p:cNvSpPr>
          <p:nvPr/>
        </p:nvSpPr>
        <p:spPr bwMode="auto">
          <a:xfrm>
            <a:off x="142875" y="571500"/>
            <a:ext cx="8712200" cy="523875"/>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ru-RU" sz="3600" kern="10">
                <a:ln w="9525">
                  <a:round/>
                  <a:headEnd/>
                  <a:tailEnd/>
                </a:ln>
                <a:solidFill>
                  <a:schemeClr val="bg1"/>
                </a:solidFill>
                <a:latin typeface="Arial"/>
                <a:cs typeface="Arial"/>
              </a:rPr>
              <a:t>Как люди попадают в зависимость от наркотиков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wedge">
                                      <p:cBhvr>
                                        <p:cTn id="7" dur="2000"/>
                                        <p:tgtEl>
                                          <p:spTgt spid="8198"/>
                                        </p:tgtEl>
                                      </p:cBhvr>
                                    </p:animEffect>
                                  </p:childTnLst>
                                </p:cTn>
                              </p:par>
                            </p:childTnLst>
                          </p:cTn>
                        </p:par>
                        <p:par>
                          <p:cTn id="8" fill="hold" nodeType="afterGroup">
                            <p:stCondLst>
                              <p:cond delay="2000"/>
                            </p:stCondLst>
                            <p:childTnLst>
                              <p:par>
                                <p:cTn id="9" presetID="51" presetClass="entr" presetSubtype="0" fill="hold" nodeType="afterEffect">
                                  <p:stCondLst>
                                    <p:cond delay="0"/>
                                  </p:stCondLst>
                                  <p:childTnLst>
                                    <p:set>
                                      <p:cBhvr>
                                        <p:cTn id="10" dur="1" fill="hold">
                                          <p:stCondLst>
                                            <p:cond delay="0"/>
                                          </p:stCondLst>
                                        </p:cTn>
                                        <p:tgtEl>
                                          <p:spTgt spid="8196">
                                            <p:txEl>
                                              <p:pRg st="0" end="0"/>
                                            </p:txEl>
                                          </p:spTgt>
                                        </p:tgtEl>
                                        <p:attrNameLst>
                                          <p:attrName>style.visibility</p:attrName>
                                        </p:attrNameLst>
                                      </p:cBhvr>
                                      <p:to>
                                        <p:strVal val="visible"/>
                                      </p:to>
                                    </p:set>
                                    <p:animEffect transition="in" filter="fade">
                                      <p:cBhvr>
                                        <p:cTn id="11" dur="1155" decel="100000"/>
                                        <p:tgtEl>
                                          <p:spTgt spid="8196">
                                            <p:txEl>
                                              <p:pRg st="0" end="0"/>
                                            </p:txEl>
                                          </p:spTgt>
                                        </p:tgtEl>
                                      </p:cBhvr>
                                    </p:animEffect>
                                    <p:animScale>
                                      <p:cBhvr>
                                        <p:cTn id="12" dur="1155" decel="100000"/>
                                        <p:tgtEl>
                                          <p:spTgt spid="8196">
                                            <p:txEl>
                                              <p:pRg st="0" end="0"/>
                                            </p:txEl>
                                          </p:spTgt>
                                        </p:tgtEl>
                                      </p:cBhvr>
                                      <p:from x="10000" y="10000"/>
                                      <p:to x="200000" y="450000"/>
                                    </p:animScale>
                                    <p:animScale>
                                      <p:cBhvr>
                                        <p:cTn id="13" dur="1845" accel="100000" fill="hold">
                                          <p:stCondLst>
                                            <p:cond delay="1155"/>
                                          </p:stCondLst>
                                        </p:cTn>
                                        <p:tgtEl>
                                          <p:spTgt spid="8196">
                                            <p:txEl>
                                              <p:pRg st="0" end="0"/>
                                            </p:txEl>
                                          </p:spTgt>
                                        </p:tgtEl>
                                      </p:cBhvr>
                                      <p:from x="200000" y="450000"/>
                                      <p:to x="100000" y="100000"/>
                                    </p:animScale>
                                    <p:set>
                                      <p:cBhvr>
                                        <p:cTn id="14" dur="1155" fill="hold"/>
                                        <p:tgtEl>
                                          <p:spTgt spid="8196">
                                            <p:txEl>
                                              <p:pRg st="0" end="0"/>
                                            </p:txEl>
                                          </p:spTgt>
                                        </p:tgtEl>
                                        <p:attrNameLst>
                                          <p:attrName>ppt_x</p:attrName>
                                        </p:attrNameLst>
                                      </p:cBhvr>
                                      <p:to>
                                        <p:strVal val="(0.5)"/>
                                      </p:to>
                                    </p:set>
                                    <p:anim from="(0.5)" to="(#ppt_x)" calcmode="lin" valueType="num">
                                      <p:cBhvr>
                                        <p:cTn id="15" dur="1845" accel="100000" fill="hold">
                                          <p:stCondLst>
                                            <p:cond delay="1155"/>
                                          </p:stCondLst>
                                        </p:cTn>
                                        <p:tgtEl>
                                          <p:spTgt spid="8196">
                                            <p:txEl>
                                              <p:pRg st="0" end="0"/>
                                            </p:txEl>
                                          </p:spTgt>
                                        </p:tgtEl>
                                        <p:attrNameLst>
                                          <p:attrName>ppt_x</p:attrName>
                                        </p:attrNameLst>
                                      </p:cBhvr>
                                    </p:anim>
                                    <p:set>
                                      <p:cBhvr>
                                        <p:cTn id="16" dur="1155" fill="hold"/>
                                        <p:tgtEl>
                                          <p:spTgt spid="8196">
                                            <p:txEl>
                                              <p:pRg st="0" end="0"/>
                                            </p:txEl>
                                          </p:spTgt>
                                        </p:tgtEl>
                                        <p:attrNameLst>
                                          <p:attrName>ppt_y</p:attrName>
                                        </p:attrNameLst>
                                      </p:cBhvr>
                                      <p:to>
                                        <p:strVal val="(#ppt_y+0.4)"/>
                                      </p:to>
                                    </p:set>
                                    <p:anim from="(#ppt_y+0.4)" to="(#ppt_y)" calcmode="lin" valueType="num">
                                      <p:cBhvr>
                                        <p:cTn id="17" dur="1845" accel="100000" fill="hold">
                                          <p:stCondLst>
                                            <p:cond delay="1155"/>
                                          </p:stCondLst>
                                        </p:cTn>
                                        <p:tgtEl>
                                          <p:spTgt spid="8196">
                                            <p:txEl>
                                              <p:pRg st="0" end="0"/>
                                            </p:txEl>
                                          </p:spTgt>
                                        </p:tgtEl>
                                        <p:attrNameLst>
                                          <p:attrName>ppt_y</p:attrName>
                                        </p:attrNameLst>
                                      </p:cBhvr>
                                    </p:anim>
                                  </p:childTnLst>
                                </p:cTn>
                              </p:par>
                            </p:childTnLst>
                          </p:cTn>
                        </p:par>
                        <p:par>
                          <p:cTn id="18" fill="hold" nodeType="afterGroup">
                            <p:stCondLst>
                              <p:cond delay="5000"/>
                            </p:stCondLst>
                            <p:childTnLst>
                              <p:par>
                                <p:cTn id="19" presetID="51" presetClass="entr" presetSubtype="0" fill="hold" nodeType="afterEffect">
                                  <p:stCondLst>
                                    <p:cond delay="0"/>
                                  </p:stCondLst>
                                  <p:childTnLst>
                                    <p:set>
                                      <p:cBhvr>
                                        <p:cTn id="20" dur="1" fill="hold">
                                          <p:stCondLst>
                                            <p:cond delay="0"/>
                                          </p:stCondLst>
                                        </p:cTn>
                                        <p:tgtEl>
                                          <p:spTgt spid="8196">
                                            <p:txEl>
                                              <p:pRg st="1" end="1"/>
                                            </p:txEl>
                                          </p:spTgt>
                                        </p:tgtEl>
                                        <p:attrNameLst>
                                          <p:attrName>style.visibility</p:attrName>
                                        </p:attrNameLst>
                                      </p:cBhvr>
                                      <p:to>
                                        <p:strVal val="visible"/>
                                      </p:to>
                                    </p:set>
                                    <p:animEffect transition="in" filter="fade">
                                      <p:cBhvr>
                                        <p:cTn id="21" dur="1155" decel="100000"/>
                                        <p:tgtEl>
                                          <p:spTgt spid="8196">
                                            <p:txEl>
                                              <p:pRg st="1" end="1"/>
                                            </p:txEl>
                                          </p:spTgt>
                                        </p:tgtEl>
                                      </p:cBhvr>
                                    </p:animEffect>
                                    <p:animScale>
                                      <p:cBhvr>
                                        <p:cTn id="22" dur="1155" decel="100000"/>
                                        <p:tgtEl>
                                          <p:spTgt spid="8196">
                                            <p:txEl>
                                              <p:pRg st="1" end="1"/>
                                            </p:txEl>
                                          </p:spTgt>
                                        </p:tgtEl>
                                      </p:cBhvr>
                                      <p:from x="10000" y="10000"/>
                                      <p:to x="200000" y="450000"/>
                                    </p:animScale>
                                    <p:animScale>
                                      <p:cBhvr>
                                        <p:cTn id="23" dur="1845" accel="100000" fill="hold">
                                          <p:stCondLst>
                                            <p:cond delay="1155"/>
                                          </p:stCondLst>
                                        </p:cTn>
                                        <p:tgtEl>
                                          <p:spTgt spid="8196">
                                            <p:txEl>
                                              <p:pRg st="1" end="1"/>
                                            </p:txEl>
                                          </p:spTgt>
                                        </p:tgtEl>
                                      </p:cBhvr>
                                      <p:from x="200000" y="450000"/>
                                      <p:to x="100000" y="100000"/>
                                    </p:animScale>
                                    <p:set>
                                      <p:cBhvr>
                                        <p:cTn id="24" dur="1155" fill="hold"/>
                                        <p:tgtEl>
                                          <p:spTgt spid="8196">
                                            <p:txEl>
                                              <p:pRg st="1" end="1"/>
                                            </p:txEl>
                                          </p:spTgt>
                                        </p:tgtEl>
                                        <p:attrNameLst>
                                          <p:attrName>ppt_x</p:attrName>
                                        </p:attrNameLst>
                                      </p:cBhvr>
                                      <p:to>
                                        <p:strVal val="(0.5)"/>
                                      </p:to>
                                    </p:set>
                                    <p:anim from="(0.5)" to="(#ppt_x)" calcmode="lin" valueType="num">
                                      <p:cBhvr>
                                        <p:cTn id="25" dur="1845" accel="100000" fill="hold">
                                          <p:stCondLst>
                                            <p:cond delay="1155"/>
                                          </p:stCondLst>
                                        </p:cTn>
                                        <p:tgtEl>
                                          <p:spTgt spid="8196">
                                            <p:txEl>
                                              <p:pRg st="1" end="1"/>
                                            </p:txEl>
                                          </p:spTgt>
                                        </p:tgtEl>
                                        <p:attrNameLst>
                                          <p:attrName>ppt_x</p:attrName>
                                        </p:attrNameLst>
                                      </p:cBhvr>
                                    </p:anim>
                                    <p:set>
                                      <p:cBhvr>
                                        <p:cTn id="26" dur="1155" fill="hold"/>
                                        <p:tgtEl>
                                          <p:spTgt spid="8196">
                                            <p:txEl>
                                              <p:pRg st="1" end="1"/>
                                            </p:txEl>
                                          </p:spTgt>
                                        </p:tgtEl>
                                        <p:attrNameLst>
                                          <p:attrName>ppt_y</p:attrName>
                                        </p:attrNameLst>
                                      </p:cBhvr>
                                      <p:to>
                                        <p:strVal val="(#ppt_y+0.4)"/>
                                      </p:to>
                                    </p:set>
                                    <p:anim from="(#ppt_y+0.4)" to="(#ppt_y)" calcmode="lin" valueType="num">
                                      <p:cBhvr>
                                        <p:cTn id="27" dur="1845" accel="100000" fill="hold">
                                          <p:stCondLst>
                                            <p:cond delay="1155"/>
                                          </p:stCondLst>
                                        </p:cTn>
                                        <p:tgtEl>
                                          <p:spTgt spid="8196">
                                            <p:txEl>
                                              <p:pRg st="1" end="1"/>
                                            </p:txEl>
                                          </p:spTgt>
                                        </p:tgtEl>
                                        <p:attrNameLst>
                                          <p:attrName>ppt_y</p:attrName>
                                        </p:attrNameLst>
                                      </p:cBhvr>
                                    </p:anim>
                                  </p:childTnLst>
                                </p:cTn>
                              </p:par>
                            </p:childTnLst>
                          </p:cTn>
                        </p:par>
                        <p:par>
                          <p:cTn id="28" fill="hold" nodeType="afterGroup">
                            <p:stCondLst>
                              <p:cond delay="8000"/>
                            </p:stCondLst>
                            <p:childTnLst>
                              <p:par>
                                <p:cTn id="29" presetID="51" presetClass="entr" presetSubtype="0" fill="hold" nodeType="afterEffect">
                                  <p:stCondLst>
                                    <p:cond delay="0"/>
                                  </p:stCondLst>
                                  <p:childTnLst>
                                    <p:set>
                                      <p:cBhvr>
                                        <p:cTn id="30" dur="1" fill="hold">
                                          <p:stCondLst>
                                            <p:cond delay="0"/>
                                          </p:stCondLst>
                                        </p:cTn>
                                        <p:tgtEl>
                                          <p:spTgt spid="8196">
                                            <p:txEl>
                                              <p:pRg st="2" end="2"/>
                                            </p:txEl>
                                          </p:spTgt>
                                        </p:tgtEl>
                                        <p:attrNameLst>
                                          <p:attrName>style.visibility</p:attrName>
                                        </p:attrNameLst>
                                      </p:cBhvr>
                                      <p:to>
                                        <p:strVal val="visible"/>
                                      </p:to>
                                    </p:set>
                                    <p:animEffect transition="in" filter="fade">
                                      <p:cBhvr>
                                        <p:cTn id="31" dur="1155" decel="100000"/>
                                        <p:tgtEl>
                                          <p:spTgt spid="8196">
                                            <p:txEl>
                                              <p:pRg st="2" end="2"/>
                                            </p:txEl>
                                          </p:spTgt>
                                        </p:tgtEl>
                                      </p:cBhvr>
                                    </p:animEffect>
                                    <p:animScale>
                                      <p:cBhvr>
                                        <p:cTn id="32" dur="1155" decel="100000"/>
                                        <p:tgtEl>
                                          <p:spTgt spid="8196">
                                            <p:txEl>
                                              <p:pRg st="2" end="2"/>
                                            </p:txEl>
                                          </p:spTgt>
                                        </p:tgtEl>
                                      </p:cBhvr>
                                      <p:from x="10000" y="10000"/>
                                      <p:to x="200000" y="450000"/>
                                    </p:animScale>
                                    <p:animScale>
                                      <p:cBhvr>
                                        <p:cTn id="33" dur="1845" accel="100000" fill="hold">
                                          <p:stCondLst>
                                            <p:cond delay="1155"/>
                                          </p:stCondLst>
                                        </p:cTn>
                                        <p:tgtEl>
                                          <p:spTgt spid="8196">
                                            <p:txEl>
                                              <p:pRg st="2" end="2"/>
                                            </p:txEl>
                                          </p:spTgt>
                                        </p:tgtEl>
                                      </p:cBhvr>
                                      <p:from x="200000" y="450000"/>
                                      <p:to x="100000" y="100000"/>
                                    </p:animScale>
                                    <p:set>
                                      <p:cBhvr>
                                        <p:cTn id="34" dur="1155" fill="hold"/>
                                        <p:tgtEl>
                                          <p:spTgt spid="8196">
                                            <p:txEl>
                                              <p:pRg st="2" end="2"/>
                                            </p:txEl>
                                          </p:spTgt>
                                        </p:tgtEl>
                                        <p:attrNameLst>
                                          <p:attrName>ppt_x</p:attrName>
                                        </p:attrNameLst>
                                      </p:cBhvr>
                                      <p:to>
                                        <p:strVal val="(0.5)"/>
                                      </p:to>
                                    </p:set>
                                    <p:anim from="(0.5)" to="(#ppt_x)" calcmode="lin" valueType="num">
                                      <p:cBhvr>
                                        <p:cTn id="35" dur="1845" accel="100000" fill="hold">
                                          <p:stCondLst>
                                            <p:cond delay="1155"/>
                                          </p:stCondLst>
                                        </p:cTn>
                                        <p:tgtEl>
                                          <p:spTgt spid="8196">
                                            <p:txEl>
                                              <p:pRg st="2" end="2"/>
                                            </p:txEl>
                                          </p:spTgt>
                                        </p:tgtEl>
                                        <p:attrNameLst>
                                          <p:attrName>ppt_x</p:attrName>
                                        </p:attrNameLst>
                                      </p:cBhvr>
                                    </p:anim>
                                    <p:set>
                                      <p:cBhvr>
                                        <p:cTn id="36" dur="1155" fill="hold"/>
                                        <p:tgtEl>
                                          <p:spTgt spid="8196">
                                            <p:txEl>
                                              <p:pRg st="2" end="2"/>
                                            </p:txEl>
                                          </p:spTgt>
                                        </p:tgtEl>
                                        <p:attrNameLst>
                                          <p:attrName>ppt_y</p:attrName>
                                        </p:attrNameLst>
                                      </p:cBhvr>
                                      <p:to>
                                        <p:strVal val="(#ppt_y+0.4)"/>
                                      </p:to>
                                    </p:set>
                                    <p:anim from="(#ppt_y+0.4)" to="(#ppt_y)" calcmode="lin" valueType="num">
                                      <p:cBhvr>
                                        <p:cTn id="37" dur="1845" accel="100000" fill="hold">
                                          <p:stCondLst>
                                            <p:cond delay="1155"/>
                                          </p:stCondLst>
                                        </p:cTn>
                                        <p:tgtEl>
                                          <p:spTgt spid="8196">
                                            <p:txEl>
                                              <p:pRg st="2" end="2"/>
                                            </p:txEl>
                                          </p:spTgt>
                                        </p:tgtEl>
                                        <p:attrNameLst>
                                          <p:attrName>ppt_y</p:attrName>
                                        </p:attrNameLst>
                                      </p:cBhvr>
                                    </p:anim>
                                  </p:childTnLst>
                                </p:cTn>
                              </p:par>
                            </p:childTnLst>
                          </p:cTn>
                        </p:par>
                        <p:par>
                          <p:cTn id="38" fill="hold" nodeType="afterGroup">
                            <p:stCondLst>
                              <p:cond delay="11000"/>
                            </p:stCondLst>
                            <p:childTnLst>
                              <p:par>
                                <p:cTn id="39" presetID="51" presetClass="entr" presetSubtype="0" fill="hold" nodeType="afterEffect">
                                  <p:stCondLst>
                                    <p:cond delay="0"/>
                                  </p:stCondLst>
                                  <p:childTnLst>
                                    <p:set>
                                      <p:cBhvr>
                                        <p:cTn id="40" dur="1" fill="hold">
                                          <p:stCondLst>
                                            <p:cond delay="0"/>
                                          </p:stCondLst>
                                        </p:cTn>
                                        <p:tgtEl>
                                          <p:spTgt spid="8196">
                                            <p:txEl>
                                              <p:pRg st="5" end="5"/>
                                            </p:txEl>
                                          </p:spTgt>
                                        </p:tgtEl>
                                        <p:attrNameLst>
                                          <p:attrName>style.visibility</p:attrName>
                                        </p:attrNameLst>
                                      </p:cBhvr>
                                      <p:to>
                                        <p:strVal val="visible"/>
                                      </p:to>
                                    </p:set>
                                    <p:animEffect transition="in" filter="fade">
                                      <p:cBhvr>
                                        <p:cTn id="41" dur="1155" decel="100000"/>
                                        <p:tgtEl>
                                          <p:spTgt spid="8196">
                                            <p:txEl>
                                              <p:pRg st="5" end="5"/>
                                            </p:txEl>
                                          </p:spTgt>
                                        </p:tgtEl>
                                      </p:cBhvr>
                                    </p:animEffect>
                                    <p:animScale>
                                      <p:cBhvr>
                                        <p:cTn id="42" dur="1155" decel="100000"/>
                                        <p:tgtEl>
                                          <p:spTgt spid="8196">
                                            <p:txEl>
                                              <p:pRg st="5" end="5"/>
                                            </p:txEl>
                                          </p:spTgt>
                                        </p:tgtEl>
                                      </p:cBhvr>
                                      <p:from x="10000" y="10000"/>
                                      <p:to x="200000" y="450000"/>
                                    </p:animScale>
                                    <p:animScale>
                                      <p:cBhvr>
                                        <p:cTn id="43" dur="1845" accel="100000" fill="hold">
                                          <p:stCondLst>
                                            <p:cond delay="1155"/>
                                          </p:stCondLst>
                                        </p:cTn>
                                        <p:tgtEl>
                                          <p:spTgt spid="8196">
                                            <p:txEl>
                                              <p:pRg st="5" end="5"/>
                                            </p:txEl>
                                          </p:spTgt>
                                        </p:tgtEl>
                                      </p:cBhvr>
                                      <p:from x="200000" y="450000"/>
                                      <p:to x="100000" y="100000"/>
                                    </p:animScale>
                                    <p:set>
                                      <p:cBhvr>
                                        <p:cTn id="44" dur="1155" fill="hold"/>
                                        <p:tgtEl>
                                          <p:spTgt spid="8196">
                                            <p:txEl>
                                              <p:pRg st="5" end="5"/>
                                            </p:txEl>
                                          </p:spTgt>
                                        </p:tgtEl>
                                        <p:attrNameLst>
                                          <p:attrName>ppt_x</p:attrName>
                                        </p:attrNameLst>
                                      </p:cBhvr>
                                      <p:to>
                                        <p:strVal val="(0.5)"/>
                                      </p:to>
                                    </p:set>
                                    <p:anim from="(0.5)" to="(#ppt_x)" calcmode="lin" valueType="num">
                                      <p:cBhvr>
                                        <p:cTn id="45" dur="1845" accel="100000" fill="hold">
                                          <p:stCondLst>
                                            <p:cond delay="1155"/>
                                          </p:stCondLst>
                                        </p:cTn>
                                        <p:tgtEl>
                                          <p:spTgt spid="8196">
                                            <p:txEl>
                                              <p:pRg st="5" end="5"/>
                                            </p:txEl>
                                          </p:spTgt>
                                        </p:tgtEl>
                                        <p:attrNameLst>
                                          <p:attrName>ppt_x</p:attrName>
                                        </p:attrNameLst>
                                      </p:cBhvr>
                                    </p:anim>
                                    <p:set>
                                      <p:cBhvr>
                                        <p:cTn id="46" dur="1155" fill="hold"/>
                                        <p:tgtEl>
                                          <p:spTgt spid="8196">
                                            <p:txEl>
                                              <p:pRg st="5" end="5"/>
                                            </p:txEl>
                                          </p:spTgt>
                                        </p:tgtEl>
                                        <p:attrNameLst>
                                          <p:attrName>ppt_y</p:attrName>
                                        </p:attrNameLst>
                                      </p:cBhvr>
                                      <p:to>
                                        <p:strVal val="(#ppt_y+0.4)"/>
                                      </p:to>
                                    </p:set>
                                    <p:anim from="(#ppt_y+0.4)" to="(#ppt_y)" calcmode="lin" valueType="num">
                                      <p:cBhvr>
                                        <p:cTn id="47" dur="1845" accel="100000" fill="hold">
                                          <p:stCondLst>
                                            <p:cond delay="1155"/>
                                          </p:stCondLst>
                                        </p:cTn>
                                        <p:tgtEl>
                                          <p:spTgt spid="8196">
                                            <p:txEl>
                                              <p:pRg st="5" end="5"/>
                                            </p:txEl>
                                          </p:spTgt>
                                        </p:tgtEl>
                                        <p:attrNameLst>
                                          <p:attrName>ppt_y</p:attrName>
                                        </p:attrNameLst>
                                      </p:cBhvr>
                                    </p:anim>
                                  </p:childTnLst>
                                </p:cTn>
                              </p:par>
                            </p:childTnLst>
                          </p:cTn>
                        </p:par>
                        <p:par>
                          <p:cTn id="48" fill="hold" nodeType="afterGroup">
                            <p:stCondLst>
                              <p:cond delay="14000"/>
                            </p:stCondLst>
                            <p:childTnLst>
                              <p:par>
                                <p:cTn id="49" presetID="51" presetClass="entr" presetSubtype="0" fill="hold" nodeType="afterEffect">
                                  <p:stCondLst>
                                    <p:cond delay="0"/>
                                  </p:stCondLst>
                                  <p:childTnLst>
                                    <p:set>
                                      <p:cBhvr>
                                        <p:cTn id="50" dur="1" fill="hold">
                                          <p:stCondLst>
                                            <p:cond delay="0"/>
                                          </p:stCondLst>
                                        </p:cTn>
                                        <p:tgtEl>
                                          <p:spTgt spid="8196">
                                            <p:txEl>
                                              <p:pRg st="6" end="6"/>
                                            </p:txEl>
                                          </p:spTgt>
                                        </p:tgtEl>
                                        <p:attrNameLst>
                                          <p:attrName>style.visibility</p:attrName>
                                        </p:attrNameLst>
                                      </p:cBhvr>
                                      <p:to>
                                        <p:strVal val="visible"/>
                                      </p:to>
                                    </p:set>
                                    <p:animEffect transition="in" filter="fade">
                                      <p:cBhvr>
                                        <p:cTn id="51" dur="1155" decel="100000"/>
                                        <p:tgtEl>
                                          <p:spTgt spid="8196">
                                            <p:txEl>
                                              <p:pRg st="6" end="6"/>
                                            </p:txEl>
                                          </p:spTgt>
                                        </p:tgtEl>
                                      </p:cBhvr>
                                    </p:animEffect>
                                    <p:animScale>
                                      <p:cBhvr>
                                        <p:cTn id="52" dur="1155" decel="100000"/>
                                        <p:tgtEl>
                                          <p:spTgt spid="8196">
                                            <p:txEl>
                                              <p:pRg st="6" end="6"/>
                                            </p:txEl>
                                          </p:spTgt>
                                        </p:tgtEl>
                                      </p:cBhvr>
                                      <p:from x="10000" y="10000"/>
                                      <p:to x="200000" y="450000"/>
                                    </p:animScale>
                                    <p:animScale>
                                      <p:cBhvr>
                                        <p:cTn id="53" dur="1845" accel="100000" fill="hold">
                                          <p:stCondLst>
                                            <p:cond delay="1155"/>
                                          </p:stCondLst>
                                        </p:cTn>
                                        <p:tgtEl>
                                          <p:spTgt spid="8196">
                                            <p:txEl>
                                              <p:pRg st="6" end="6"/>
                                            </p:txEl>
                                          </p:spTgt>
                                        </p:tgtEl>
                                      </p:cBhvr>
                                      <p:from x="200000" y="450000"/>
                                      <p:to x="100000" y="100000"/>
                                    </p:animScale>
                                    <p:set>
                                      <p:cBhvr>
                                        <p:cTn id="54" dur="1155" fill="hold"/>
                                        <p:tgtEl>
                                          <p:spTgt spid="8196">
                                            <p:txEl>
                                              <p:pRg st="6" end="6"/>
                                            </p:txEl>
                                          </p:spTgt>
                                        </p:tgtEl>
                                        <p:attrNameLst>
                                          <p:attrName>ppt_x</p:attrName>
                                        </p:attrNameLst>
                                      </p:cBhvr>
                                      <p:to>
                                        <p:strVal val="(0.5)"/>
                                      </p:to>
                                    </p:set>
                                    <p:anim from="(0.5)" to="(#ppt_x)" calcmode="lin" valueType="num">
                                      <p:cBhvr>
                                        <p:cTn id="55" dur="1845" accel="100000" fill="hold">
                                          <p:stCondLst>
                                            <p:cond delay="1155"/>
                                          </p:stCondLst>
                                        </p:cTn>
                                        <p:tgtEl>
                                          <p:spTgt spid="8196">
                                            <p:txEl>
                                              <p:pRg st="6" end="6"/>
                                            </p:txEl>
                                          </p:spTgt>
                                        </p:tgtEl>
                                        <p:attrNameLst>
                                          <p:attrName>ppt_x</p:attrName>
                                        </p:attrNameLst>
                                      </p:cBhvr>
                                    </p:anim>
                                    <p:set>
                                      <p:cBhvr>
                                        <p:cTn id="56" dur="1155" fill="hold"/>
                                        <p:tgtEl>
                                          <p:spTgt spid="8196">
                                            <p:txEl>
                                              <p:pRg st="6" end="6"/>
                                            </p:txEl>
                                          </p:spTgt>
                                        </p:tgtEl>
                                        <p:attrNameLst>
                                          <p:attrName>ppt_y</p:attrName>
                                        </p:attrNameLst>
                                      </p:cBhvr>
                                      <p:to>
                                        <p:strVal val="(#ppt_y+0.4)"/>
                                      </p:to>
                                    </p:set>
                                    <p:anim from="(#ppt_y+0.4)" to="(#ppt_y)" calcmode="lin" valueType="num">
                                      <p:cBhvr>
                                        <p:cTn id="57" dur="1845" accel="100000" fill="hold">
                                          <p:stCondLst>
                                            <p:cond delay="1155"/>
                                          </p:stCondLst>
                                        </p:cTn>
                                        <p:tgtEl>
                                          <p:spTgt spid="8196">
                                            <p:txEl>
                                              <p:pRg st="6" end="6"/>
                                            </p:txEl>
                                          </p:spTgt>
                                        </p:tgtEl>
                                        <p:attrNameLst>
                                          <p:attrName>ppt_y</p:attrName>
                                        </p:attrNameLst>
                                      </p:cBhvr>
                                    </p:anim>
                                  </p:childTnLst>
                                </p:cTn>
                              </p:par>
                            </p:childTnLst>
                          </p:cTn>
                        </p:par>
                        <p:par>
                          <p:cTn id="58" fill="hold" nodeType="afterGroup">
                            <p:stCondLst>
                              <p:cond delay="17000"/>
                            </p:stCondLst>
                            <p:childTnLst>
                              <p:par>
                                <p:cTn id="59" presetID="51" presetClass="entr" presetSubtype="0" fill="hold" nodeType="afterEffect">
                                  <p:stCondLst>
                                    <p:cond delay="0"/>
                                  </p:stCondLst>
                                  <p:childTnLst>
                                    <p:set>
                                      <p:cBhvr>
                                        <p:cTn id="60" dur="1" fill="hold">
                                          <p:stCondLst>
                                            <p:cond delay="0"/>
                                          </p:stCondLst>
                                        </p:cTn>
                                        <p:tgtEl>
                                          <p:spTgt spid="8196">
                                            <p:txEl>
                                              <p:pRg st="7" end="7"/>
                                            </p:txEl>
                                          </p:spTgt>
                                        </p:tgtEl>
                                        <p:attrNameLst>
                                          <p:attrName>style.visibility</p:attrName>
                                        </p:attrNameLst>
                                      </p:cBhvr>
                                      <p:to>
                                        <p:strVal val="visible"/>
                                      </p:to>
                                    </p:set>
                                    <p:animEffect transition="in" filter="fade">
                                      <p:cBhvr>
                                        <p:cTn id="61" dur="1155" decel="100000"/>
                                        <p:tgtEl>
                                          <p:spTgt spid="8196">
                                            <p:txEl>
                                              <p:pRg st="7" end="7"/>
                                            </p:txEl>
                                          </p:spTgt>
                                        </p:tgtEl>
                                      </p:cBhvr>
                                    </p:animEffect>
                                    <p:animScale>
                                      <p:cBhvr>
                                        <p:cTn id="62" dur="1155" decel="100000"/>
                                        <p:tgtEl>
                                          <p:spTgt spid="8196">
                                            <p:txEl>
                                              <p:pRg st="7" end="7"/>
                                            </p:txEl>
                                          </p:spTgt>
                                        </p:tgtEl>
                                      </p:cBhvr>
                                      <p:from x="10000" y="10000"/>
                                      <p:to x="200000" y="450000"/>
                                    </p:animScale>
                                    <p:animScale>
                                      <p:cBhvr>
                                        <p:cTn id="63" dur="1845" accel="100000" fill="hold">
                                          <p:stCondLst>
                                            <p:cond delay="1155"/>
                                          </p:stCondLst>
                                        </p:cTn>
                                        <p:tgtEl>
                                          <p:spTgt spid="8196">
                                            <p:txEl>
                                              <p:pRg st="7" end="7"/>
                                            </p:txEl>
                                          </p:spTgt>
                                        </p:tgtEl>
                                      </p:cBhvr>
                                      <p:from x="200000" y="450000"/>
                                      <p:to x="100000" y="100000"/>
                                    </p:animScale>
                                    <p:set>
                                      <p:cBhvr>
                                        <p:cTn id="64" dur="1155" fill="hold"/>
                                        <p:tgtEl>
                                          <p:spTgt spid="8196">
                                            <p:txEl>
                                              <p:pRg st="7" end="7"/>
                                            </p:txEl>
                                          </p:spTgt>
                                        </p:tgtEl>
                                        <p:attrNameLst>
                                          <p:attrName>ppt_x</p:attrName>
                                        </p:attrNameLst>
                                      </p:cBhvr>
                                      <p:to>
                                        <p:strVal val="(0.5)"/>
                                      </p:to>
                                    </p:set>
                                    <p:anim from="(0.5)" to="(#ppt_x)" calcmode="lin" valueType="num">
                                      <p:cBhvr>
                                        <p:cTn id="65" dur="1845" accel="100000" fill="hold">
                                          <p:stCondLst>
                                            <p:cond delay="1155"/>
                                          </p:stCondLst>
                                        </p:cTn>
                                        <p:tgtEl>
                                          <p:spTgt spid="8196">
                                            <p:txEl>
                                              <p:pRg st="7" end="7"/>
                                            </p:txEl>
                                          </p:spTgt>
                                        </p:tgtEl>
                                        <p:attrNameLst>
                                          <p:attrName>ppt_x</p:attrName>
                                        </p:attrNameLst>
                                      </p:cBhvr>
                                    </p:anim>
                                    <p:set>
                                      <p:cBhvr>
                                        <p:cTn id="66" dur="1155" fill="hold"/>
                                        <p:tgtEl>
                                          <p:spTgt spid="8196">
                                            <p:txEl>
                                              <p:pRg st="7" end="7"/>
                                            </p:txEl>
                                          </p:spTgt>
                                        </p:tgtEl>
                                        <p:attrNameLst>
                                          <p:attrName>ppt_y</p:attrName>
                                        </p:attrNameLst>
                                      </p:cBhvr>
                                      <p:to>
                                        <p:strVal val="(#ppt_y+0.4)"/>
                                      </p:to>
                                    </p:set>
                                    <p:anim from="(#ppt_y+0.4)" to="(#ppt_y)" calcmode="lin" valueType="num">
                                      <p:cBhvr>
                                        <p:cTn id="67" dur="1845" accel="100000" fill="hold">
                                          <p:stCondLst>
                                            <p:cond delay="1155"/>
                                          </p:stCondLst>
                                        </p:cTn>
                                        <p:tgtEl>
                                          <p:spTgt spid="8196">
                                            <p:txEl>
                                              <p:pRg st="7" end="7"/>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215</TotalTime>
  <Words>599</Words>
  <Application>Microsoft Office PowerPoint</Application>
  <PresentationFormat>Экран (4:3)</PresentationFormat>
  <Paragraphs>72</Paragraphs>
  <Slides>26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Открытая</vt:lpstr>
      <vt:lpstr>О наркомании!</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КАК ВЫГЛЯДИТ ЖИЗНЬ НАРКОМАНА?</vt:lpstr>
      <vt:lpstr>КАК ВЫГЛЯДИТ ЖИЗНЬ НАРКОМАНА?</vt:lpstr>
      <vt:lpstr>КАК ВЫГЛЯДИТ ЖИЗНЬ НАРКОМАНА?</vt:lpstr>
      <vt:lpstr>КАК  ВЫГЛЯДИТ ЖИЗНЬ НАРКОМАНА</vt:lpstr>
      <vt:lpstr>КАК  ВЫГЛЯДИТ ЖИЗНЬ НАРКОМАНА</vt:lpstr>
      <vt:lpstr>КАК ВЫГЛЯДИТ ЖИЗНЬ НАРКОМАНА?</vt:lpstr>
      <vt:lpstr>Презентация PowerPoint</vt:lpstr>
      <vt:lpstr>Презентация PowerPoint</vt:lpstr>
      <vt:lpstr>КАК  ВЫГЛЯДИТ ЖИЗНЬ НАРКОМАНА</vt:lpstr>
      <vt:lpstr>Презентация PowerPoint</vt:lpstr>
      <vt:lpstr>Презентация PowerPoint</vt:lpstr>
      <vt:lpstr>Презентация PowerPoint</vt:lpstr>
      <vt:lpstr>Презентация PowerPoint</vt:lpstr>
      <vt:lpstr>Презентация PowerPoint</vt:lpstr>
      <vt:lpstr>послесловие</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Sasha</dc:creator>
  <cp:lastModifiedBy>Sasha</cp:lastModifiedBy>
  <cp:revision>39</cp:revision>
  <dcterms:modified xsi:type="dcterms:W3CDTF">2018-04-29T16:45:25Z</dcterms:modified>
</cp:coreProperties>
</file>