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90" r:id="rId3"/>
    <p:sldId id="258" r:id="rId4"/>
    <p:sldId id="259" r:id="rId5"/>
    <p:sldId id="310" r:id="rId6"/>
    <p:sldId id="263" r:id="rId7"/>
    <p:sldId id="288" r:id="rId8"/>
    <p:sldId id="312" r:id="rId9"/>
    <p:sldId id="323" r:id="rId10"/>
    <p:sldId id="287" r:id="rId11"/>
    <p:sldId id="286" r:id="rId12"/>
    <p:sldId id="285" r:id="rId13"/>
    <p:sldId id="283" r:id="rId14"/>
    <p:sldId id="284" r:id="rId15"/>
    <p:sldId id="322" r:id="rId16"/>
    <p:sldId id="274" r:id="rId17"/>
    <p:sldId id="277" r:id="rId18"/>
    <p:sldId id="313" r:id="rId19"/>
    <p:sldId id="314" r:id="rId20"/>
    <p:sldId id="315" r:id="rId21"/>
    <p:sldId id="327" r:id="rId22"/>
    <p:sldId id="295" r:id="rId23"/>
    <p:sldId id="296" r:id="rId24"/>
    <p:sldId id="297" r:id="rId25"/>
    <p:sldId id="298" r:id="rId26"/>
    <p:sldId id="299" r:id="rId27"/>
    <p:sldId id="317" r:id="rId28"/>
    <p:sldId id="318" r:id="rId29"/>
    <p:sldId id="270" r:id="rId30"/>
    <p:sldId id="326" r:id="rId31"/>
    <p:sldId id="305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39" autoAdjust="0"/>
  </p:normalViewPr>
  <p:slideViewPr>
    <p:cSldViewPr>
      <p:cViewPr varScale="1">
        <p:scale>
          <a:sx n="56" d="100"/>
          <a:sy n="56" d="100"/>
        </p:scale>
        <p:origin x="180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z-Cyrl-A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E9F2-071C-4B5E-967F-C8D042D0C917}" type="datetimeFigureOut">
              <a:rPr lang="az-Cyrl-AZ" smtClean="0"/>
              <a:t>18.09.2025</a:t>
            </a:fld>
            <a:endParaRPr lang="az-Cyrl-A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z-Cyrl-A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z-Cyrl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z-Cyrl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B095-6D25-49A1-A3A4-039EECBA087F}" type="slidenum">
              <a:rPr lang="az-Cyrl-AZ" smtClean="0"/>
              <a:t>‹#›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280903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Cyrl-A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3B095-6D25-49A1-A3A4-039EECBA087F}" type="slidenum">
              <a:rPr lang="az-Cyrl-AZ" smtClean="0"/>
              <a:t>21</a:t>
            </a:fld>
            <a:endParaRPr lang="az-Cyrl-AZ"/>
          </a:p>
        </p:txBody>
      </p:sp>
    </p:spTree>
    <p:extLst>
      <p:ext uri="{BB962C8B-B14F-4D97-AF65-F5344CB8AC3E}">
        <p14:creationId xmlns:p14="http://schemas.microsoft.com/office/powerpoint/2010/main" val="197782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2E01C1-0D0B-4133-B42A-1757045F7BF7}" type="datetimeFigureOut">
              <a:rPr lang="ru-RU" smtClean="0"/>
              <a:pPr/>
              <a:t>18.09.2025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A6FD18-F447-474E-8E1D-BA51BAF9D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136904" cy="5688632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be-BY" dirty="0"/>
              <a:t>  </a:t>
            </a:r>
          </a:p>
          <a:p>
            <a:pPr marL="45720" indent="0" algn="ctr">
              <a:buNone/>
            </a:pPr>
            <a:r>
              <a:rPr lang="be-BY" sz="3400" dirty="0"/>
              <a:t>Дзяржаўная ўстанова адукацыі</a:t>
            </a:r>
          </a:p>
          <a:p>
            <a:pPr marL="45720" indent="0" algn="ctr">
              <a:buNone/>
            </a:pPr>
            <a:endParaRPr lang="be-BY" dirty="0"/>
          </a:p>
          <a:p>
            <a:pPr marL="45720" indent="0" algn="ctr">
              <a:buNone/>
            </a:pPr>
            <a:r>
              <a:rPr lang="be-BY" dirty="0"/>
              <a:t>« </a:t>
            </a:r>
            <a:r>
              <a:rPr lang="be-BY" sz="3800" dirty="0"/>
              <a:t>Прыбалавіцкая сярэдняя школа»</a:t>
            </a:r>
          </a:p>
          <a:p>
            <a:pPr marL="45720" indent="0" algn="ctr">
              <a:buNone/>
            </a:pPr>
            <a:endParaRPr lang="be-BY" dirty="0"/>
          </a:p>
          <a:p>
            <a:pPr marL="45720" indent="0" algn="ctr">
              <a:buNone/>
            </a:pPr>
            <a:endParaRPr lang="be-BY" dirty="0"/>
          </a:p>
          <a:p>
            <a:pPr marL="45720" indent="0" algn="ctr">
              <a:buNone/>
            </a:pPr>
            <a:endParaRPr lang="be-BY" dirty="0"/>
          </a:p>
          <a:p>
            <a:pPr marL="45720" indent="0" algn="ctr">
              <a:buNone/>
            </a:pPr>
            <a:r>
              <a:rPr lang="be-BY" dirty="0"/>
              <a:t>      </a:t>
            </a:r>
            <a:r>
              <a:rPr lang="be-BY" sz="5100" dirty="0"/>
              <a:t>Профіль музея</a:t>
            </a:r>
          </a:p>
          <a:p>
            <a:pPr marL="45720" indent="0" algn="ctr">
              <a:buNone/>
            </a:pPr>
            <a:r>
              <a:rPr lang="be-BY" sz="5100" dirty="0"/>
              <a:t>(гістарычны – этнаграфічны)</a:t>
            </a:r>
          </a:p>
          <a:p>
            <a:pPr marL="45720" indent="0" algn="ctr">
              <a:buNone/>
            </a:pPr>
            <a:r>
              <a:rPr lang="be-BY" sz="5100" dirty="0"/>
              <a:t>   </a:t>
            </a:r>
            <a:r>
              <a:rPr lang="be-BY" sz="5100" b="1" dirty="0">
                <a:solidFill>
                  <a:srgbClr val="FF0000"/>
                </a:solidFill>
              </a:rPr>
              <a:t>« Сялянская хатка»</a:t>
            </a:r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r>
              <a:rPr lang="be-BY" dirty="0"/>
              <a:t>                                        </a:t>
            </a:r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r>
              <a:rPr lang="be-BY" dirty="0"/>
              <a:t>                                               </a:t>
            </a:r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r>
              <a:rPr lang="be-BY" dirty="0"/>
              <a:t>                                                                                                                      </a:t>
            </a:r>
            <a:r>
              <a:rPr lang="be-BY" sz="3600" dirty="0"/>
              <a:t>Кіраўнік С.М.Акуліч</a:t>
            </a:r>
          </a:p>
          <a:p>
            <a:pPr marL="45720" indent="0">
              <a:buNone/>
            </a:pPr>
            <a:endParaRPr lang="be-BY" dirty="0"/>
          </a:p>
          <a:p>
            <a:pPr marL="45720" indent="0">
              <a:buNone/>
            </a:pPr>
            <a:r>
              <a:rPr lang="be-BY" dirty="0"/>
              <a:t>                        </a:t>
            </a:r>
            <a:endParaRPr lang="ru-RU" sz="8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Ghost\Desktop\IMG_2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9626" y="3511054"/>
            <a:ext cx="2232248" cy="30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4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Ghost-01\Desktop\Фото МУЗЕЙ\IMG_20190221_14112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1838"/>
            <a:ext cx="7704855" cy="55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78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Ghost-01\Desktop\Фото МУЗЕЙ\IMG_20190221_1132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1838"/>
            <a:ext cx="7776863" cy="55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4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Ghost-01\Desktop\Фото МУЗЕЙ\IMG_20190221_1354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1838"/>
            <a:ext cx="7632847" cy="54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85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Ghost-01\Desktop\Фото МУЗЕЙ\IMG_20190221_1129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7686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95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Ghost-01\Desktop\Фото МУЗЕЙ\IMG_20190221_1127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1838"/>
            <a:ext cx="8064895" cy="55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1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be-BY" sz="7200" b="1" dirty="0">
                <a:solidFill>
                  <a:srgbClr val="FF0000"/>
                </a:solidFill>
              </a:rPr>
              <a:t>Экскурсіі ў       музей 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7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host-01\Desktop\Фото МУЗЕЙ\IMG_20190314_1122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1838"/>
            <a:ext cx="3816424" cy="44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host-01\Desktop\Фото МУЗЕЙ\IMG_20190314_1128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268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Ghost-01\Desktop\Фото МУЗЕЙ\IMG_20190315_1417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31838"/>
            <a:ext cx="7416823" cy="48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0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Ghost\Desktop\incollage_sav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66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8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host\Desktop\IMG_292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413" y="-1355725"/>
            <a:ext cx="15240001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47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be-BY" dirty="0"/>
              <a:t>                                                                                                   </a:t>
            </a:r>
            <a:r>
              <a:rPr lang="be-BY" sz="9600" b="1" i="1" dirty="0">
                <a:solidFill>
                  <a:schemeClr val="accent4"/>
                </a:solidFill>
              </a:rPr>
              <a:t>Эпіграф</a:t>
            </a:r>
            <a:endParaRPr lang="ru-RU" sz="9600" b="1" dirty="0">
              <a:solidFill>
                <a:schemeClr val="accent4"/>
              </a:solidFill>
            </a:endParaRPr>
          </a:p>
          <a:p>
            <a:pPr marL="45720" indent="0">
              <a:buNone/>
            </a:pPr>
            <a:r>
              <a:rPr lang="be-BY" dirty="0"/>
              <a:t> </a:t>
            </a:r>
            <a:endParaRPr lang="ru-RU" dirty="0"/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Любіць сваё - зусім не значыць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Чужое ганіць, адмаўляць.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Вось за чужым свайго не бачыць,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Не вывучаць, не шанаваць -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Злачынствам будзе без сумнення,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Бо ёсць такі закон жыцця: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Шануй чужое аж да пакланення,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Сваё любі да самазабыцця.</a:t>
            </a:r>
            <a:endParaRPr lang="ru-RU" sz="11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11200" dirty="0">
                <a:solidFill>
                  <a:srgbClr val="FF0000"/>
                </a:solidFill>
              </a:rPr>
              <a:t>                           Пятро Бітэля</a:t>
            </a:r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350146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host\Desktop\IMG_2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5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61C87B35-B9E7-44B6-A3E1-427DBCBA4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1008112"/>
          </a:xfrm>
        </p:spPr>
        <p:txBody>
          <a:bodyPr/>
          <a:lstStyle/>
          <a:p>
            <a:pPr marL="45720" indent="0">
              <a:buNone/>
            </a:pPr>
            <a:r>
              <a:rPr lang="be-BY" b="1" dirty="0">
                <a:solidFill>
                  <a:srgbClr val="FF0000"/>
                </a:solidFill>
              </a:rPr>
              <a:t>         Экскурсія для маладых спецыялістаў раёна у                         аг.Прыбалавічы</a:t>
            </a:r>
            <a:endParaRPr lang="az-Cyrl-AZ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97086-11D2-4C77-AC79-EDFFCAF88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4888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3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6400800" cy="3081496"/>
          </a:xfrm>
        </p:spPr>
        <p:txBody>
          <a:bodyPr>
            <a:normAutofit/>
          </a:bodyPr>
          <a:lstStyle/>
          <a:p>
            <a:r>
              <a:rPr lang="be-BY" dirty="0"/>
              <a:t>                   </a:t>
            </a:r>
            <a:r>
              <a:rPr lang="be-BY" b="1" dirty="0"/>
              <a:t>Раённы семінар</a:t>
            </a:r>
          </a:p>
          <a:p>
            <a:r>
              <a:rPr lang="be-BY" sz="4000" b="1" i="1" dirty="0">
                <a:solidFill>
                  <a:srgbClr val="FF0000"/>
                </a:solidFill>
              </a:rPr>
              <a:t>Толькі ведаючы гісторыю, мы зможам паспяхова глядзець у будучыню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айт\IMG_2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" y="0"/>
            <a:ext cx="7366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сайт\IMG_2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сайт\IMG_1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be-BY" sz="4800" b="1" dirty="0">
                <a:solidFill>
                  <a:srgbClr val="FF0000"/>
                </a:solidFill>
              </a:rPr>
              <a:t>           ДЗЕНЬ                                                    РОДНАЙ МОВЫ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сайт\IMG_2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20888"/>
            <a:ext cx="51435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айт\IMG_21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1838"/>
            <a:ext cx="367240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сайт\IMG_1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5720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916832"/>
            <a:ext cx="6768752" cy="3672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7200" dirty="0">
                <a:solidFill>
                  <a:srgbClr val="FF0000"/>
                </a:solidFill>
                <a:latin typeface="Arial Black" pitchFamily="34" charset="0"/>
              </a:rPr>
              <a:t>     Нашы дасягненні</a:t>
            </a:r>
            <a:endParaRPr lang="ru-RU" sz="7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1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840760"/>
          </a:xfrm>
        </p:spPr>
        <p:txBody>
          <a:bodyPr/>
          <a:lstStyle/>
          <a:p>
            <a:pPr marL="45720" indent="0">
              <a:buNone/>
            </a:pPr>
            <a:r>
              <a:rPr lang="be-BY" dirty="0"/>
              <a:t>                                      </a:t>
            </a:r>
            <a:r>
              <a:rPr lang="be-BY" b="1" dirty="0">
                <a:solidFill>
                  <a:srgbClr val="FF0000"/>
                </a:solidFill>
              </a:rPr>
              <a:t>2018/2019 н.г.</a:t>
            </a:r>
          </a:p>
          <a:p>
            <a:pPr marL="502920" indent="-457200">
              <a:buAutoNum type="arabicPeriod"/>
            </a:pPr>
            <a:r>
              <a:rPr lang="be-BY" b="1" dirty="0">
                <a:solidFill>
                  <a:schemeClr val="accent1"/>
                </a:solidFill>
              </a:rPr>
              <a:t>Пашпарт вёскі </a:t>
            </a:r>
            <a:r>
              <a:rPr lang="be-BY" b="1" dirty="0">
                <a:solidFill>
                  <a:srgbClr val="FF0000"/>
                </a:solidFill>
              </a:rPr>
              <a:t>– </a:t>
            </a:r>
            <a:r>
              <a:rPr lang="be-BY" b="1" dirty="0">
                <a:solidFill>
                  <a:srgbClr val="00B050"/>
                </a:solidFill>
              </a:rPr>
              <a:t>выстава</a:t>
            </a:r>
          </a:p>
          <a:p>
            <a:pPr marL="502920" indent="-457200">
              <a:buAutoNum type="arabicPeriod"/>
            </a:pPr>
            <a:r>
              <a:rPr lang="be-BY" b="1" dirty="0">
                <a:solidFill>
                  <a:srgbClr val="FF0000"/>
                </a:solidFill>
              </a:rPr>
              <a:t> </a:t>
            </a:r>
            <a:r>
              <a:rPr lang="be-BY" b="1" dirty="0">
                <a:solidFill>
                  <a:schemeClr val="accent1"/>
                </a:solidFill>
              </a:rPr>
              <a:t>Конкурс даследчых работ </a:t>
            </a:r>
          </a:p>
          <a:p>
            <a:pPr marL="45720" indent="0">
              <a:buNone/>
            </a:pPr>
            <a:r>
              <a:rPr lang="be-BY" b="1" dirty="0">
                <a:solidFill>
                  <a:srgbClr val="FF0000"/>
                </a:solidFill>
              </a:rPr>
              <a:t>«Спадчына Беларусі» ў рамках рэспубліканскай акцыі навучэнскай моладзі</a:t>
            </a:r>
          </a:p>
          <a:p>
            <a:pPr marL="45720" indent="0">
              <a:buNone/>
            </a:pPr>
            <a:r>
              <a:rPr lang="be-BY" b="1" dirty="0">
                <a:solidFill>
                  <a:srgbClr val="FF0000"/>
                </a:solidFill>
              </a:rPr>
              <a:t>«Жыву ў Беларусі і тым ганаруся» – </a:t>
            </a:r>
            <a:r>
              <a:rPr lang="be-BY" b="1" dirty="0">
                <a:solidFill>
                  <a:srgbClr val="00B050"/>
                </a:solidFill>
              </a:rPr>
              <a:t>дыплом 3 ступені.</a:t>
            </a:r>
          </a:p>
          <a:p>
            <a:pPr marL="45720" indent="0">
              <a:buNone/>
            </a:pPr>
            <a:r>
              <a:rPr lang="be-BY" b="1" dirty="0">
                <a:solidFill>
                  <a:srgbClr val="00B050"/>
                </a:solidFill>
              </a:rPr>
              <a:t>3. </a:t>
            </a:r>
            <a:r>
              <a:rPr lang="be-BY" b="1" dirty="0">
                <a:solidFill>
                  <a:schemeClr val="accent1"/>
                </a:solidFill>
              </a:rPr>
              <a:t>Канферэнцыя вучэбна – даследчых работ</a:t>
            </a:r>
          </a:p>
          <a:p>
            <a:pPr marL="45720" indent="0">
              <a:buNone/>
            </a:pPr>
            <a:r>
              <a:rPr lang="be-BY" b="1" dirty="0">
                <a:solidFill>
                  <a:schemeClr val="accent6"/>
                </a:solidFill>
              </a:rPr>
              <a:t>«Мележаўскія чытанні» </a:t>
            </a:r>
            <a:r>
              <a:rPr lang="be-BY" b="1" dirty="0">
                <a:solidFill>
                  <a:srgbClr val="00B050"/>
                </a:solidFill>
              </a:rPr>
              <a:t>- удзел г. Гомель</a:t>
            </a:r>
          </a:p>
          <a:p>
            <a:pPr marL="45720" indent="0">
              <a:buNone/>
            </a:pPr>
            <a:r>
              <a:rPr lang="be-BY" b="1" dirty="0">
                <a:solidFill>
                  <a:schemeClr val="accent1"/>
                </a:solidFill>
              </a:rPr>
              <a:t>4. Конкурс  метадычных матэрыялаў і педагагічнага вопыту </a:t>
            </a:r>
            <a:r>
              <a:rPr lang="be-BY" b="1" dirty="0">
                <a:solidFill>
                  <a:srgbClr val="00B050"/>
                </a:solidFill>
              </a:rPr>
              <a:t>– Дыплом -  1 ступені.</a:t>
            </a:r>
          </a:p>
          <a:p>
            <a:pPr marL="45720" indent="0">
              <a:buNone/>
            </a:pPr>
            <a:r>
              <a:rPr lang="be-BY" b="1" dirty="0">
                <a:solidFill>
                  <a:schemeClr val="accent1"/>
                </a:solidFill>
              </a:rPr>
              <a:t>5.Конкурс экскурсійных матэрыялаў «Збяры Беларусь у сваім сэрцы» </a:t>
            </a:r>
            <a:r>
              <a:rPr lang="be-BY" b="1" dirty="0">
                <a:solidFill>
                  <a:srgbClr val="00B050"/>
                </a:solidFill>
              </a:rPr>
              <a:t>– раённы  этап дыплом 1 ступені.</a:t>
            </a:r>
          </a:p>
          <a:p>
            <a:pPr marL="45720" indent="0">
              <a:buNone/>
            </a:pPr>
            <a:r>
              <a:rPr lang="be-BY" b="1" dirty="0">
                <a:solidFill>
                  <a:srgbClr val="00B050"/>
                </a:solidFill>
              </a:rPr>
              <a:t>6. Конкурс па тэме «Рэспубліканская экалагічная акцыя</a:t>
            </a:r>
          </a:p>
          <a:p>
            <a:pPr marL="45720" indent="0">
              <a:buNone/>
            </a:pPr>
            <a:r>
              <a:rPr lang="be-BY" b="1" dirty="0">
                <a:solidFill>
                  <a:srgbClr val="00B050"/>
                </a:solidFill>
              </a:rPr>
              <a:t>«Сцяжынкамі Бацькаўшчыны» – удзел</a:t>
            </a:r>
          </a:p>
          <a:p>
            <a:pPr marL="45720" indent="0">
              <a:buNone/>
            </a:pPr>
            <a:endParaRPr lang="be-BY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be-BY" b="1" dirty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1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5"/>
          <p:cNvGrpSpPr/>
          <p:nvPr/>
        </p:nvGrpSpPr>
        <p:grpSpPr>
          <a:xfrm>
            <a:off x="0" y="5814810"/>
            <a:ext cx="9131940" cy="185760"/>
            <a:chOff x="0" y="9915120"/>
            <a:chExt cx="18263880" cy="371520"/>
          </a:xfrm>
        </p:grpSpPr>
        <p:sp>
          <p:nvSpPr>
            <p:cNvPr id="291" name="Freeform 6"/>
            <p:cNvSpPr/>
            <p:nvPr/>
          </p:nvSpPr>
          <p:spPr>
            <a:xfrm>
              <a:off x="0" y="10095840"/>
              <a:ext cx="18263880" cy="190800"/>
            </a:xfrm>
            <a:custGeom>
              <a:avLst/>
              <a:gdLst>
                <a:gd name="textAreaLeft" fmla="*/ 0 w 18263880"/>
                <a:gd name="textAreaRight" fmla="*/ 18264240 w 18263880"/>
                <a:gd name="textAreaTop" fmla="*/ 0 h 190800"/>
                <a:gd name="textAreaBottom" fmla="*/ 191160 h 190800"/>
              </a:gdLst>
              <a:ahLst/>
              <a:cxnLst/>
              <a:rect l="textAreaLeft" t="textAreaTop" r="textAreaRight" b="textAreaBottom"/>
              <a:pathLst>
                <a:path w="4810343" h="50342">
                  <a:moveTo>
                    <a:pt x="0" y="0"/>
                  </a:moveTo>
                  <a:lnTo>
                    <a:pt x="4810343" y="0"/>
                  </a:lnTo>
                  <a:lnTo>
                    <a:pt x="4810343" y="50342"/>
                  </a:lnTo>
                  <a:lnTo>
                    <a:pt x="0" y="50342"/>
                  </a:lnTo>
                  <a:close/>
                </a:path>
              </a:pathLst>
            </a:custGeom>
            <a:solidFill>
              <a:srgbClr val="17726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22500" rIns="45000" bIns="22500" anchor="t">
              <a:noAutofit/>
            </a:bodyPr>
            <a:lstStyle/>
            <a:p>
              <a:endParaRPr lang="en-US" sz="900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2" name="TextBox 7"/>
            <p:cNvSpPr/>
            <p:nvPr/>
          </p:nvSpPr>
          <p:spPr>
            <a:xfrm>
              <a:off x="0" y="9915120"/>
              <a:ext cx="18263880" cy="371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5380" tIns="25380" rIns="25380" bIns="25380" anchor="ctr">
              <a:noAutofit/>
            </a:bodyPr>
            <a:lstStyle/>
            <a:p>
              <a:pPr algn="ctr" defTabSz="457200">
                <a:lnSpc>
                  <a:spcPts val="1240"/>
                </a:lnSpc>
              </a:pPr>
              <a:endParaRPr lang="en-US" sz="900" spc="-1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296" name="Group 11"/>
          <p:cNvGrpSpPr/>
          <p:nvPr/>
        </p:nvGrpSpPr>
        <p:grpSpPr>
          <a:xfrm>
            <a:off x="3470940" y="932850"/>
            <a:ext cx="438660" cy="438660"/>
            <a:chOff x="6941880" y="151200"/>
            <a:chExt cx="877320" cy="877320"/>
          </a:xfrm>
        </p:grpSpPr>
        <p:sp>
          <p:nvSpPr>
            <p:cNvPr id="297" name="Freeform 12"/>
            <p:cNvSpPr/>
            <p:nvPr/>
          </p:nvSpPr>
          <p:spPr>
            <a:xfrm>
              <a:off x="6941880" y="151200"/>
              <a:ext cx="877320" cy="877320"/>
            </a:xfrm>
            <a:custGeom>
              <a:avLst/>
              <a:gdLst>
                <a:gd name="textAreaLeft" fmla="*/ 0 w 877320"/>
                <a:gd name="textAreaRight" fmla="*/ 877680 w 877320"/>
                <a:gd name="textAreaTop" fmla="*/ 0 h 877320"/>
                <a:gd name="textAreaBottom" fmla="*/ 877680 h 877320"/>
              </a:gdLst>
              <a:ahLst/>
              <a:cxnLst/>
              <a:rect l="textAreaLeft" t="textAreaTop" r="textAreaRight" b="textAreaBottom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AE4D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22500" rIns="45000" bIns="22500" anchor="t">
              <a:noAutofit/>
            </a:bodyPr>
            <a:lstStyle/>
            <a:p>
              <a:endParaRPr lang="en-US" sz="900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8" name="TextBox 13"/>
            <p:cNvSpPr/>
            <p:nvPr/>
          </p:nvSpPr>
          <p:spPr>
            <a:xfrm>
              <a:off x="7023960" y="181800"/>
              <a:ext cx="712800" cy="764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2320" tIns="22320" rIns="22320" bIns="22320" anchor="ctr">
              <a:noAutofit/>
            </a:bodyPr>
            <a:lstStyle/>
            <a:p>
              <a:pPr algn="ctr" defTabSz="457200">
                <a:lnSpc>
                  <a:spcPts val="2099"/>
                </a:lnSpc>
              </a:pPr>
              <a:endParaRPr lang="en-US" sz="900" spc="-1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305" name="TextBox 20"/>
          <p:cNvSpPr/>
          <p:nvPr/>
        </p:nvSpPr>
        <p:spPr>
          <a:xfrm>
            <a:off x="8629740" y="5557230"/>
            <a:ext cx="514260" cy="4221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457200">
              <a:lnSpc>
                <a:spcPts val="3640"/>
              </a:lnSpc>
            </a:pPr>
            <a:r>
              <a:rPr lang="en-US" sz="2600" spc="-1">
                <a:solidFill>
                  <a:srgbClr val="000000"/>
                </a:solidFill>
                <a:latin typeface="Open Sans 2 Bold"/>
              </a:rPr>
              <a:t>15</a:t>
            </a:r>
            <a:endParaRPr lang="en-US" sz="2600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52020" y="1880828"/>
            <a:ext cx="4068452" cy="1277273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ctr"/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Калесная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Хіваня</a:t>
            </a: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</p:txBody>
      </p:sp>
      <p:pic>
        <p:nvPicPr>
          <p:cNvPr id="104450" name="Picture 2" descr="Фон для презентации беларусь помн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196752"/>
            <a:ext cx="3456384" cy="4104456"/>
          </a:xfrm>
          <a:prstGeom prst="rect">
            <a:avLst/>
          </a:prstGeom>
          <a:noFill/>
        </p:spPr>
      </p:pic>
      <p:pic>
        <p:nvPicPr>
          <p:cNvPr id="21" name="Рисунок 20" descr="image-2019-12-12 20-33-24.jpg"/>
          <p:cNvPicPr>
            <a:picLocks noChangeAspect="1"/>
          </p:cNvPicPr>
          <p:nvPr/>
        </p:nvPicPr>
        <p:blipFill>
          <a:blip r:embed="rId3" cstate="print"/>
          <a:srcRect l="29000" t="26900" r="19200" b="1701"/>
          <a:stretch>
            <a:fillRect/>
          </a:stretch>
        </p:blipFill>
        <p:spPr>
          <a:xfrm>
            <a:off x="1079612" y="1808820"/>
            <a:ext cx="2196244" cy="3276364"/>
          </a:xfrm>
          <a:prstGeom prst="rect">
            <a:avLst/>
          </a:prstGeom>
        </p:spPr>
      </p:pic>
      <p:pic>
        <p:nvPicPr>
          <p:cNvPr id="104456" name="Picture 8" descr="https://avatars.mds.yandex.net/i?id=01944f0df81fe1a780dbbd2bb4ccbdafea23e7c4-457616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01679"/>
            <a:ext cx="3204356" cy="1920045"/>
          </a:xfrm>
          <a:prstGeom prst="rect">
            <a:avLst/>
          </a:prstGeom>
          <a:noFill/>
        </p:spPr>
      </p:pic>
      <p:pic>
        <p:nvPicPr>
          <p:cNvPr id="15" name="Picture 8" descr="https://avatars.mds.yandex.net/i?id=01944f0df81fe1a780dbbd2bb4ccbdafea23e7c4-457616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15680"/>
            <a:ext cx="3204356" cy="1920045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240E4F-CA43-4317-9FA4-79010C203163}"/>
              </a:ext>
            </a:extLst>
          </p:cNvPr>
          <p:cNvSpPr/>
          <p:nvPr/>
        </p:nvSpPr>
        <p:spPr>
          <a:xfrm>
            <a:off x="899592" y="404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be-BY" dirty="0"/>
              <a:t>                                            </a:t>
            </a:r>
            <a:r>
              <a:rPr lang="be-BY" dirty="0">
                <a:solidFill>
                  <a:schemeClr val="accent6"/>
                </a:solidFill>
              </a:rPr>
              <a:t>2019\2020 н.г.</a:t>
            </a:r>
          </a:p>
          <a:p>
            <a:r>
              <a:rPr lang="be-BY" dirty="0">
                <a:solidFill>
                  <a:schemeClr val="accent6"/>
                </a:solidFill>
              </a:rPr>
              <a:t>                      </a:t>
            </a:r>
            <a:r>
              <a:rPr lang="be-BY" dirty="0">
                <a:solidFill>
                  <a:schemeClr val="accent1"/>
                </a:solidFill>
              </a:rPr>
              <a:t>Абласны конкурс даследх работ</a:t>
            </a:r>
          </a:p>
          <a:p>
            <a:r>
              <a:rPr lang="be-BY" dirty="0">
                <a:solidFill>
                  <a:schemeClr val="accent6"/>
                </a:solidFill>
              </a:rPr>
              <a:t>                     «Мележаўскія чытанні». «З гісторыі вёскі Прыбалавічы»</a:t>
            </a:r>
            <a:endParaRPr lang="az-Cyrl-A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628800"/>
            <a:ext cx="7704856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4800" dirty="0"/>
              <a:t>     </a:t>
            </a:r>
            <a:r>
              <a:rPr lang="be-BY" sz="4800" b="1" dirty="0">
                <a:solidFill>
                  <a:srgbClr val="FF0000"/>
                </a:solidFill>
              </a:rPr>
              <a:t>Змест     экспазіцыі</a:t>
            </a:r>
            <a:endParaRPr lang="ru-RU" sz="4800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4800" b="1" dirty="0">
                <a:solidFill>
                  <a:srgbClr val="FF0000"/>
                </a:solidFill>
              </a:rPr>
              <a:t>              музея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4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С\Рабочий стол\25 Лукашевич Александра Дмитриевна_page-0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249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0737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4800" dirty="0">
                <a:solidFill>
                  <a:srgbClr val="FF0000"/>
                </a:solidFill>
              </a:rPr>
              <a:t>            2024\2025                                                </a:t>
            </a:r>
            <a:endParaRPr lang="be-BY" sz="32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be-BY" sz="2000" dirty="0">
                <a:solidFill>
                  <a:schemeClr val="tx1"/>
                </a:solidFill>
              </a:rPr>
              <a:t>1.Раённы этап рэспубліканскага конкурса юных экскурсаводаў музеяў - 1 месца Загад №123.</a:t>
            </a:r>
          </a:p>
          <a:p>
            <a:pPr marL="45720" indent="0">
              <a:buNone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DBB7B6-4354-42DE-ACBD-2E525DF5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82453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B773DF-C0E9-4961-BA94-5A8818863DD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3715"/>
            <a:ext cx="4896544" cy="64087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1E21A1-0D8E-40D2-8DF6-140DC344EC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b="3951"/>
          <a:stretch/>
        </p:blipFill>
        <p:spPr>
          <a:xfrm>
            <a:off x="2339752" y="260648"/>
            <a:ext cx="5112568" cy="633670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1720" y="260648"/>
            <a:ext cx="6192688" cy="10801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4000" b="1" dirty="0">
                <a:solidFill>
                  <a:srgbClr val="FF0000"/>
                </a:solidFill>
              </a:rPr>
              <a:t>1.Гліняны посуд</a:t>
            </a:r>
          </a:p>
        </p:txBody>
      </p:sp>
      <p:pic>
        <p:nvPicPr>
          <p:cNvPr id="1026" name="Picture 2" descr="C:\Users\Ghost\Desktop\IMG_2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984776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85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этнограф\P71123-130515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3"/>
            <a:ext cx="6480720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675597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be-BY" sz="3200" b="1" dirty="0">
                <a:solidFill>
                  <a:srgbClr val="FF0000"/>
                </a:solidFill>
              </a:rPr>
              <a:t>2.Прылады працы   селяніна ў полі, у  лузе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7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1008112"/>
          </a:xfrm>
        </p:spPr>
        <p:txBody>
          <a:bodyPr/>
          <a:lstStyle/>
          <a:p>
            <a:pPr marL="45720" indent="0">
              <a:buNone/>
            </a:pPr>
            <a:r>
              <a:rPr lang="be-BY" dirty="0"/>
              <a:t>                   </a:t>
            </a:r>
            <a:r>
              <a:rPr lang="be-BY" dirty="0">
                <a:solidFill>
                  <a:srgbClr val="FF0000"/>
                </a:solidFill>
              </a:rPr>
              <a:t> </a:t>
            </a:r>
            <a:r>
              <a:rPr lang="be-BY" sz="3600" dirty="0">
                <a:solidFill>
                  <a:srgbClr val="FF0000"/>
                </a:solidFill>
              </a:rPr>
              <a:t>3. </a:t>
            </a:r>
            <a:r>
              <a:rPr lang="be-BY" sz="3600" b="1" dirty="0">
                <a:solidFill>
                  <a:srgbClr val="FF0000"/>
                </a:solidFill>
              </a:rPr>
              <a:t>Ткацкі станок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Ghost\Desktop\IMG_2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3448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44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e-BY" sz="3500" b="1" dirty="0">
                <a:solidFill>
                  <a:srgbClr val="FF0000"/>
                </a:solidFill>
              </a:rPr>
              <a:t>          4.Адзенне беларусаў</a:t>
            </a:r>
          </a:p>
          <a:p>
            <a:pPr marL="4572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host\Desktop\IMG_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20079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6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731520"/>
            <a:ext cx="6192688" cy="5372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600" dirty="0">
                <a:solidFill>
                  <a:srgbClr val="FF0000"/>
                </a:solidFill>
              </a:rPr>
              <a:t>5.Вял</a:t>
            </a:r>
            <a:r>
              <a:rPr lang="be-BY" sz="3600" dirty="0">
                <a:solidFill>
                  <a:srgbClr val="FF0000"/>
                </a:solidFill>
              </a:rPr>
              <a:t>ікая Айчынная вайна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Ghost\Desktop\IMG_2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28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7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13D6BD-ECB9-468D-ABB9-728CE51863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208912" cy="3474720"/>
          </a:xfrm>
        </p:spPr>
        <p:txBody>
          <a:bodyPr/>
          <a:lstStyle/>
          <a:p>
            <a:pPr marL="45720" indent="0">
              <a:buNone/>
            </a:pPr>
            <a:r>
              <a:rPr lang="be-BY" sz="6000" dirty="0">
                <a:solidFill>
                  <a:srgbClr val="FF0000"/>
                </a:solidFill>
              </a:rPr>
              <a:t>    </a:t>
            </a:r>
          </a:p>
          <a:p>
            <a:pPr marL="45720" indent="0">
              <a:buNone/>
            </a:pPr>
            <a:r>
              <a:rPr lang="be-BY" sz="6000" dirty="0">
                <a:solidFill>
                  <a:srgbClr val="FF0000"/>
                </a:solidFill>
              </a:rPr>
              <a:t>    Мерапрыемства</a:t>
            </a:r>
          </a:p>
          <a:p>
            <a:pPr marL="45720" indent="0">
              <a:buNone/>
            </a:pPr>
            <a:r>
              <a:rPr lang="be-BY" sz="5400" dirty="0">
                <a:solidFill>
                  <a:schemeClr val="accent1"/>
                </a:solidFill>
              </a:rPr>
              <a:t>     «Матчын ручнік»</a:t>
            </a:r>
            <a:endParaRPr lang="az-Cyrl-AZ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012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305</Words>
  <Application>Microsoft Office PowerPoint</Application>
  <PresentationFormat>Экран (4:3)</PresentationFormat>
  <Paragraphs>67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Calibri</vt:lpstr>
      <vt:lpstr>Georgia</vt:lpstr>
      <vt:lpstr>Open Sans 2 Bold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Ghost-01</dc:creator>
  <cp:lastModifiedBy>Пользователь</cp:lastModifiedBy>
  <cp:revision>34</cp:revision>
  <dcterms:created xsi:type="dcterms:W3CDTF">2020-02-05T14:44:42Z</dcterms:created>
  <dcterms:modified xsi:type="dcterms:W3CDTF">2025-09-18T11:45:33Z</dcterms:modified>
</cp:coreProperties>
</file>