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>
        <p:scale>
          <a:sx n="44" d="100"/>
          <a:sy n="44" d="100"/>
        </p:scale>
        <p:origin x="558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7BE3-CCE8-4A8B-9AAF-8020A9D75588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263F-106B-4DD2-8707-FFA83B114E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03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7BE3-CCE8-4A8B-9AAF-8020A9D75588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263F-106B-4DD2-8707-FFA83B114E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47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7BE3-CCE8-4A8B-9AAF-8020A9D75588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263F-106B-4DD2-8707-FFA83B114E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46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7BE3-CCE8-4A8B-9AAF-8020A9D75588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263F-106B-4DD2-8707-FFA83B114E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78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7BE3-CCE8-4A8B-9AAF-8020A9D75588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263F-106B-4DD2-8707-FFA83B114E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85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7BE3-CCE8-4A8B-9AAF-8020A9D75588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263F-106B-4DD2-8707-FFA83B114E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82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7BE3-CCE8-4A8B-9AAF-8020A9D75588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263F-106B-4DD2-8707-FFA83B114E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06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7BE3-CCE8-4A8B-9AAF-8020A9D75588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263F-106B-4DD2-8707-FFA83B114E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72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7BE3-CCE8-4A8B-9AAF-8020A9D75588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263F-106B-4DD2-8707-FFA83B114E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726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7BE3-CCE8-4A8B-9AAF-8020A9D75588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263F-106B-4DD2-8707-FFA83B114E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75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7BE3-CCE8-4A8B-9AAF-8020A9D75588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263F-106B-4DD2-8707-FFA83B114E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01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97BE3-CCE8-4A8B-9AAF-8020A9D75588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263F-106B-4DD2-8707-FFA83B114E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431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B%D0%B5%D0%B2%D0%BE%D0%B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hyperlink" Target="https://ru.wikipedia.org/wiki/%D0%96%D0%B5%D1%81%D1%82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33303" y="3286815"/>
            <a:ext cx="7855131" cy="373597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Виды психических и эмоциональных травм и их последствия для ребёнка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489371" y="122790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800" b="1" dirty="0" smtClean="0">
                <a:latin typeface="+mj-lt"/>
              </a:rPr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88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229" y="27662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Смерть 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родителей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Детский опыт переживания горя после смерти родителей практически в точности повторяет переживание горя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взрослыми</a:t>
            </a:r>
            <a:r>
              <a:rPr lang="ru-RU" dirty="0">
                <a:solidFill>
                  <a:schemeClr val="bg1"/>
                </a:solidFill>
              </a:rPr>
              <a:t>. Реакции </a:t>
            </a:r>
            <a:r>
              <a:rPr lang="ru-RU" dirty="0" smtClean="0">
                <a:solidFill>
                  <a:schemeClr val="bg1"/>
                </a:solidFill>
              </a:rPr>
              <a:t>на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этот вид травмы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различные</a:t>
            </a:r>
            <a:r>
              <a:rPr lang="ru-RU" dirty="0">
                <a:solidFill>
                  <a:schemeClr val="bg1"/>
                </a:solidFill>
              </a:rPr>
              <a:t>: тревожность,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замкнутость </a:t>
            </a:r>
            <a:r>
              <a:rPr lang="ru-RU" dirty="0">
                <a:solidFill>
                  <a:schemeClr val="bg1"/>
                </a:solidFill>
              </a:rPr>
              <a:t>, изоляция,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проблемы </a:t>
            </a:r>
            <a:r>
              <a:rPr lang="ru-RU" dirty="0">
                <a:solidFill>
                  <a:schemeClr val="bg1"/>
                </a:solidFill>
              </a:rPr>
              <a:t>концентрации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внимания</a:t>
            </a:r>
            <a:r>
              <a:rPr lang="ru-RU" dirty="0">
                <a:solidFill>
                  <a:schemeClr val="bg1"/>
                </a:solidFill>
              </a:rPr>
              <a:t>, печаль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тоска, вина, гнев.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951" y="1850572"/>
            <a:ext cx="4934463" cy="4810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314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829" y="27662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Физическое 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насилие.</a:t>
            </a:r>
            <a:b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Физическое насилие вызывает травматические стрессовые реакции, сверхагрессивное поведение, подозрительность и недоверие, депрессию и суицидальное поведение, низкую самооценку, </a:t>
            </a:r>
            <a:r>
              <a:rPr lang="ru-RU" dirty="0" smtClean="0">
                <a:solidFill>
                  <a:schemeClr val="bg1"/>
                </a:solidFill>
              </a:rPr>
              <a:t>нарушение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в развитии </a:t>
            </a:r>
            <a:r>
              <a:rPr lang="ru-RU" dirty="0" smtClean="0">
                <a:solidFill>
                  <a:schemeClr val="bg1"/>
                </a:solidFill>
              </a:rPr>
              <a:t>познавательной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деятельности, </a:t>
            </a:r>
            <a:r>
              <a:rPr lang="ru-RU" dirty="0" smtClean="0">
                <a:solidFill>
                  <a:schemeClr val="bg1"/>
                </a:solidFill>
              </a:rPr>
              <a:t>нарушение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в сфере </a:t>
            </a:r>
            <a:r>
              <a:rPr lang="ru-RU" dirty="0" smtClean="0">
                <a:solidFill>
                  <a:schemeClr val="bg1"/>
                </a:solidFill>
              </a:rPr>
              <a:t>межличностных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отношений, потеря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интереса </a:t>
            </a:r>
            <a:r>
              <a:rPr lang="ru-RU" dirty="0">
                <a:solidFill>
                  <a:schemeClr val="bg1"/>
                </a:solidFill>
              </a:rPr>
              <a:t>к школе.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307" y="3024981"/>
            <a:ext cx="5133506" cy="383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643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314" y="132306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Сексуальное 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насилие.</a:t>
            </a:r>
            <a:b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Реакция ребёнка на сексуальное насилие: подозрительность и недоверие, депрессия и суицидальное поведение, </a:t>
            </a:r>
            <a:r>
              <a:rPr lang="ru-RU" dirty="0" err="1">
                <a:solidFill>
                  <a:schemeClr val="bg1"/>
                </a:solidFill>
              </a:rPr>
              <a:t>гиперсексуальность</a:t>
            </a:r>
            <a:r>
              <a:rPr lang="ru-RU" dirty="0">
                <a:solidFill>
                  <a:schemeClr val="bg1"/>
                </a:solidFill>
              </a:rPr>
              <a:t>, низкая самооценка, потеря интереса к школе.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731" y="3338377"/>
            <a:ext cx="5866039" cy="351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9582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7457" y="238272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Оскорбления 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и унижения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b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sz="3600" b="1" dirty="0" err="1">
                <a:solidFill>
                  <a:schemeClr val="bg1"/>
                </a:solidFill>
              </a:rPr>
              <a:t>Оскорбле́ние</a:t>
            </a:r>
            <a:r>
              <a:rPr lang="ru-RU" sz="3600" dirty="0">
                <a:solidFill>
                  <a:schemeClr val="bg1"/>
                </a:solidFill>
              </a:rPr>
              <a:t> — это умышленное унижение чести и достоинства личности, выраженное в неприличной форме.</a:t>
            </a:r>
            <a:br>
              <a:rPr lang="ru-RU" sz="3600" dirty="0">
                <a:solidFill>
                  <a:schemeClr val="bg1"/>
                </a:solidFill>
              </a:rPr>
            </a:br>
            <a:r>
              <a:rPr lang="ru-RU" sz="3600" dirty="0">
                <a:solidFill>
                  <a:schemeClr val="bg1"/>
                </a:solidFill>
              </a:rPr>
              <a:t>Оскорбление может быть нанесено в виде высказывания (словесно, письменно</a:t>
            </a:r>
            <a:r>
              <a:rPr lang="ru-RU" sz="3600" dirty="0" smtClean="0">
                <a:solidFill>
                  <a:schemeClr val="bg1"/>
                </a:solidFill>
              </a:rPr>
              <a:t>)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или в виде </a:t>
            </a:r>
            <a:r>
              <a:rPr lang="ru-RU" sz="3600" dirty="0" smtClean="0">
                <a:solidFill>
                  <a:schemeClr val="bg1"/>
                </a:solidFill>
              </a:rPr>
              <a:t>действия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(</a:t>
            </a:r>
            <a:r>
              <a:rPr lang="ru-RU" sz="3600" dirty="0">
                <a:solidFill>
                  <a:schemeClr val="bg1"/>
                </a:solidFill>
                <a:hlinkClick r:id="rId3" tooltip="Плевок"/>
              </a:rPr>
              <a:t>плевок</a:t>
            </a:r>
            <a:r>
              <a:rPr lang="ru-RU" sz="3600" dirty="0">
                <a:solidFill>
                  <a:schemeClr val="bg1"/>
                </a:solidFill>
              </a:rPr>
              <a:t>, неприличный </a:t>
            </a:r>
            <a:r>
              <a:rPr lang="ru-RU" sz="3600" dirty="0">
                <a:solidFill>
                  <a:schemeClr val="bg1"/>
                </a:solidFill>
                <a:hlinkClick r:id="rId4" tooltip="Жест"/>
              </a:rPr>
              <a:t>жест</a:t>
            </a:r>
            <a:r>
              <a:rPr lang="ru-RU" sz="3600" dirty="0" smtClean="0">
                <a:solidFill>
                  <a:schemeClr val="bg1"/>
                </a:solidFill>
              </a:rPr>
              <a:t>),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а также публично </a:t>
            </a:r>
            <a:r>
              <a:rPr lang="ru-RU" sz="3600" dirty="0" smtClean="0">
                <a:solidFill>
                  <a:schemeClr val="bg1"/>
                </a:solidFill>
              </a:rPr>
              <a:t/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или </a:t>
            </a:r>
            <a:r>
              <a:rPr lang="ru-RU" sz="3600" dirty="0">
                <a:solidFill>
                  <a:schemeClr val="bg1"/>
                </a:solidFill>
              </a:rPr>
              <a:t>в отсутствие </a:t>
            </a:r>
            <a:r>
              <a:rPr lang="ru-RU" sz="3600" dirty="0" smtClean="0">
                <a:solidFill>
                  <a:schemeClr val="bg1"/>
                </a:solidFill>
              </a:rPr>
              <a:t/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объекта </a:t>
            </a:r>
            <a:r>
              <a:rPr lang="ru-RU" sz="3600" dirty="0">
                <a:solidFill>
                  <a:schemeClr val="bg1"/>
                </a:solidFill>
              </a:rPr>
              <a:t>оскорбления.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257" y="2549406"/>
            <a:ext cx="6386286" cy="359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1560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56" y="243000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Рекомендации 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родителям, чьи дети пережили психическую травму:</a:t>
            </a:r>
            <a:b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r>
              <a:rPr lang="ru-RU" dirty="0">
                <a:solidFill>
                  <a:schemeClr val="bg1"/>
                </a:solidFill>
              </a:rPr>
              <a:t>.Не отягощать ребёнка виной за его собственную реакцию и не пытаться насильственно «сделать» его стойким, сильным, смелым.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  <a:r>
              <a:rPr lang="ru-RU" dirty="0">
                <a:solidFill>
                  <a:schemeClr val="bg1"/>
                </a:solidFill>
              </a:rPr>
              <a:t>. Не требовать от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ребёнка </a:t>
            </a:r>
            <a:r>
              <a:rPr lang="ru-RU" dirty="0">
                <a:solidFill>
                  <a:schemeClr val="bg1"/>
                </a:solidFill>
              </a:rPr>
              <a:t>быть прежним,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таким </a:t>
            </a:r>
            <a:r>
              <a:rPr lang="ru-RU" dirty="0">
                <a:solidFill>
                  <a:schemeClr val="bg1"/>
                </a:solidFill>
              </a:rPr>
              <a:t>же, как раньше.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742" y="3415277"/>
            <a:ext cx="5920577" cy="296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5898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772" y="232455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ru-RU" dirty="0">
                <a:solidFill>
                  <a:schemeClr val="bg1"/>
                </a:solidFill>
              </a:rPr>
              <a:t>. Не пытаться манипулировать ребёнком, используя его любовь в вам. Например, не стоит говорить: « Ты что всё время грустный – у меня же сердце от этого болит».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4</a:t>
            </a:r>
            <a:r>
              <a:rPr lang="ru-RU" dirty="0">
                <a:solidFill>
                  <a:schemeClr val="bg1"/>
                </a:solidFill>
              </a:rPr>
              <a:t>. Не жаловаться на неудачи и не представлять ребёнка жертвой другим людям, особенно, когда он может это слышать.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  <a:r>
              <a:rPr lang="ru-RU" dirty="0">
                <a:solidFill>
                  <a:schemeClr val="bg1"/>
                </a:solidFill>
              </a:rPr>
              <a:t>. Самим родителям не паниковать, не впадать в истерику или депрессию.          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743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915" y="183877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   Психологическая </a:t>
            </a:r>
            <a:r>
              <a:rPr lang="ru-RU" dirty="0">
                <a:solidFill>
                  <a:schemeClr val="bg1"/>
                </a:solidFill>
              </a:rPr>
              <a:t>травма в детстве может наложить негативный отпечаток на всю последующую жизнь человека. Она может развиться в виде комплекса,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бороться </a:t>
            </a:r>
            <a:r>
              <a:rPr lang="ru-RU" dirty="0">
                <a:solidFill>
                  <a:schemeClr val="bg1"/>
                </a:solidFill>
              </a:rPr>
              <a:t>с которым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под </a:t>
            </a:r>
            <a:r>
              <a:rPr lang="ru-RU" dirty="0">
                <a:solidFill>
                  <a:schemeClr val="bg1"/>
                </a:solidFill>
              </a:rPr>
              <a:t>силу не каждому.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0015">
            <a:off x="5943600" y="3033211"/>
            <a:ext cx="5753100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002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7514" y="182563"/>
            <a:ext cx="10515600" cy="1325563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chemeClr val="bg1"/>
                </a:solidFill>
              </a:rPr>
              <a:t>Берегите детей!</a:t>
            </a:r>
            <a:endParaRPr lang="ru-RU" sz="72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0" y="1690689"/>
            <a:ext cx="70358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3794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115" y="642257"/>
            <a:ext cx="11059886" cy="5573485"/>
          </a:xfrm>
        </p:spPr>
        <p:txBody>
          <a:bodyPr>
            <a:normAutofit fontScale="90000"/>
          </a:bodyPr>
          <a:lstStyle/>
          <a:p>
            <a:r>
              <a:rPr lang="ru-RU" sz="53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Психическая травма</a:t>
            </a:r>
            <a:r>
              <a:rPr lang="ru-RU" sz="53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5300" dirty="0">
                <a:solidFill>
                  <a:schemeClr val="bg1"/>
                </a:solidFill>
              </a:rPr>
              <a:t>- </a:t>
            </a:r>
            <a:r>
              <a:rPr lang="ru-RU" sz="5300" dirty="0" smtClean="0">
                <a:solidFill>
                  <a:schemeClr val="bg1"/>
                </a:solidFill>
              </a:rPr>
              <a:t>это негативное</a:t>
            </a:r>
            <a:r>
              <a:rPr lang="en-US" sz="5300" dirty="0" smtClean="0">
                <a:solidFill>
                  <a:schemeClr val="bg1"/>
                </a:solidFill>
              </a:rPr>
              <a:t> </a:t>
            </a:r>
            <a:r>
              <a:rPr lang="ru-RU" sz="5300" dirty="0">
                <a:solidFill>
                  <a:schemeClr val="bg1"/>
                </a:solidFill>
              </a:rPr>
              <a:t>п</a:t>
            </a:r>
            <a:r>
              <a:rPr lang="ru-RU" sz="5300" dirty="0" smtClean="0">
                <a:solidFill>
                  <a:schemeClr val="bg1"/>
                </a:solidFill>
              </a:rPr>
              <a:t>ереживание </a:t>
            </a:r>
            <a:r>
              <a:rPr lang="en-US" sz="5300" dirty="0" smtClean="0">
                <a:solidFill>
                  <a:schemeClr val="bg1"/>
                </a:solidFill>
              </a:rPr>
              <a:t/>
            </a:r>
            <a:br>
              <a:rPr lang="en-US" sz="5300" dirty="0" smtClean="0">
                <a:solidFill>
                  <a:schemeClr val="bg1"/>
                </a:solidFill>
              </a:rPr>
            </a:br>
            <a:r>
              <a:rPr lang="ru-RU" sz="5300" dirty="0" smtClean="0">
                <a:solidFill>
                  <a:schemeClr val="bg1"/>
                </a:solidFill>
              </a:rPr>
              <a:t>возникших</a:t>
            </a:r>
            <a:r>
              <a:rPr lang="en-US" sz="5300" dirty="0" smtClean="0">
                <a:solidFill>
                  <a:schemeClr val="bg1"/>
                </a:solidFill>
              </a:rPr>
              <a:t> </a:t>
            </a:r>
            <a:r>
              <a:rPr lang="ru-RU" sz="5300" dirty="0" smtClean="0">
                <a:solidFill>
                  <a:schemeClr val="bg1"/>
                </a:solidFill>
              </a:rPr>
              <a:t/>
            </a:r>
            <a:br>
              <a:rPr lang="ru-RU" sz="5300" dirty="0" smtClean="0">
                <a:solidFill>
                  <a:schemeClr val="bg1"/>
                </a:solidFill>
              </a:rPr>
            </a:br>
            <a:r>
              <a:rPr lang="ru-RU" sz="5300" dirty="0" smtClean="0">
                <a:solidFill>
                  <a:schemeClr val="bg1"/>
                </a:solidFill>
              </a:rPr>
              <a:t>неудач </a:t>
            </a:r>
            <a:r>
              <a:rPr lang="ru-RU" sz="5300" dirty="0">
                <a:solidFill>
                  <a:schemeClr val="bg1"/>
                </a:solidFill>
              </a:rPr>
              <a:t>и </a:t>
            </a:r>
            <a:r>
              <a:rPr lang="en-US" sz="5300" dirty="0" smtClean="0">
                <a:solidFill>
                  <a:schemeClr val="bg1"/>
                </a:solidFill>
              </a:rPr>
              <a:t/>
            </a:r>
            <a:br>
              <a:rPr lang="en-US" sz="5300" dirty="0" smtClean="0">
                <a:solidFill>
                  <a:schemeClr val="bg1"/>
                </a:solidFill>
              </a:rPr>
            </a:br>
            <a:r>
              <a:rPr lang="ru-RU" sz="5300" dirty="0" smtClean="0">
                <a:solidFill>
                  <a:schemeClr val="bg1"/>
                </a:solidFill>
              </a:rPr>
              <a:t>преодолённых </a:t>
            </a:r>
            <a:r>
              <a:rPr lang="en-US" sz="5300" dirty="0" smtClean="0">
                <a:solidFill>
                  <a:schemeClr val="bg1"/>
                </a:solidFill>
              </a:rPr>
              <a:t/>
            </a:r>
            <a:br>
              <a:rPr lang="en-US" sz="5300" dirty="0" smtClean="0">
                <a:solidFill>
                  <a:schemeClr val="bg1"/>
                </a:solidFill>
              </a:rPr>
            </a:br>
            <a:r>
              <a:rPr lang="ru-RU" sz="5300" dirty="0" smtClean="0">
                <a:solidFill>
                  <a:schemeClr val="bg1"/>
                </a:solidFill>
              </a:rPr>
              <a:t>детьми </a:t>
            </a:r>
            <a:br>
              <a:rPr lang="ru-RU" sz="5300" dirty="0" smtClean="0">
                <a:solidFill>
                  <a:schemeClr val="bg1"/>
                </a:solidFill>
              </a:rPr>
            </a:br>
            <a:r>
              <a:rPr lang="ru-RU" sz="5300" dirty="0" smtClean="0">
                <a:solidFill>
                  <a:schemeClr val="bg1"/>
                </a:solidFill>
              </a:rPr>
              <a:t>психологических </a:t>
            </a:r>
            <a:r>
              <a:rPr lang="en-US" sz="5300" dirty="0" smtClean="0">
                <a:solidFill>
                  <a:schemeClr val="bg1"/>
                </a:solidFill>
              </a:rPr>
              <a:t/>
            </a:r>
            <a:br>
              <a:rPr lang="en-US" sz="5300" dirty="0" smtClean="0">
                <a:solidFill>
                  <a:schemeClr val="bg1"/>
                </a:solidFill>
              </a:rPr>
            </a:br>
            <a:r>
              <a:rPr lang="ru-RU" sz="5300" dirty="0" smtClean="0">
                <a:solidFill>
                  <a:schemeClr val="bg1"/>
                </a:solidFill>
              </a:rPr>
              <a:t>барьеров</a:t>
            </a:r>
            <a:r>
              <a:rPr lang="ru-RU" sz="5300" dirty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878" y="1525648"/>
            <a:ext cx="6705172" cy="450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1130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4029" y="160609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Психологические травмы выражаются: в опасении, беспокойстве, недовольстве, огорчении, боязни, гневе, раздражительности, горе и печали, страхе и панике, ярости и злости, отчаянии и депрессии.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65" y="3472521"/>
            <a:ext cx="5321364" cy="326571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811894"/>
            <a:ext cx="5895268" cy="392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9113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915" y="256732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Существуют следующие виды травм: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Экзистенциальная травма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smtClean="0">
                <a:solidFill>
                  <a:schemeClr val="bg1"/>
                </a:solidFill>
              </a:rPr>
              <a:t>(ситуация смертельной угрозы),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сопровождается </a:t>
            </a:r>
            <a:r>
              <a:rPr lang="ru-RU" dirty="0">
                <a:solidFill>
                  <a:schemeClr val="bg1"/>
                </a:solidFill>
              </a:rPr>
              <a:t>страхом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смерти </a:t>
            </a:r>
            <a:r>
              <a:rPr lang="ru-RU" dirty="0">
                <a:solidFill>
                  <a:schemeClr val="bg1"/>
                </a:solidFill>
              </a:rPr>
              <a:t>и </a:t>
            </a:r>
            <a:r>
              <a:rPr lang="ru-RU" dirty="0" smtClean="0">
                <a:solidFill>
                  <a:schemeClr val="bg1"/>
                </a:solidFill>
              </a:rPr>
              <a:t>ставит </a:t>
            </a:r>
            <a:r>
              <a:rPr lang="ru-RU" dirty="0">
                <a:solidFill>
                  <a:schemeClr val="bg1"/>
                </a:solidFill>
              </a:rPr>
              <a:t>человека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перед </a:t>
            </a:r>
            <a:r>
              <a:rPr lang="ru-RU" dirty="0">
                <a:solidFill>
                  <a:schemeClr val="bg1"/>
                </a:solidFill>
              </a:rPr>
              <a:t>выбором: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замкнуться </a:t>
            </a:r>
            <a:r>
              <a:rPr lang="ru-RU" dirty="0">
                <a:solidFill>
                  <a:schemeClr val="bg1"/>
                </a:solidFill>
              </a:rPr>
              <a:t>в </a:t>
            </a:r>
            <a:r>
              <a:rPr lang="ru-RU" dirty="0" smtClean="0">
                <a:solidFill>
                  <a:schemeClr val="bg1"/>
                </a:solidFill>
              </a:rPr>
              <a:t>себе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или проявить душевную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стойкость</a:t>
            </a:r>
            <a:r>
              <a:rPr lang="ru-RU" dirty="0">
                <a:solidFill>
                  <a:schemeClr val="bg1"/>
                </a:solidFill>
              </a:rPr>
              <a:t>, стать сильнее. 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751">
            <a:off x="6096000" y="2119766"/>
            <a:ext cx="5964351" cy="397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9502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229" y="1548465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Травма потери</a:t>
            </a:r>
            <a:r>
              <a:rPr lang="ru-RU" dirty="0">
                <a:solidFill>
                  <a:schemeClr val="bg1"/>
                </a:solidFill>
              </a:rPr>
              <a:t> (смерть близких) провоцирует страх одиночества и ставит человека перед выбором: зациклиться на чувстве траура и скорби или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оставить его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в прошлом.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934">
            <a:off x="4648879" y="2270872"/>
            <a:ext cx="7042378" cy="4136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4508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229" y="2103437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Травма отношений</a:t>
            </a:r>
            <a:r>
              <a:rPr lang="ru-RU" dirty="0">
                <a:solidFill>
                  <a:schemeClr val="bg1"/>
                </a:solidFill>
              </a:rPr>
              <a:t> (злоупотребление, предательство или разрыв отношений) провоцирует разочарование и гнев, и ставит человека перед выбором: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не </a:t>
            </a:r>
            <a:r>
              <a:rPr lang="ru-RU" dirty="0">
                <a:solidFill>
                  <a:schemeClr val="bg1"/>
                </a:solidFill>
              </a:rPr>
              <a:t>доверять больше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никому </a:t>
            </a:r>
            <a:r>
              <a:rPr lang="ru-RU" dirty="0">
                <a:solidFill>
                  <a:schemeClr val="bg1"/>
                </a:solidFill>
              </a:rPr>
              <a:t>или снова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научиться </a:t>
            </a:r>
            <a:r>
              <a:rPr lang="ru-RU" dirty="0">
                <a:solidFill>
                  <a:schemeClr val="bg1"/>
                </a:solidFill>
              </a:rPr>
              <a:t>доверять и любить.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4100">
            <a:off x="6983812" y="2827008"/>
            <a:ext cx="4899829" cy="340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9599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37380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Травма непоправимой ошибки</a:t>
            </a:r>
            <a:r>
              <a:rPr lang="ru-RU" dirty="0">
                <a:solidFill>
                  <a:schemeClr val="bg1"/>
                </a:solidFill>
              </a:rPr>
              <a:t> (аморальный поступок) провоцирует чувство вины и стыда, и ставит человека перед выбором признать или не признать свою ответственность за содеянное.  </a:t>
            </a:r>
            <a:r>
              <a:rPr lang="ru-RU" dirty="0"/>
              <a:t>  	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433" y="2862943"/>
            <a:ext cx="5704795" cy="3810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279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791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629" y="73524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Для того, чтобы возникла психическая травма, необходимо испытать: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915" y="827674"/>
            <a:ext cx="4229100" cy="28707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4" y="1637506"/>
            <a:ext cx="4767943" cy="311505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657" y="3698421"/>
            <a:ext cx="5617029" cy="315957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427384" y="920967"/>
            <a:ext cx="25432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интенсивный страх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1629" y="1657390"/>
            <a:ext cx="2624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беспомощность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459186" y="4057766"/>
            <a:ext cx="16328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 ужас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8076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915" y="258955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            </a:t>
            </a:r>
            <a:r>
              <a:rPr lang="ru-RU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Психические </a:t>
            </a:r>
            <a:r>
              <a:rPr lang="ru-RU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травмы детства:</a:t>
            </a:r>
            <a:br>
              <a:rPr lang="ru-RU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Развод </a:t>
            </a:r>
            <a:r>
              <a:rPr lang="ru-RU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родителей</a:t>
            </a:r>
            <a:r>
              <a:rPr lang="ru-RU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>Влияние развода на ребёнка огромно и часто приводит к необратимым </a:t>
            </a:r>
            <a:r>
              <a:rPr lang="ru-RU" sz="4000" dirty="0" smtClean="0">
                <a:solidFill>
                  <a:schemeClr val="bg1"/>
                </a:solidFill>
              </a:rPr>
              <a:t>последствиям. </a:t>
            </a:r>
            <a:r>
              <a:rPr lang="ru-RU" sz="4000" dirty="0">
                <a:solidFill>
                  <a:schemeClr val="bg1"/>
                </a:solidFill>
              </a:rPr>
              <a:t>Реакция на развод родителей может проявляться в активизации своей деятельности и игре, в проявлении гнева, в различных опасениях </a:t>
            </a:r>
            <a:r>
              <a:rPr lang="ru-RU" sz="4000" dirty="0" smtClean="0">
                <a:solidFill>
                  <a:schemeClr val="bg1"/>
                </a:solidFill>
              </a:rPr>
              <a:t>и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 </a:t>
            </a:r>
            <a:r>
              <a:rPr lang="ru-RU" sz="4000" dirty="0">
                <a:solidFill>
                  <a:schemeClr val="bg1"/>
                </a:solidFill>
              </a:rPr>
              <a:t>фобиях, в </a:t>
            </a:r>
            <a:r>
              <a:rPr lang="ru-RU" sz="4000" dirty="0" smtClean="0">
                <a:solidFill>
                  <a:schemeClr val="bg1"/>
                </a:solidFill>
              </a:rPr>
              <a:t>заметном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 </a:t>
            </a:r>
            <a:r>
              <a:rPr lang="ru-RU" sz="4000" dirty="0">
                <a:solidFill>
                  <a:schemeClr val="bg1"/>
                </a:solidFill>
              </a:rPr>
              <a:t>снижении </a:t>
            </a:r>
            <a:r>
              <a:rPr lang="ru-RU" sz="4000" dirty="0" smtClean="0">
                <a:solidFill>
                  <a:schemeClr val="bg1"/>
                </a:solidFill>
              </a:rPr>
              <a:t>школьной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 </a:t>
            </a:r>
            <a:r>
              <a:rPr lang="ru-RU" sz="4000" dirty="0">
                <a:solidFill>
                  <a:schemeClr val="bg1"/>
                </a:solidFill>
              </a:rPr>
              <a:t>успеваемости, в </a:t>
            </a:r>
            <a:r>
              <a:rPr lang="ru-RU" sz="4000" dirty="0" smtClean="0">
                <a:solidFill>
                  <a:schemeClr val="bg1"/>
                </a:solidFill>
              </a:rPr>
              <a:t>проявлении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 </a:t>
            </a:r>
            <a:r>
              <a:rPr lang="ru-RU" sz="4000" dirty="0">
                <a:solidFill>
                  <a:schemeClr val="bg1"/>
                </a:solidFill>
              </a:rPr>
              <a:t>депрессии и низком </a:t>
            </a:r>
            <a:r>
              <a:rPr lang="ru-RU" sz="4000" dirty="0" smtClean="0">
                <a:solidFill>
                  <a:schemeClr val="bg1"/>
                </a:solidFill>
              </a:rPr>
              <a:t/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 самомнении</a:t>
            </a:r>
            <a:r>
              <a:rPr lang="ru-RU" sz="4000" dirty="0">
                <a:solidFill>
                  <a:schemeClr val="bg1"/>
                </a:solidFill>
              </a:rPr>
              <a:t>.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230" y="3252333"/>
            <a:ext cx="5556113" cy="354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1108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137</Words>
  <Application>Microsoft Office PowerPoint</Application>
  <PresentationFormat>Широкоэкранный</PresentationFormat>
  <Paragraphs>21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Тема Office</vt:lpstr>
      <vt:lpstr>Виды психических и эмоциональных травм и их последствия для ребёнка   </vt:lpstr>
      <vt:lpstr>Психическая травма - это негативное переживание  возникших  неудач и  преодолённых  детьми  психологических  барьеров. </vt:lpstr>
      <vt:lpstr>Психологические травмы выражаются: в опасении, беспокойстве, недовольстве, огорчении, боязни, гневе, раздражительности, горе и печали, страхе и панике, ярости и злости, отчаянии и депрессии. </vt:lpstr>
      <vt:lpstr>Существуют следующие виды травм: Экзистенциальная травма (ситуация смертельной угрозы),  сопровождается страхом  смерти и ставит человека  перед выбором:  замкнуться в себе  или проявить душевную  стойкость, стать сильнее.  </vt:lpstr>
      <vt:lpstr>Травма потери (смерть близких) провоцирует страх одиночества и ставит человека перед выбором: зациклиться на чувстве траура и скорби или  оставить его  в прошлом. </vt:lpstr>
      <vt:lpstr>Травма отношений (злоупотребление, предательство или разрыв отношений) провоцирует разочарование и гнев, и ставит человека перед выбором:  не доверять больше  никому или снова  научиться доверять и любить. </vt:lpstr>
      <vt:lpstr>Травма непоправимой ошибки (аморальный поступок) провоцирует чувство вины и стыда, и ставит человека перед выбором признать или не признать свою ответственность за содеянное.      </vt:lpstr>
      <vt:lpstr>Для того, чтобы возникла психическая травма, необходимо испытать:  </vt:lpstr>
      <vt:lpstr>                        Психические травмы детства:     Развод родителей. Влияние развода на ребёнка огромно и часто приводит к необратимым последствиям. Реакция на развод родителей может проявляться в активизации своей деятельности и игре, в проявлении гнева, в различных опасениях и  фобиях, в заметном  снижении школьной  успеваемости, в проявлении  депрессии и низком   самомнении. </vt:lpstr>
      <vt:lpstr>   Смерть родителей. Детский опыт переживания горя после смерти родителей практически в точности повторяет переживание горя  взрослыми. Реакции на  этот вид травмы  различные: тревожность,  замкнутость , изоляция,  проблемы концентрации  внимания, печаль,  тоска, вина, гнев. </vt:lpstr>
      <vt:lpstr>   Физическое насилие. Физическое насилие вызывает травматические стрессовые реакции, сверхагрессивное поведение, подозрительность и недоверие, депрессию и суицидальное поведение, низкую самооценку, нарушение  в развитии познавательной  деятельности, нарушение  в сфере межличностных  отношений, потеря  интереса к школе. </vt:lpstr>
      <vt:lpstr>    Сексуальное насилие. Реакция ребёнка на сексуальное насилие: подозрительность и недоверие, депрессия и суицидальное поведение, гиперсексуальность, низкая самооценка, потеря интереса к школе. </vt:lpstr>
      <vt:lpstr>    Оскорбления и унижения. Оскорбле́ние — это умышленное унижение чести и достоинства личности, выраженное в неприличной форме. Оскорбление может быть нанесено в виде высказывания (словесно, письменно)  или в виде действия  (плевок, неприличный жест),  а также публично  или в отсутствие  объекта оскорбления.   </vt:lpstr>
      <vt:lpstr>  Рекомендации родителям, чьи дети пережили психическую травму: 1.Не отягощать ребёнка виной за его собственную реакцию и не пытаться насильственно «сделать» его стойким, сильным, смелым. 2. Не требовать от  ребёнка быть прежним,  таким же, как раньше. </vt:lpstr>
      <vt:lpstr> 3. Не пытаться манипулировать ребёнком, используя его любовь в вам. Например, не стоит говорить: « Ты что всё время грустный – у меня же сердце от этого болит». 4. Не жаловаться на неудачи и не представлять ребёнка жертвой другим людям, особенно, когда он может это слышать. 5. Самим родителям не паниковать, не впадать в истерику или депрессию.             </vt:lpstr>
      <vt:lpstr>   Психологическая травма в детстве может наложить негативный отпечаток на всю последующую жизнь человека. Она может развиться в виде комплекса,  бороться с которым  под силу не каждому. </vt:lpstr>
      <vt:lpstr>Берегите детей!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 психических  и эмоциональных  травм</dc:title>
  <dc:creator>veteran</dc:creator>
  <cp:lastModifiedBy>veteran</cp:lastModifiedBy>
  <cp:revision>17</cp:revision>
  <dcterms:created xsi:type="dcterms:W3CDTF">2017-03-11T18:01:23Z</dcterms:created>
  <dcterms:modified xsi:type="dcterms:W3CDTF">2017-03-11T21:33:11Z</dcterms:modified>
</cp:coreProperties>
</file>