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aleway" panose="020B0604020202020204" charset="-52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637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33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e322d47f9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e322d47f9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75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e322d47f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e322d47f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968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e322d47f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e322d47f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77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e322d47f9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e322d47f9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60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e322d47f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e322d47f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257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e322d47f9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0e322d47f9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29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e322d47f9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0e322d47f9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284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e322d47f9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e322d47f9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38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e322d47f9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e322d47f9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e322d47f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e322d47f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36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e322d47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e322d47f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5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e322d47f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e322d47f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95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e322d47f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e322d47f9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21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e322d47f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e322d47f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725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e322d47f9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e322d47f9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00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e322d47f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e322d47f9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44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80914" y="42247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dirty="0"/>
              <a:t>Количество питающихся в школе</a:t>
            </a:r>
            <a:endParaRPr sz="3500" dirty="0"/>
          </a:p>
        </p:txBody>
      </p:sp>
      <p:pic>
        <p:nvPicPr>
          <p:cNvPr id="87" name="Google Shape;87;p1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988" y="1311225"/>
            <a:ext cx="7594026" cy="3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815975" y="686275"/>
            <a:ext cx="70986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В каком виде ты бы скушал(а) приготовленную рыбу?</a:t>
            </a:r>
            <a:endParaRPr sz="1740"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815975" y="1294288"/>
            <a:ext cx="2196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>
                <a:solidFill>
                  <a:schemeClr val="dk2"/>
                </a:solidFill>
              </a:rPr>
              <a:t>уч-ся 1-4 классов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5547238" y="1294300"/>
            <a:ext cx="2285948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 dirty="0">
                <a:solidFill>
                  <a:schemeClr val="dk2"/>
                </a:solidFill>
              </a:rPr>
              <a:t>уч-ся 5-11 классов</a:t>
            </a:r>
            <a:endParaRPr sz="1500" b="1" dirty="0">
              <a:solidFill>
                <a:schemeClr val="dk2"/>
              </a:solidFill>
            </a:endParaRPr>
          </a:p>
        </p:txBody>
      </p:sp>
      <p:pic>
        <p:nvPicPr>
          <p:cNvPr id="185" name="Google Shape;185;p22" descr="Диаграмма ответов в Формах. Вопрос: В каком виде ты бы скушал приготовленную рыбу?&#10;. Количество ответов: 110 ответов." title="В каком виде ты бы скушал приготовленную рыбу?&#10;"/>
          <p:cNvPicPr preferRelativeResize="0"/>
          <p:nvPr/>
        </p:nvPicPr>
        <p:blipFill rotWithShape="1">
          <a:blip r:embed="rId3">
            <a:alphaModFix/>
          </a:blip>
          <a:srcRect l="19690" t="28767" r="53529" b="8200"/>
          <a:stretch/>
        </p:blipFill>
        <p:spPr>
          <a:xfrm>
            <a:off x="815973" y="1924227"/>
            <a:ext cx="2449224" cy="2426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185549" y="4046688"/>
            <a:ext cx="170489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Просто жареную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815975" y="1675300"/>
            <a:ext cx="148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Рыбные котлеты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2836974" y="2005950"/>
            <a:ext cx="1666253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Рыба, запеченная в сыре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9" name="Google Shape;189;p22" descr="Диаграмма ответов в Формах. Вопрос: В каком виде ты бы скушал(а) приготовленную рыбу?&#10;. Количество ответов: 212 ответов." title="В каком виде ты бы скушал(а) приготовленную рыбу?&#10;"/>
          <p:cNvPicPr preferRelativeResize="0"/>
          <p:nvPr/>
        </p:nvPicPr>
        <p:blipFill rotWithShape="1">
          <a:blip r:embed="rId4">
            <a:alphaModFix/>
          </a:blip>
          <a:srcRect l="20319" t="28190" r="54136" b="9620"/>
          <a:stretch/>
        </p:blipFill>
        <p:spPr>
          <a:xfrm>
            <a:off x="5465350" y="1882525"/>
            <a:ext cx="2367836" cy="24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4543775" y="3923988"/>
            <a:ext cx="1692638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Просто жареную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4681252" y="1867750"/>
            <a:ext cx="148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Рыбные котлеты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7331299" y="1822225"/>
            <a:ext cx="1604403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Рыба, запеченная в сыре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729325" y="355525"/>
            <a:ext cx="8141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ответы на вопрос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блюда ты хотел бы видеть в школьном меню?</a:t>
            </a:r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Пельмени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Пицца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Наггетсы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Картошка фри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Оладьи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Драники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Куриная отбивная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Омлет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Пюре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Пицца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Пельмени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Шаурма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Шашлык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Драники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Чай с лимоном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Макароны с сыром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Голубцы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Запеканка</a:t>
            </a: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729325" y="1294288"/>
            <a:ext cx="2196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>
                <a:solidFill>
                  <a:schemeClr val="dk2"/>
                </a:solidFill>
              </a:rPr>
              <a:t>уч-ся 1-4 классов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201" name="Google Shape;201;p23"/>
          <p:cNvSpPr txBox="1">
            <a:spLocks noGrp="1"/>
          </p:cNvSpPr>
          <p:nvPr>
            <p:ph type="body" idx="1"/>
          </p:nvPr>
        </p:nvSpPr>
        <p:spPr>
          <a:xfrm>
            <a:off x="4643588" y="1232450"/>
            <a:ext cx="227092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 dirty="0">
                <a:solidFill>
                  <a:schemeClr val="dk2"/>
                </a:solidFill>
              </a:rPr>
              <a:t>уч-ся 5-11 классов</a:t>
            </a:r>
            <a:endParaRPr sz="15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647238" y="6135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Оценка нового меню от учеников 1-11 классов</a:t>
            </a:r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8" name="Google Shape;208;p24" descr="Диаграмма ответов в Формах. Вопрос: Оцените по шкале новое меню&#10;. Количество ответов: 212 ответов." title="Оцените по шкале новое меню&#10;"/>
          <p:cNvPicPr preferRelativeResize="0"/>
          <p:nvPr/>
        </p:nvPicPr>
        <p:blipFill rotWithShape="1">
          <a:blip r:embed="rId3">
            <a:alphaModFix/>
          </a:blip>
          <a:srcRect l="5276" t="23857" b="11854"/>
          <a:stretch/>
        </p:blipFill>
        <p:spPr>
          <a:xfrm>
            <a:off x="160813" y="1687900"/>
            <a:ext cx="8661576" cy="27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727800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Ответы родителей</a:t>
            </a:r>
            <a:endParaRPr sz="1740"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727800" y="1386150"/>
            <a:ext cx="22272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100" b="1" dirty="0"/>
              <a:t>Родители уч-ся 1-4 классов</a:t>
            </a:r>
            <a:endParaRPr sz="1100" b="1" dirty="0"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2"/>
          </p:nvPr>
        </p:nvSpPr>
        <p:spPr>
          <a:xfrm>
            <a:off x="2604675" y="2239700"/>
            <a:ext cx="25188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100" b="1" dirty="0"/>
              <a:t>Родители уч-ся 5-11 классов</a:t>
            </a:r>
            <a:endParaRPr sz="1100" b="1" dirty="0"/>
          </a:p>
        </p:txBody>
      </p:sp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727800" y="324900"/>
            <a:ext cx="3626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Завтракает ли ваш ребенок дома?</a:t>
            </a:r>
            <a:endParaRPr/>
          </a:p>
        </p:txBody>
      </p:sp>
      <p:pic>
        <p:nvPicPr>
          <p:cNvPr id="217" name="Google Shape;217;p25" descr="Диаграмма ответов в Формах. Вопрос: Завтракает ли Ваш ребенок дома?. Количество ответов: 108 ответов." title="Завтракает ли Ваш ребенок дома?"/>
          <p:cNvPicPr preferRelativeResize="0"/>
          <p:nvPr/>
        </p:nvPicPr>
        <p:blipFill rotWithShape="1">
          <a:blip r:embed="rId3">
            <a:alphaModFix/>
          </a:blip>
          <a:srcRect l="20293" t="29280" r="53808" b="9717"/>
          <a:stretch/>
        </p:blipFill>
        <p:spPr>
          <a:xfrm>
            <a:off x="727800" y="1909025"/>
            <a:ext cx="1705149" cy="169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 descr="Диаграмма ответов в Формах. Вопрос: Завтракает ли Ваш ребенок дома?&#10;. Количество ответов: 173 ответа." title="Завтракает ли Ваш ребенок дома?&#10;"/>
          <p:cNvPicPr preferRelativeResize="0"/>
          <p:nvPr/>
        </p:nvPicPr>
        <p:blipFill rotWithShape="1">
          <a:blip r:embed="rId4">
            <a:alphaModFix/>
          </a:blip>
          <a:srcRect l="20033" t="28767" r="53922" b="9920"/>
          <a:stretch/>
        </p:blipFill>
        <p:spPr>
          <a:xfrm>
            <a:off x="2757076" y="2776101"/>
            <a:ext cx="1705149" cy="168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804075" y="3377050"/>
            <a:ext cx="61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2177174" y="1909025"/>
            <a:ext cx="579901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2432950" y="3702475"/>
            <a:ext cx="61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4111324" y="2776100"/>
            <a:ext cx="62645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334025" y="3970825"/>
            <a:ext cx="191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Ответ учеников</a:t>
            </a:r>
            <a:b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 - 64,5%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2251325" y="4364200"/>
            <a:ext cx="191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Ответ учеников</a:t>
            </a:r>
            <a:b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 - 77,4%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5115075" y="0"/>
            <a:ext cx="3535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Нравится ли вашему ребенку, как готовят в школьной столовой?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5047275" y="1386150"/>
            <a:ext cx="22272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100" b="1" dirty="0"/>
              <a:t>Родители уч-ся 1-4 классов</a:t>
            </a:r>
            <a:endParaRPr sz="1100" b="1" dirty="0"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2"/>
          </p:nvPr>
        </p:nvSpPr>
        <p:spPr>
          <a:xfrm>
            <a:off x="6812845" y="2361750"/>
            <a:ext cx="2621725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100" b="1" dirty="0"/>
              <a:t>Родители уч-ся 5-11 классов</a:t>
            </a:r>
            <a:endParaRPr sz="1100" b="1" dirty="0"/>
          </a:p>
        </p:txBody>
      </p:sp>
      <p:pic>
        <p:nvPicPr>
          <p:cNvPr id="228" name="Google Shape;228;p25" descr="Диаграмма ответов в Формах. Вопрос: Нравится ли Вашему ребенку, как готовят в школьной столовой?&#10;. Количество ответов: 108 ответов." title="Нравится ли Вашему ребенку, как готовят в школьной столовой?&#10;"/>
          <p:cNvPicPr preferRelativeResize="0"/>
          <p:nvPr/>
        </p:nvPicPr>
        <p:blipFill rotWithShape="1">
          <a:blip r:embed="rId5">
            <a:alphaModFix/>
          </a:blip>
          <a:srcRect l="20471" t="26736" r="53770" b="9936"/>
          <a:stretch/>
        </p:blipFill>
        <p:spPr>
          <a:xfrm>
            <a:off x="5066601" y="1689552"/>
            <a:ext cx="1705149" cy="176439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/>
          <p:nvPr/>
        </p:nvSpPr>
        <p:spPr>
          <a:xfrm>
            <a:off x="6512845" y="1689550"/>
            <a:ext cx="161401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Бывает по-разному, иногда пища вкусная, иногда нет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5397325" y="3328363"/>
            <a:ext cx="13074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Нет, пища не вкусная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p25" descr="Диаграмма ответов в Формах. Вопрос: Нравится ли Вашему ребенку, как готовят в школьной столовой?&#10;. Количество ответов: 173 ответа." title="Нравится ли Вашему ребенку, как готовят в школьной столовой?&#10;"/>
          <p:cNvPicPr preferRelativeResize="0"/>
          <p:nvPr/>
        </p:nvPicPr>
        <p:blipFill rotWithShape="1">
          <a:blip r:embed="rId6">
            <a:alphaModFix/>
          </a:blip>
          <a:srcRect l="20292" t="30109" r="54410" b="10621"/>
          <a:stretch/>
        </p:blipFill>
        <p:spPr>
          <a:xfrm>
            <a:off x="6981246" y="2967911"/>
            <a:ext cx="1789056" cy="17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 txBox="1"/>
          <p:nvPr/>
        </p:nvSpPr>
        <p:spPr>
          <a:xfrm>
            <a:off x="6580973" y="2657100"/>
            <a:ext cx="1051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Да, пища вкусная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7611925" y="2938998"/>
            <a:ext cx="167217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Бывает по-разному, иногда пища вкусная, иногда нет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8341975" y="4364200"/>
            <a:ext cx="1051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Да, пища вкусная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7302000" y="4608288"/>
            <a:ext cx="11142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Нет, пища не вкусная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>
            <a:off x="727800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Ответы родителей</a:t>
            </a:r>
            <a:endParaRPr sz="1740"/>
          </a:p>
        </p:txBody>
      </p:sp>
      <p:sp>
        <p:nvSpPr>
          <p:cNvPr id="241" name="Google Shape;241;p26"/>
          <p:cNvSpPr txBox="1">
            <a:spLocks noGrp="1"/>
          </p:cNvSpPr>
          <p:nvPr>
            <p:ph type="body" idx="1"/>
          </p:nvPr>
        </p:nvSpPr>
        <p:spPr>
          <a:xfrm>
            <a:off x="727799" y="1386150"/>
            <a:ext cx="2608375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/>
              <a:t>Родители уч-ся 1-4 классов</a:t>
            </a:r>
            <a:endParaRPr b="1" dirty="0"/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2"/>
          </p:nvPr>
        </p:nvSpPr>
        <p:spPr>
          <a:xfrm>
            <a:off x="5709574" y="1386150"/>
            <a:ext cx="2838375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302" b="1" dirty="0"/>
              <a:t>Родители уч-ся 5-11 классов</a:t>
            </a:r>
            <a:endParaRPr sz="1302" b="1" dirty="0"/>
          </a:p>
        </p:txBody>
      </p:sp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727800" y="602200"/>
            <a:ext cx="4677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Пища достаточно теплая?</a:t>
            </a:r>
            <a:endParaRPr/>
          </a:p>
        </p:txBody>
      </p:sp>
      <p:pic>
        <p:nvPicPr>
          <p:cNvPr id="244" name="Google Shape;244;p26" descr="Диаграмма ответов в Формах. Вопрос: Пища достаточно тёплая?&#10;. Количество ответов: 109 ответов." title="Пища достаточно тёплая?&#10;"/>
          <p:cNvPicPr preferRelativeResize="0"/>
          <p:nvPr/>
        </p:nvPicPr>
        <p:blipFill rotWithShape="1">
          <a:blip r:embed="rId3">
            <a:alphaModFix/>
          </a:blip>
          <a:srcRect l="20562" t="30109" r="54410" b="10621"/>
          <a:stretch/>
        </p:blipFill>
        <p:spPr>
          <a:xfrm>
            <a:off x="804075" y="1904453"/>
            <a:ext cx="2227200" cy="222011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 txBox="1"/>
          <p:nvPr/>
        </p:nvSpPr>
        <p:spPr>
          <a:xfrm>
            <a:off x="976430" y="1786340"/>
            <a:ext cx="56469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727800" y="3599625"/>
            <a:ext cx="61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26"/>
          <p:cNvSpPr txBox="1"/>
          <p:nvPr/>
        </p:nvSpPr>
        <p:spPr>
          <a:xfrm>
            <a:off x="2421175" y="1806150"/>
            <a:ext cx="9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Иногда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26" descr="Диаграмма ответов в Формах. Вопрос: Пища достаточно тёплая?&#10;. Количество ответов: 173 ответа." title="Пища достаточно тёплая?&#10;"/>
          <p:cNvPicPr preferRelativeResize="0"/>
          <p:nvPr/>
        </p:nvPicPr>
        <p:blipFill rotWithShape="1">
          <a:blip r:embed="rId4">
            <a:alphaModFix/>
          </a:blip>
          <a:srcRect l="20562" t="30109" r="54275" b="10621"/>
          <a:stretch/>
        </p:blipFill>
        <p:spPr>
          <a:xfrm>
            <a:off x="5855375" y="1806152"/>
            <a:ext cx="2227200" cy="220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6"/>
          <p:cNvSpPr txBox="1"/>
          <p:nvPr/>
        </p:nvSpPr>
        <p:spPr>
          <a:xfrm>
            <a:off x="5563675" y="1969150"/>
            <a:ext cx="59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7632950" y="1806138"/>
            <a:ext cx="9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Иногда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5709575" y="3599625"/>
            <a:ext cx="61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>
            <a:spLocks noGrp="1"/>
          </p:cNvSpPr>
          <p:nvPr>
            <p:ph type="title"/>
          </p:nvPr>
        </p:nvSpPr>
        <p:spPr>
          <a:xfrm>
            <a:off x="727800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Ответы родителей</a:t>
            </a:r>
            <a:endParaRPr sz="1740"/>
          </a:p>
        </p:txBody>
      </p:sp>
      <p:sp>
        <p:nvSpPr>
          <p:cNvPr id="257" name="Google Shape;257;p27"/>
          <p:cNvSpPr txBox="1">
            <a:spLocks noGrp="1"/>
          </p:cNvSpPr>
          <p:nvPr>
            <p:ph type="body" idx="1"/>
          </p:nvPr>
        </p:nvSpPr>
        <p:spPr>
          <a:xfrm>
            <a:off x="727800" y="1386150"/>
            <a:ext cx="22272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100" b="1"/>
              <a:t>Родители уч-ся 1-4 классов</a:t>
            </a:r>
            <a:endParaRPr sz="1100" b="1"/>
          </a:p>
        </p:txBody>
      </p:sp>
      <p:sp>
        <p:nvSpPr>
          <p:cNvPr id="258" name="Google Shape;258;p27"/>
          <p:cNvSpPr txBox="1">
            <a:spLocks noGrp="1"/>
          </p:cNvSpPr>
          <p:nvPr>
            <p:ph type="body" idx="2"/>
          </p:nvPr>
        </p:nvSpPr>
        <p:spPr>
          <a:xfrm>
            <a:off x="2604675" y="2239700"/>
            <a:ext cx="25188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100" b="1"/>
              <a:t>Родители уч-ся 5-11 классов</a:t>
            </a:r>
            <a:endParaRPr sz="1100" b="1"/>
          </a:p>
        </p:txBody>
      </p:sp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727800" y="351625"/>
            <a:ext cx="4338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относится ваш ребенок к блюдам из рыбы?</a:t>
            </a:r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title"/>
          </p:nvPr>
        </p:nvSpPr>
        <p:spPr>
          <a:xfrm>
            <a:off x="5115075" y="0"/>
            <a:ext cx="3535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каком виде ваш ребенок бы кушал блюда из рыбы?</a:t>
            </a:r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body" idx="1"/>
          </p:nvPr>
        </p:nvSpPr>
        <p:spPr>
          <a:xfrm>
            <a:off x="5047275" y="1386150"/>
            <a:ext cx="22272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100" b="1"/>
              <a:t>Родители уч-ся 1-4 классов</a:t>
            </a:r>
            <a:endParaRPr sz="1100" b="1"/>
          </a:p>
        </p:txBody>
      </p:sp>
      <p:pic>
        <p:nvPicPr>
          <p:cNvPr id="262" name="Google Shape;262;p27" descr="Диаграмма ответов в Формах. Вопрос: Как относится Ваш ребенок к блюдам из рыбы?&#10;. Количество ответов: 109 ответов." title="Как относится Ваш ребенок к блюдам из рыбы?&#10;"/>
          <p:cNvPicPr preferRelativeResize="0"/>
          <p:nvPr/>
        </p:nvPicPr>
        <p:blipFill rotWithShape="1">
          <a:blip r:embed="rId3">
            <a:alphaModFix/>
          </a:blip>
          <a:srcRect l="20290" t="30109" r="54411" b="10621"/>
          <a:stretch/>
        </p:blipFill>
        <p:spPr>
          <a:xfrm>
            <a:off x="804075" y="1806138"/>
            <a:ext cx="1789051" cy="176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7"/>
          <p:cNvSpPr txBox="1"/>
          <p:nvPr/>
        </p:nvSpPr>
        <p:spPr>
          <a:xfrm>
            <a:off x="976025" y="3453950"/>
            <a:ext cx="9537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 любит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111325" y="1663625"/>
            <a:ext cx="1348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Иногда кушает, иногда нет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5" name="Google Shape;265;p27" descr="Диаграмма ответов в Формах. Вопрос: Как относится Ваш ребенок к блюдам из рыбы?&#10;. Количество ответов: 174 ответа." title="Как относится Ваш ребенок к блюдам из рыбы?&#10;"/>
          <p:cNvPicPr preferRelativeResize="0"/>
          <p:nvPr/>
        </p:nvPicPr>
        <p:blipFill rotWithShape="1">
          <a:blip r:embed="rId4">
            <a:alphaModFix/>
          </a:blip>
          <a:srcRect l="20291" t="30109" r="54681" b="10114"/>
          <a:stretch/>
        </p:blipFill>
        <p:spPr>
          <a:xfrm>
            <a:off x="3068049" y="2864172"/>
            <a:ext cx="1789051" cy="179862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 txBox="1"/>
          <p:nvPr/>
        </p:nvSpPr>
        <p:spPr>
          <a:xfrm>
            <a:off x="2460146" y="2781750"/>
            <a:ext cx="804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Любит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3421562" y="2449700"/>
            <a:ext cx="1348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Иногда кушает, иногда нет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2449289" y="4012575"/>
            <a:ext cx="9537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 любит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4745964" y="3892854"/>
            <a:ext cx="804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Любит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7"/>
          <p:cNvSpPr txBox="1">
            <a:spLocks noGrp="1"/>
          </p:cNvSpPr>
          <p:nvPr>
            <p:ph type="body" idx="2"/>
          </p:nvPr>
        </p:nvSpPr>
        <p:spPr>
          <a:xfrm>
            <a:off x="6847950" y="2361750"/>
            <a:ext cx="23679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100" b="1"/>
              <a:t>Родители уч-ся 5-11 классов</a:t>
            </a:r>
            <a:endParaRPr sz="1100" b="1"/>
          </a:p>
        </p:txBody>
      </p:sp>
      <p:pic>
        <p:nvPicPr>
          <p:cNvPr id="271" name="Google Shape;271;p27" descr="Диаграмма ответов в Формах. Вопрос: В каком виде Ваш ребенок бы кушал блюда из рыбы?&#10;. Количество ответов: 109 ответов." title="В каком виде Ваш ребенок бы кушал блюда из рыбы?&#10;"/>
          <p:cNvPicPr preferRelativeResize="0"/>
          <p:nvPr/>
        </p:nvPicPr>
        <p:blipFill rotWithShape="1">
          <a:blip r:embed="rId5">
            <a:alphaModFix/>
          </a:blip>
          <a:srcRect l="20519" t="30003" r="54454" b="10536"/>
          <a:stretch/>
        </p:blipFill>
        <p:spPr>
          <a:xfrm>
            <a:off x="5135025" y="1840075"/>
            <a:ext cx="1798651" cy="179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7" descr="Диаграмма ответов в Формах. Вопрос: В каком виде Ваш ребенок бы кушал блюда из рыбы?&#10;. Количество ответов: 174 ответа." title="В каком виде Ваш ребенок бы кушал блюда из рыбы?&#10;"/>
          <p:cNvPicPr preferRelativeResize="0"/>
          <p:nvPr/>
        </p:nvPicPr>
        <p:blipFill rotWithShape="1">
          <a:blip r:embed="rId6">
            <a:alphaModFix/>
          </a:blip>
          <a:srcRect l="20291" t="30108" r="54681" b="10434"/>
          <a:stretch/>
        </p:blipFill>
        <p:spPr>
          <a:xfrm>
            <a:off x="7211600" y="2950816"/>
            <a:ext cx="1798651" cy="1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7"/>
          <p:cNvSpPr txBox="1"/>
          <p:nvPr/>
        </p:nvSpPr>
        <p:spPr>
          <a:xfrm>
            <a:off x="6847950" y="4662800"/>
            <a:ext cx="1434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Просто жареную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6602075" y="3672250"/>
            <a:ext cx="1176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В виде котлеты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7575350" y="2681700"/>
            <a:ext cx="156865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Запеченную в сыре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6602075" y="1776750"/>
            <a:ext cx="17355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Запеченную в сыре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4308925" y="1763675"/>
            <a:ext cx="1434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В виде котлеты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5316900" y="3570450"/>
            <a:ext cx="1434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Просто жареную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Google Shape;273;p27"/>
          <p:cNvSpPr txBox="1"/>
          <p:nvPr/>
        </p:nvSpPr>
        <p:spPr>
          <a:xfrm>
            <a:off x="5332023" y="4493523"/>
            <a:ext cx="159013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Совпадает с ответами учеников</a:t>
            </a:r>
            <a:endParaRPr sz="11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727800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Ответы родителей</a:t>
            </a:r>
            <a:endParaRPr sz="1740"/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1"/>
          </p:nvPr>
        </p:nvSpPr>
        <p:spPr>
          <a:xfrm>
            <a:off x="727799" y="1386150"/>
            <a:ext cx="2714043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/>
              <a:t>Родители уч-ся 1-4 классов</a:t>
            </a:r>
            <a:endParaRPr b="1"/>
          </a:p>
        </p:txBody>
      </p:sp>
      <p:sp>
        <p:nvSpPr>
          <p:cNvPr id="285" name="Google Shape;285;p28"/>
          <p:cNvSpPr txBox="1">
            <a:spLocks noGrp="1"/>
          </p:cNvSpPr>
          <p:nvPr>
            <p:ph type="body" idx="2"/>
          </p:nvPr>
        </p:nvSpPr>
        <p:spPr>
          <a:xfrm>
            <a:off x="5709574" y="1386150"/>
            <a:ext cx="2838375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302" b="1" dirty="0"/>
              <a:t>Родители уч-ся 5-11 классов</a:t>
            </a:r>
            <a:endParaRPr sz="1302" b="1" dirty="0"/>
          </a:p>
        </p:txBody>
      </p:sp>
      <p:sp>
        <p:nvSpPr>
          <p:cNvPr id="286" name="Google Shape;286;p28"/>
          <p:cNvSpPr txBox="1">
            <a:spLocks noGrp="1"/>
          </p:cNvSpPr>
          <p:nvPr>
            <p:ph type="title"/>
          </p:nvPr>
        </p:nvSpPr>
        <p:spPr>
          <a:xfrm>
            <a:off x="727800" y="355768"/>
            <a:ext cx="3626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640" dirty="0"/>
              <a:t>Какие блюда из меню больше всего НЕ нравятся вашему ребенку на завтрак?</a:t>
            </a:r>
            <a:endParaRPr sz="1640" dirty="0"/>
          </a:p>
        </p:txBody>
      </p:sp>
      <p:sp>
        <p:nvSpPr>
          <p:cNvPr id="287" name="Google Shape;287;p28"/>
          <p:cNvSpPr txBox="1">
            <a:spLocks noGrp="1"/>
          </p:cNvSpPr>
          <p:nvPr>
            <p:ph type="title"/>
          </p:nvPr>
        </p:nvSpPr>
        <p:spPr>
          <a:xfrm>
            <a:off x="4921550" y="366042"/>
            <a:ext cx="3626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640" dirty="0"/>
              <a:t>Какие блюда из меню больше всего НЕ нравятся вашему ребенку на обед?</a:t>
            </a:r>
            <a:endParaRPr sz="1640" dirty="0"/>
          </a:p>
        </p:txBody>
      </p:sp>
      <p:pic>
        <p:nvPicPr>
          <p:cNvPr id="288" name="Google Shape;288;p28" descr="Диаграмма ответов в Формах. Вопрос: Какие блюда из меню больше всего НЕ нравятся Вашему ребенку на завтрак?&#10;. Количество ответов: 109 ответов." title="Какие блюда из меню больше всего НЕ нравятся Вашему ребенку на завтрак?&#10;"/>
          <p:cNvPicPr preferRelativeResize="0"/>
          <p:nvPr/>
        </p:nvPicPr>
        <p:blipFill rotWithShape="1">
          <a:blip r:embed="rId3">
            <a:alphaModFix/>
          </a:blip>
          <a:srcRect l="5371" t="22322" r="8688" b="16082"/>
          <a:stretch/>
        </p:blipFill>
        <p:spPr>
          <a:xfrm>
            <a:off x="0" y="2190571"/>
            <a:ext cx="4997524" cy="18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8" descr="Диаграмма ответов в Формах. Вопрос: Какие блюда из меню больше всего НЕ нравятся Вашему ребенку на обед?&#10;. Количество ответов: 174 ответа." title="Какие блюда из меню больше всего НЕ нравятся Вашему ребенку на обед?&#10;"/>
          <p:cNvPicPr preferRelativeResize="0"/>
          <p:nvPr/>
        </p:nvPicPr>
        <p:blipFill rotWithShape="1">
          <a:blip r:embed="rId4">
            <a:alphaModFix/>
          </a:blip>
          <a:srcRect l="5603" t="22696" r="9621" b="17623"/>
          <a:stretch/>
        </p:blipFill>
        <p:spPr>
          <a:xfrm>
            <a:off x="4921550" y="2291789"/>
            <a:ext cx="4209751" cy="15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727800" y="355897"/>
            <a:ext cx="8104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Частые ответы на вопрос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Какие блюда ваш ребенок хотел бы видеть в меню?</a:t>
            </a:r>
            <a:endParaRPr dirty="0"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1"/>
          </p:nvPr>
        </p:nvSpPr>
        <p:spPr>
          <a:xfrm>
            <a:off x="727800" y="1349025"/>
            <a:ext cx="3243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/>
              <a:t>Родители уч-ся 1-4 классов (на завтрак)</a:t>
            </a:r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body" idx="2"/>
          </p:nvPr>
        </p:nvSpPr>
        <p:spPr>
          <a:xfrm>
            <a:off x="4641900" y="1349025"/>
            <a:ext cx="3774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/>
              <a:t>Родители уч-ся 5-11 классов (на обед)</a:t>
            </a:r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title"/>
          </p:nvPr>
        </p:nvSpPr>
        <p:spPr>
          <a:xfrm>
            <a:off x="727800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Ответы родителей</a:t>
            </a:r>
            <a:endParaRPr sz="1740"/>
          </a:p>
        </p:txBody>
      </p:sp>
      <p:sp>
        <p:nvSpPr>
          <p:cNvPr id="298" name="Google Shape;298;p29"/>
          <p:cNvSpPr txBox="1"/>
          <p:nvPr/>
        </p:nvSpPr>
        <p:spPr>
          <a:xfrm>
            <a:off x="727800" y="1954450"/>
            <a:ext cx="35748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Блинчики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Оладьи со сгущенкой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Макароны с сыром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Омлет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Овсяная каша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Запеканка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Сырники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Пюре с колбасой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Бутерброды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Молочная каша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4641900" y="1884225"/>
            <a:ext cx="35748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Драники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Пицца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Пельмени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Шашлык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Блины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Наггетсы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Салат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Жаренная картошка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Плов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Творожная запеканка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Организация питания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729626" y="3172900"/>
            <a:ext cx="4438275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Результаты анкетирования учащихся 1-11 классов  и их законных представителей</a:t>
            </a:r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1691425" y="4424600"/>
            <a:ext cx="576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ГУО “СШ №3 г.Поставы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анкете приняли участие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6001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 b="1"/>
              <a:t>110</a:t>
            </a:r>
            <a:r>
              <a:rPr lang="ru" sz="2000"/>
              <a:t> учеников начальных классов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 b="1"/>
              <a:t>212</a:t>
            </a:r>
            <a:r>
              <a:rPr lang="ru" sz="2000"/>
              <a:t> учеников средних и старших классов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 b="1"/>
              <a:t>109</a:t>
            </a:r>
            <a:r>
              <a:rPr lang="ru" sz="2000"/>
              <a:t> законных представителей учеников начальных классов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 b="1"/>
              <a:t>174 </a:t>
            </a:r>
            <a:r>
              <a:rPr lang="ru" sz="2000"/>
              <a:t>законных  представителей учеников средних и старших классов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15975" y="187075"/>
            <a:ext cx="3774300" cy="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Считаешь ли ты, что от правильного питания зависит твоё здоровье и успеваемость?</a:t>
            </a:r>
            <a:endParaRPr sz="174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815975" y="1294288"/>
            <a:ext cx="2196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>
                <a:solidFill>
                  <a:schemeClr val="dk2"/>
                </a:solidFill>
              </a:rPr>
              <a:t>уч-ся 1-4 классов</a:t>
            </a:r>
            <a:endParaRPr sz="1500" b="1">
              <a:solidFill>
                <a:schemeClr val="dk2"/>
              </a:solidFill>
            </a:endParaRPr>
          </a:p>
        </p:txBody>
      </p:sp>
      <p:pic>
        <p:nvPicPr>
          <p:cNvPr id="107" name="Google Shape;107;p16" descr="Диаграмма ответов в Формах. Вопрос: Считаешь ли ты, что от правильного питания зависит твое здоровье и твоя успеваемость?. Количество ответов: 110 ответов." title="Считаешь ли ты, что от правильного питания зависит твое здоровье и твоя успеваемость?"/>
          <p:cNvPicPr preferRelativeResize="0"/>
          <p:nvPr/>
        </p:nvPicPr>
        <p:blipFill rotWithShape="1">
          <a:blip r:embed="rId3">
            <a:alphaModFix/>
          </a:blip>
          <a:srcRect l="19609" t="28776" r="53961" b="9111"/>
          <a:stretch/>
        </p:blipFill>
        <p:spPr>
          <a:xfrm>
            <a:off x="815975" y="1675300"/>
            <a:ext cx="1704827" cy="16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815975" y="3192175"/>
            <a:ext cx="43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180900" y="1675300"/>
            <a:ext cx="60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329800" y="2054638"/>
            <a:ext cx="967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Частично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3133225" y="2265400"/>
            <a:ext cx="21227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 dirty="0">
                <a:solidFill>
                  <a:schemeClr val="dk2"/>
                </a:solidFill>
              </a:rPr>
              <a:t>уч-ся 5-11 классов</a:t>
            </a:r>
            <a:endParaRPr sz="1500" b="1" dirty="0">
              <a:solidFill>
                <a:schemeClr val="dk2"/>
              </a:solidFill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5718000" y="1294288"/>
            <a:ext cx="2196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>
                <a:solidFill>
                  <a:schemeClr val="dk2"/>
                </a:solidFill>
              </a:rPr>
              <a:t>уч-ся 1-4 классов</a:t>
            </a:r>
            <a:endParaRPr sz="1500" b="1">
              <a:solidFill>
                <a:schemeClr val="dk2"/>
              </a:solidFill>
            </a:endParaRPr>
          </a:p>
        </p:txBody>
      </p:sp>
      <p:pic>
        <p:nvPicPr>
          <p:cNvPr id="113" name="Google Shape;113;p16" descr="Диаграмма ответов в Формах. Вопрос: Считаешь ли ты, что от правильного питания зависит твое здоровье и твоя успеваемость?. Количество ответов: 212 ответов." title="Считаешь ли ты, что от правильного питания зависит твое здоровье и твоя успеваемость?"/>
          <p:cNvPicPr preferRelativeResize="0"/>
          <p:nvPr/>
        </p:nvPicPr>
        <p:blipFill rotWithShape="1">
          <a:blip r:embed="rId4">
            <a:alphaModFix/>
          </a:blip>
          <a:srcRect l="19955" t="28932" r="53969" b="9113"/>
          <a:stretch/>
        </p:blipFill>
        <p:spPr>
          <a:xfrm>
            <a:off x="2934600" y="2818875"/>
            <a:ext cx="1866399" cy="18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2785700" y="3988150"/>
            <a:ext cx="43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133225" y="2646400"/>
            <a:ext cx="60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288425" y="2818875"/>
            <a:ext cx="967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Частично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590275" y="686275"/>
            <a:ext cx="37743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Завтракаешь ли ты дома?</a:t>
            </a:r>
            <a:endParaRPr sz="1740"/>
          </a:p>
        </p:txBody>
      </p:sp>
      <p:pic>
        <p:nvPicPr>
          <p:cNvPr id="118" name="Google Shape;118;p16" descr="Диаграмма ответов в Формах. Вопрос: Завтракаешь ли ты дома?. Количество ответов: 110 ответов." title="Завтракаешь ли ты дома?"/>
          <p:cNvPicPr preferRelativeResize="0"/>
          <p:nvPr/>
        </p:nvPicPr>
        <p:blipFill rotWithShape="1">
          <a:blip r:embed="rId5">
            <a:alphaModFix/>
          </a:blip>
          <a:srcRect l="20022" t="28273" r="53967" b="9132"/>
          <a:stretch/>
        </p:blipFill>
        <p:spPr>
          <a:xfrm>
            <a:off x="5409600" y="1675300"/>
            <a:ext cx="1751629" cy="17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Диаграмма ответов в Формах. Вопрос: Завтракаешь ли ты дома?. Количество ответов: 212 ответов." title="Завтракаешь ли ты дома?"/>
          <p:cNvPicPr preferRelativeResize="0"/>
          <p:nvPr/>
        </p:nvPicPr>
        <p:blipFill rotWithShape="1">
          <a:blip r:embed="rId6">
            <a:alphaModFix/>
          </a:blip>
          <a:srcRect l="19989" t="28272" r="53829" b="8803"/>
          <a:stretch/>
        </p:blipFill>
        <p:spPr>
          <a:xfrm>
            <a:off x="7023551" y="2968749"/>
            <a:ext cx="1793526" cy="181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7240997" y="2571750"/>
            <a:ext cx="2032531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 dirty="0">
                <a:solidFill>
                  <a:schemeClr val="dk2"/>
                </a:solidFill>
              </a:rPr>
              <a:t>уч-ся 5-11 классов</a:t>
            </a:r>
            <a:endParaRPr sz="1500" b="1" dirty="0">
              <a:solidFill>
                <a:schemeClr val="dk2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803300" y="4204900"/>
            <a:ext cx="43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5549000" y="3203775"/>
            <a:ext cx="43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441800" y="3031300"/>
            <a:ext cx="60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719750" y="1675300"/>
            <a:ext cx="60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815975" y="686275"/>
            <a:ext cx="37743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Размер Порции</a:t>
            </a:r>
            <a:endParaRPr sz="1740"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815975" y="1294288"/>
            <a:ext cx="2196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>
                <a:solidFill>
                  <a:schemeClr val="dk2"/>
                </a:solidFill>
              </a:rPr>
              <a:t>уч-ся 1-4 классов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3365087" y="1968075"/>
            <a:ext cx="2145487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 dirty="0">
                <a:solidFill>
                  <a:schemeClr val="dk2"/>
                </a:solidFill>
              </a:rPr>
              <a:t>уч-ся 5-11 классов</a:t>
            </a:r>
            <a:endParaRPr sz="1500" b="1" dirty="0">
              <a:solidFill>
                <a:schemeClr val="dk2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5718000" y="1294288"/>
            <a:ext cx="2196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>
                <a:solidFill>
                  <a:schemeClr val="dk2"/>
                </a:solidFill>
              </a:rPr>
              <a:t>уч-ся 1-4 классов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90275" y="408225"/>
            <a:ext cx="37743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40"/>
              <a:t>Нужно ли тебе первое блюдо (суп) в школьном меню?</a:t>
            </a:r>
            <a:endParaRPr sz="1740"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7273177" y="2399613"/>
            <a:ext cx="1941917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 dirty="0">
                <a:solidFill>
                  <a:schemeClr val="dk2"/>
                </a:solidFill>
              </a:rPr>
              <a:t>уч-ся 5-11 классов</a:t>
            </a:r>
            <a:endParaRPr sz="1500" b="1" dirty="0">
              <a:solidFill>
                <a:schemeClr val="dk2"/>
              </a:solidFill>
            </a:endParaRPr>
          </a:p>
        </p:txBody>
      </p:sp>
      <p:pic>
        <p:nvPicPr>
          <p:cNvPr id="135" name="Google Shape;135;p17" descr="Диаграмма ответов в Формах. Вопрос: Размер порции?. Количество ответов: 212 ответов." title="Размер порции?"/>
          <p:cNvPicPr preferRelativeResize="0"/>
          <p:nvPr/>
        </p:nvPicPr>
        <p:blipFill rotWithShape="1">
          <a:blip r:embed="rId3">
            <a:alphaModFix/>
          </a:blip>
          <a:srcRect l="20156" t="28818" r="54139" b="9472"/>
          <a:stretch/>
        </p:blipFill>
        <p:spPr>
          <a:xfrm>
            <a:off x="3060100" y="2968750"/>
            <a:ext cx="1866301" cy="188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Диаграмма ответов в Формах. Вопрос: Размер порции?&#10;. Количество ответов: 110 ответов." title="Размер порции?&#10;"/>
          <p:cNvPicPr preferRelativeResize="0"/>
          <p:nvPr/>
        </p:nvPicPr>
        <p:blipFill rotWithShape="1">
          <a:blip r:embed="rId4">
            <a:alphaModFix/>
          </a:blip>
          <a:srcRect l="20156" t="29135" r="54139" b="9795"/>
          <a:stretch/>
        </p:blipFill>
        <p:spPr>
          <a:xfrm>
            <a:off x="919400" y="1822225"/>
            <a:ext cx="1812301" cy="18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646900" y="3465288"/>
            <a:ext cx="1592866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Как раз для меня, съедаю всё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2624274" y="2294095"/>
            <a:ext cx="141167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Маленькая, мне не хватает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329800" y="1589738"/>
            <a:ext cx="1112046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Большая, не доедаю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862087" y="4309363"/>
            <a:ext cx="1579758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Как раз для меня, съедаю всё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4169388" y="2571750"/>
            <a:ext cx="1085412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Большая, не доедаю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4794124" y="3465300"/>
            <a:ext cx="1382812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Маленькая, мне не хватает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17" descr="Диаграмма ответов в Формах. Вопрос: Нужно ли тебе первое блюдо (суп) в школьном меню?&#10;. Количество ответов: 110 ответов." title="Нужно ли тебе первое блюдо (суп) в школьном меню?&#10;"/>
          <p:cNvPicPr preferRelativeResize="0"/>
          <p:nvPr/>
        </p:nvPicPr>
        <p:blipFill rotWithShape="1">
          <a:blip r:embed="rId5">
            <a:alphaModFix/>
          </a:blip>
          <a:srcRect l="19834" t="28819" r="54138" b="8516"/>
          <a:stretch/>
        </p:blipFill>
        <p:spPr>
          <a:xfrm>
            <a:off x="5409625" y="1730450"/>
            <a:ext cx="1812301" cy="183672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6096925" y="3441250"/>
            <a:ext cx="43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719750" y="1619575"/>
            <a:ext cx="60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17" descr="Диаграмма ответов в Формах. Вопрос: Нужно ли тебе первое блюдо (суп) в школьном меню?&#10;. Количество ответов: 212 ответов." title="Нужно ли тебе первое блюдо (суп) в школьном меню?&#10;"/>
          <p:cNvPicPr preferRelativeResize="0"/>
          <p:nvPr/>
        </p:nvPicPr>
        <p:blipFill rotWithShape="1">
          <a:blip r:embed="rId6">
            <a:alphaModFix/>
          </a:blip>
          <a:srcRect l="19834" t="28143" r="54274" b="8513"/>
          <a:stretch/>
        </p:blipFill>
        <p:spPr>
          <a:xfrm>
            <a:off x="7023550" y="3099625"/>
            <a:ext cx="1812311" cy="186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7023550" y="1931075"/>
            <a:ext cx="143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 обязательно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7023550" y="4562850"/>
            <a:ext cx="43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6629325" y="3565350"/>
            <a:ext cx="60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Нет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852750" y="2864275"/>
            <a:ext cx="143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 обязательно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729450" y="39277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Выберете блюда из списка, которые ты </a:t>
            </a:r>
            <a:r>
              <a:rPr lang="ru" i="1" dirty="0"/>
              <a:t>не любишь</a:t>
            </a:r>
            <a:r>
              <a:rPr lang="ru" dirty="0"/>
              <a:t> в меню школьной столовой (1-4 классы)</a:t>
            </a:r>
            <a:endParaRPr dirty="0"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18" descr="Диаграмма ответов в Формах. Вопрос: Выбери блюда из списка, которые ты не любишь в меню школьной столовой.&#10;. Количество ответов: 110 ответов." title="Выбери блюда из списка, которые ты не любишь в меню школьной столовой.&#10;"/>
          <p:cNvPicPr preferRelativeResize="0"/>
          <p:nvPr/>
        </p:nvPicPr>
        <p:blipFill rotWithShape="1">
          <a:blip r:embed="rId3">
            <a:alphaModFix/>
          </a:blip>
          <a:srcRect t="21182" r="7935" b="9344"/>
          <a:stretch/>
        </p:blipFill>
        <p:spPr>
          <a:xfrm>
            <a:off x="362925" y="1349472"/>
            <a:ext cx="8418150" cy="302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727650" y="3785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гарниры из списка, которые </a:t>
            </a:r>
            <a:r>
              <a:rPr lang="ru" i="1"/>
              <a:t>не любишь</a:t>
            </a:r>
            <a:r>
              <a:rPr lang="ru"/>
              <a:t> в школьной столовой (5-11 классы)</a:t>
            </a:r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4" name="Google Shape;164;p19" descr="Диаграмма ответов в Формах. Вопрос: Выбери гарниры из списка, которые ты не любишь в меню школьной столовой.&#10;. Количество ответов: 212 ответов." title="Выбери гарниры из списка, которые ты не любишь в меню школьной столовой.&#10;"/>
          <p:cNvPicPr preferRelativeResize="0"/>
          <p:nvPr/>
        </p:nvPicPr>
        <p:blipFill rotWithShape="1">
          <a:blip r:embed="rId3">
            <a:alphaModFix/>
          </a:blip>
          <a:srcRect t="21011" r="6655" b="9346"/>
          <a:stretch/>
        </p:blipFill>
        <p:spPr>
          <a:xfrm>
            <a:off x="422907" y="1465541"/>
            <a:ext cx="8535398" cy="30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729450" y="370146"/>
            <a:ext cx="3775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Отметь самые любимые блюда (1-4 классы)</a:t>
            </a:r>
            <a:endParaRPr dirty="0"/>
          </a:p>
        </p:txBody>
      </p:sp>
      <p:pic>
        <p:nvPicPr>
          <p:cNvPr id="170" name="Google Shape;170;p20" descr="Диаграмма ответов в Формах. Вопрос: Отметь самые любимые блюда.&#10;. Количество ответов: 110 ответов." title="Отметь самые любимые блюда.&#10;"/>
          <p:cNvPicPr preferRelativeResize="0"/>
          <p:nvPr/>
        </p:nvPicPr>
        <p:blipFill rotWithShape="1">
          <a:blip r:embed="rId3">
            <a:alphaModFix/>
          </a:blip>
          <a:srcRect t="13227" r="11039" b="15618"/>
          <a:stretch/>
        </p:blipFill>
        <p:spPr>
          <a:xfrm>
            <a:off x="1062075" y="1323600"/>
            <a:ext cx="6718725" cy="365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729450" y="358750"/>
            <a:ext cx="6554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Какое первое блюдо (суп) из школьного меню ты любишь?( 5-11 классы)</a:t>
            </a:r>
            <a:endParaRPr/>
          </a:p>
        </p:txBody>
      </p:sp>
      <p:pic>
        <p:nvPicPr>
          <p:cNvPr id="177" name="Google Shape;177;p21" descr="Диаграмма ответов в Формах. Вопрос: Какое первое блюдо (суп) из школьного меню ты любишь?&#10;. Количество ответов: 212 ответов." title="Какое первое блюдо (суп) из школьного меню ты любишь?&#10;"/>
          <p:cNvPicPr preferRelativeResize="0"/>
          <p:nvPr/>
        </p:nvPicPr>
        <p:blipFill rotWithShape="1">
          <a:blip r:embed="rId3">
            <a:alphaModFix/>
          </a:blip>
          <a:srcRect t="23288" r="4351" b="17543"/>
          <a:stretch/>
        </p:blipFill>
        <p:spPr>
          <a:xfrm>
            <a:off x="548950" y="1661096"/>
            <a:ext cx="8481249" cy="27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568</Words>
  <Application>Microsoft Office PowerPoint</Application>
  <PresentationFormat>Экран (16:9)</PresentationFormat>
  <Paragraphs>159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Raleway</vt:lpstr>
      <vt:lpstr>Lato</vt:lpstr>
      <vt:lpstr>Streamline</vt:lpstr>
      <vt:lpstr>Количество питающихся в школе</vt:lpstr>
      <vt:lpstr>Организация питания</vt:lpstr>
      <vt:lpstr>В анкете приняли участие</vt:lpstr>
      <vt:lpstr>Считаешь ли ты, что от правильного питания зависит твоё здоровье и успеваемость?</vt:lpstr>
      <vt:lpstr>Размер Порции</vt:lpstr>
      <vt:lpstr>Выберете блюда из списка, которые ты не любишь в меню школьной столовой (1-4 классы)</vt:lpstr>
      <vt:lpstr>Выбери гарниры из списка, которые не любишь в школьной столовой (5-11 классы)</vt:lpstr>
      <vt:lpstr>Отметь самые любимые блюда (1-4 классы)</vt:lpstr>
      <vt:lpstr>Какое первое блюдо (суп) из школьного меню ты любишь?( 5-11 классы)</vt:lpstr>
      <vt:lpstr>В каком виде ты бы скушал(а) приготовленную рыбу?</vt:lpstr>
      <vt:lpstr>Частые ответы на вопрос Какие блюда ты хотел бы видеть в школьном меню?</vt:lpstr>
      <vt:lpstr>Оценка нового меню от учеников 1-11 классов</vt:lpstr>
      <vt:lpstr>Ответы родителей</vt:lpstr>
      <vt:lpstr>Ответы родителей</vt:lpstr>
      <vt:lpstr>Ответы родителей</vt:lpstr>
      <vt:lpstr>Ответы родителей</vt:lpstr>
      <vt:lpstr>Частые ответы на вопрос Какие блюда ваш ребенок хотел бы видеть в меню?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питающихся в школе</dc:title>
  <cp:lastModifiedBy>User</cp:lastModifiedBy>
  <cp:revision>3</cp:revision>
  <dcterms:modified xsi:type="dcterms:W3CDTF">2024-10-25T07:27:10Z</dcterms:modified>
</cp:coreProperties>
</file>