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66" r:id="rId3"/>
    <p:sldId id="267" r:id="rId4"/>
    <p:sldId id="270" r:id="rId5"/>
    <p:sldId id="268" r:id="rId6"/>
    <p:sldId id="269" r:id="rId7"/>
    <p:sldId id="263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72" r:id="rId16"/>
    <p:sldId id="27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000504"/>
            <a:ext cx="8072494" cy="114300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Segoe Print" pitchFamily="2" charset="0"/>
              </a:rPr>
              <a:t> МАСТЕРА </a:t>
            </a:r>
            <a:br>
              <a:rPr lang="ru-RU" sz="4400" dirty="0" smtClean="0">
                <a:latin typeface="Segoe Print" pitchFamily="2" charset="0"/>
              </a:rPr>
            </a:br>
            <a:r>
              <a:rPr lang="ru-RU" sz="4400" dirty="0" smtClean="0">
                <a:latin typeface="Segoe Print" pitchFamily="2" charset="0"/>
              </a:rPr>
              <a:t>           В КОЛПАКАХ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85728"/>
            <a:ext cx="4500562" cy="22860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itchFamily="2" charset="0"/>
              </a:rPr>
              <a:t>Земля и потому еще щедра.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Что в мире существуют повара.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Благословенны их простые судьбы.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А руки их как помыслы чисты.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Профессия у них - добро по сути: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Злой человек не станет у плиты.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                     Р.Рождественский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3937" y="5429264"/>
            <a:ext cx="686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latin typeface="Segoe Print" pitchFamily="2" charset="0"/>
              </a:rPr>
              <a:t>Выполн</a:t>
            </a:r>
            <a:r>
              <a:rPr lang="ru-RU" b="1" dirty="0" smtClean="0">
                <a:latin typeface="Segoe Print" pitchFamily="2" charset="0"/>
              </a:rPr>
              <a:t>ил</a:t>
            </a:r>
            <a:r>
              <a:rPr lang="en-US" b="1" dirty="0" smtClean="0">
                <a:latin typeface="Segoe Print" pitchFamily="2" charset="0"/>
              </a:rPr>
              <a:t>: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Мозолевский</a:t>
            </a:r>
            <a:r>
              <a:rPr lang="ru-RU" b="1" dirty="0" smtClean="0">
                <a:latin typeface="Segoe Print" pitchFamily="2" charset="0"/>
              </a:rPr>
              <a:t> Максим, учащийся 10 класса ГУО </a:t>
            </a:r>
            <a:r>
              <a:rPr lang="en-US" b="1" dirty="0" smtClean="0">
                <a:latin typeface="Segoe Print" pitchFamily="2" charset="0"/>
              </a:rPr>
              <a:t>“</a:t>
            </a:r>
            <a:r>
              <a:rPr lang="ru-RU" b="1" dirty="0" err="1" smtClean="0">
                <a:latin typeface="Segoe Print" pitchFamily="2" charset="0"/>
              </a:rPr>
              <a:t>Поречская</a:t>
            </a:r>
            <a:r>
              <a:rPr lang="ru-RU" b="1" dirty="0" smtClean="0">
                <a:latin typeface="Segoe Print" pitchFamily="2" charset="0"/>
              </a:rPr>
              <a:t> СШ</a:t>
            </a:r>
            <a:r>
              <a:rPr lang="en-US" b="1" dirty="0" smtClean="0">
                <a:latin typeface="Segoe Print" pitchFamily="2" charset="0"/>
              </a:rPr>
              <a:t>”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5143504" cy="60722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</a:t>
            </a:r>
            <a:r>
              <a:rPr lang="ru-RU" dirty="0" err="1" smtClean="0">
                <a:latin typeface="Segoe Print" pitchFamily="2" charset="0"/>
              </a:rPr>
              <a:t>Задокументированная</a:t>
            </a:r>
            <a:r>
              <a:rPr lang="ru-RU" dirty="0" smtClean="0">
                <a:latin typeface="Segoe Print" pitchFamily="2" charset="0"/>
              </a:rPr>
              <a:t> в письменных источниках история поварского колпака связана с именем </a:t>
            </a:r>
            <a:r>
              <a:rPr lang="ru-RU" b="1" dirty="0" err="1" smtClean="0">
                <a:latin typeface="Segoe Print" pitchFamily="2" charset="0"/>
              </a:rPr>
              <a:t>Мари-Антуана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 smtClean="0">
                <a:latin typeface="Segoe Print" pitchFamily="2" charset="0"/>
              </a:rPr>
              <a:t>Карема</a:t>
            </a:r>
            <a:r>
              <a:rPr lang="ru-RU" dirty="0" smtClean="0">
                <a:latin typeface="Segoe Print" pitchFamily="2" charset="0"/>
              </a:rPr>
              <a:t> (1784-1833), более известного в России как Антонин Карем. Он постановил, что </a:t>
            </a:r>
            <a:r>
              <a:rPr lang="ru-RU" b="1" dirty="0" smtClean="0">
                <a:latin typeface="Segoe Print" pitchFamily="2" charset="0"/>
              </a:rPr>
              <a:t>у кого колпак выше, тот и будет самым главным на кухне.</a:t>
            </a:r>
            <a:r>
              <a:rPr lang="ru-RU" dirty="0" smtClean="0">
                <a:latin typeface="Segoe Print" pitchFamily="2" charset="0"/>
              </a:rPr>
              <a:t> Высота собственной «короны» этого «повара королей и короля поваров» составляла 45 сантиметров.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0961" name="Picture 1" descr="C:\Users\Alexandr\Desktop\ив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0042"/>
            <a:ext cx="314327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86116" y="214290"/>
            <a:ext cx="5572132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</a:t>
            </a:r>
            <a:r>
              <a:rPr lang="ru-RU" dirty="0" smtClean="0">
                <a:latin typeface="Segoe Print" pitchFamily="2" charset="0"/>
              </a:rPr>
              <a:t>Один из последних штрихов в привычной нам картине сделал другой гений французской кулинарии, </a:t>
            </a:r>
            <a:r>
              <a:rPr lang="ru-RU" b="1" dirty="0" smtClean="0">
                <a:latin typeface="Segoe Print" pitchFamily="2" charset="0"/>
              </a:rPr>
              <a:t>Жорж Огюст </a:t>
            </a:r>
            <a:r>
              <a:rPr lang="ru-RU" b="1" dirty="0" err="1" smtClean="0">
                <a:latin typeface="Segoe Print" pitchFamily="2" charset="0"/>
              </a:rPr>
              <a:t>Эскофье</a:t>
            </a:r>
            <a:r>
              <a:rPr lang="ru-RU" b="1" dirty="0" smtClean="0">
                <a:latin typeface="Segoe Print" pitchFamily="2" charset="0"/>
              </a:rPr>
              <a:t> (1846-1935), большой почитатель </a:t>
            </a:r>
            <a:r>
              <a:rPr lang="ru-RU" b="1" dirty="0" err="1" smtClean="0">
                <a:latin typeface="Segoe Print" pitchFamily="2" charset="0"/>
              </a:rPr>
              <a:t>Карема</a:t>
            </a:r>
            <a:r>
              <a:rPr lang="ru-RU" b="1" dirty="0" smtClean="0">
                <a:latin typeface="Segoe Print" pitchFamily="2" charset="0"/>
              </a:rPr>
              <a:t> и успешный продолжатель его дела. Именно он постановил, что одежда кухонного персонала из гигиенических соображений должна быть белой.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1986" name="Picture 2" descr="Картинки по запросу Жорж Огюст Эскоф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286148" cy="473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3357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latin typeface="Segoe Print" pitchFamily="2" charset="0"/>
                <a:cs typeface="Times New Roman" pitchFamily="18" charset="0"/>
              </a:rPr>
              <a:t>Огюст </a:t>
            </a:r>
            <a:r>
              <a:rPr lang="ru-RU" sz="2600" b="1" i="1" dirty="0" err="1" smtClean="0">
                <a:latin typeface="Segoe Print" pitchFamily="2" charset="0"/>
                <a:cs typeface="Times New Roman" pitchFamily="18" charset="0"/>
              </a:rPr>
              <a:t>Эскофье</a:t>
            </a:r>
            <a:endParaRPr lang="ru-RU" sz="2600" b="1" i="1" dirty="0"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5214942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  А ЗНАЕТЕ ЛИ ВЫ, ЧТО…</a:t>
            </a:r>
          </a:p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В старину считалось, что колпаки сотрудников   указывают на характер человека. Высокий и особо пышный колпак со сдвинутым назад </a:t>
            </a:r>
            <a:r>
              <a:rPr lang="ru-RU" dirty="0" err="1" smtClean="0">
                <a:latin typeface="Segoe Print" pitchFamily="2" charset="0"/>
              </a:rPr>
              <a:t>навершием</a:t>
            </a:r>
            <a:r>
              <a:rPr lang="ru-RU" dirty="0" smtClean="0">
                <a:latin typeface="Segoe Print" pitchFamily="2" charset="0"/>
              </a:rPr>
              <a:t> носил резкий и властный шеф-повар, а верхушка набекрень выдавала даже тирана и самодура. Непропорционально высокая поварская шапка на низеньком владельце подсказывала остальным, что перед ними выскочка и интриган.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3015" name="Picture 7" descr="C:\Users\Alexandr\Desktop\павпа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40042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лорусская заку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14752"/>
            <a:ext cx="5100675" cy="283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878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Print" pitchFamily="2" charset="0"/>
              </a:rPr>
              <a:t>Национальная кухня Беларуси развивалась столетиями. Кулинарные традиции белорусов – это простота народных рецептов и утонченность блюд для аристократов, разнообразное использование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ru-RU" sz="2400" dirty="0" smtClean="0">
                <a:latin typeface="Segoe Print" pitchFamily="2" charset="0"/>
              </a:rPr>
              <a:t>местных продуктов, необычные способы приготовления. </a:t>
            </a:r>
          </a:p>
          <a:p>
            <a:r>
              <a:rPr lang="ru-RU" sz="2400" dirty="0" smtClean="0">
                <a:latin typeface="Segoe Print" pitchFamily="2" charset="0"/>
              </a:rPr>
              <a:t>Старинные рецепты белорусской кухни сохранились</a:t>
            </a:r>
            <a:r>
              <a:rPr lang="en-US" sz="2400" dirty="0" smtClean="0">
                <a:latin typeface="Segoe Print" pitchFamily="2" charset="0"/>
              </a:rPr>
              <a:t>  </a:t>
            </a:r>
          </a:p>
          <a:p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en-US" sz="2400" dirty="0" smtClean="0">
                <a:latin typeface="Segoe Print" pitchFamily="2" charset="0"/>
              </a:rPr>
              <a:t>      </a:t>
            </a:r>
            <a:r>
              <a:rPr lang="ru-RU" sz="2400" dirty="0" smtClean="0">
                <a:latin typeface="Segoe Print" pitchFamily="2" charset="0"/>
              </a:rPr>
              <a:t>до наших дней, и интерес к ним среди гостей </a:t>
            </a:r>
            <a:endParaRPr lang="en-US" sz="2400" dirty="0" smtClean="0">
              <a:latin typeface="Segoe Print" pitchFamily="2" charset="0"/>
            </a:endParaRPr>
          </a:p>
          <a:p>
            <a:r>
              <a:rPr lang="en-US" sz="2400" dirty="0" smtClean="0">
                <a:latin typeface="Segoe Print" pitchFamily="2" charset="0"/>
              </a:rPr>
              <a:t>                         </a:t>
            </a:r>
            <a:r>
              <a:rPr lang="ru-RU" sz="2400" dirty="0" smtClean="0">
                <a:latin typeface="Segoe Print" pitchFamily="2" charset="0"/>
              </a:rPr>
              <a:t>страны растет.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3995742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        </a:t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>       </a:t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r>
              <a:rPr lang="ru-RU" sz="5300" b="1" dirty="0" smtClean="0">
                <a:latin typeface="Segoe Print" pitchFamily="2" charset="0"/>
              </a:rPr>
              <a:t>Верещака</a:t>
            </a:r>
            <a:r>
              <a:rPr lang="ru-RU" sz="5300" b="1" dirty="0" smtClean="0"/>
              <a:t> </a:t>
            </a:r>
            <a:br>
              <a:rPr lang="ru-RU" sz="5300" b="1" dirty="0" smtClean="0"/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786058"/>
            <a:ext cx="8001056" cy="4071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		</a:t>
            </a:r>
            <a:r>
              <a:rPr lang="ru-RU" dirty="0" smtClean="0">
                <a:latin typeface="Segoe Print" pitchFamily="2" charset="0"/>
              </a:rPr>
              <a:t> В кухне Великого княжества  Литовского </a:t>
            </a:r>
            <a:r>
              <a:rPr lang="ru-RU" dirty="0" err="1" smtClean="0">
                <a:latin typeface="Segoe Print" pitchFamily="2" charset="0"/>
              </a:rPr>
              <a:t>верещака</a:t>
            </a:r>
            <a:r>
              <a:rPr lang="ru-RU" dirty="0" smtClean="0">
                <a:latin typeface="Segoe Print" pitchFamily="2" charset="0"/>
              </a:rPr>
              <a:t> (или </a:t>
            </a:r>
            <a:r>
              <a:rPr lang="ru-RU" dirty="0" err="1" smtClean="0">
                <a:latin typeface="Segoe Print" pitchFamily="2" charset="0"/>
              </a:rPr>
              <a:t>мачанка</a:t>
            </a:r>
            <a:r>
              <a:rPr lang="ru-RU" dirty="0" smtClean="0">
                <a:latin typeface="Segoe Print" pitchFamily="2" charset="0"/>
              </a:rPr>
              <a:t>) появилась в середине 18 века, когда королевский повар пытался создать множество разных блюд из колбасы. Первые варианты </a:t>
            </a:r>
            <a:r>
              <a:rPr lang="ru-RU" dirty="0" err="1" smtClean="0">
                <a:latin typeface="Segoe Print" pitchFamily="2" charset="0"/>
              </a:rPr>
              <a:t>верещаки</a:t>
            </a:r>
            <a:r>
              <a:rPr lang="ru-RU" dirty="0" smtClean="0">
                <a:latin typeface="Segoe Print" pitchFamily="2" charset="0"/>
              </a:rPr>
              <a:t> готовились из крестьянской колбасы и сала, затем рецепт менялся и становился изысканнее.</a:t>
            </a:r>
          </a:p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  	В 19 веке рецепт блюда разошелся по миру, а позже стал центральным элементом белорусской кухни. Название происходит от слова «верещать», ведь мясо «свистит» или «верещит» на сковороде во время жарки. Чаще всего </a:t>
            </a:r>
            <a:r>
              <a:rPr lang="ru-RU" dirty="0" err="1" smtClean="0">
                <a:latin typeface="Segoe Print" pitchFamily="2" charset="0"/>
              </a:rPr>
              <a:t>верещака</a:t>
            </a:r>
            <a:r>
              <a:rPr lang="ru-RU" dirty="0" smtClean="0">
                <a:latin typeface="Segoe Print" pitchFamily="2" charset="0"/>
              </a:rPr>
              <a:t> выступает в качестве соуса к блинам.</a:t>
            </a:r>
          </a:p>
          <a:p>
            <a:endParaRPr lang="ru-RU" dirty="0"/>
          </a:p>
        </p:txBody>
      </p:sp>
      <p:pic>
        <p:nvPicPr>
          <p:cNvPr id="30724" name="Picture 4" descr="Картинки по запросу старинные блюда белорусской кухни ВЕРАШЧ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3929058" cy="26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3209924" cy="11430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4800" b="1" dirty="0" smtClean="0">
                <a:latin typeface="Segoe Print" pitchFamily="2" charset="0"/>
              </a:rPr>
              <a:t>Кулага</a:t>
            </a:r>
            <a:r>
              <a:rPr lang="ru-RU" sz="4400" b="1" dirty="0" smtClean="0"/>
              <a:t> 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3143248"/>
            <a:ext cx="7467600" cy="3187828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Segoe Print" pitchFamily="2" charset="0"/>
              </a:rPr>
              <a:t>  Старинный десерт, напоминающий кисель, но в качестве загустителя используется не крахмал, а ржаная мука. Кулага по-белорусски готовится практически из любых свежих или замороженных ягод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45720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00108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 </a:t>
            </a:r>
            <a:r>
              <a:rPr lang="ru-RU" sz="5300" b="1" dirty="0" err="1" smtClean="0">
                <a:latin typeface="Segoe Print" pitchFamily="2" charset="0"/>
              </a:rPr>
              <a:t>Пячисто</a:t>
            </a: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786058"/>
            <a:ext cx="746760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 Любая кухня в первую очередь выделяется мясными блюдами. Одно из них «</a:t>
            </a:r>
            <a:r>
              <a:rPr lang="ru-RU" dirty="0" err="1" smtClean="0">
                <a:latin typeface="Segoe Print" pitchFamily="2" charset="0"/>
              </a:rPr>
              <a:t>Пячисто</a:t>
            </a:r>
            <a:r>
              <a:rPr lang="ru-RU" dirty="0" smtClean="0">
                <a:latin typeface="Segoe Print" pitchFamily="2" charset="0"/>
              </a:rPr>
              <a:t>». Это блюдо из баранины. Внимательный читатель спросит: «Какая в Беларуси баранина, мы ведь не в горах Кавказа?» Да, действительно, гор у нас нет, но до начала Второй мировой войны овцеводство на территории Беларуси занимало лидирующие позиции в балансе всего животноводства.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2770" name="Picture 2" descr="Картинки по запросу Пячис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4143404" cy="270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071834" cy="48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571900" cy="1143000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20 октября – день повара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214290"/>
            <a:ext cx="5286412" cy="67866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		 </a:t>
            </a:r>
            <a:r>
              <a:rPr lang="ru-RU" dirty="0" smtClean="0">
                <a:latin typeface="Segoe Print" pitchFamily="2" charset="0"/>
              </a:rPr>
              <a:t>Этот праздник появился в календаре уже в XXI веке, а инициаторам выступила Всемирная ассоциация кулинарных сообществ. Если учесть, что число ее членов превышает 8 млн. человек, становится понятно, почему повара и кулинары добились желаемого. И с 2004 года каждое 20 октября более 70 стран мира чествуют своих поваров и кулинаров. В этот день представители общественного питания проводят конкурсы мастерства, дегустацию приготовленных мастерами блюд и, конечно, чествуют своих шеф-поваров и </a:t>
            </a:r>
            <a:r>
              <a:rPr lang="ru-RU" dirty="0" err="1" smtClean="0">
                <a:latin typeface="Segoe Print" pitchFamily="2" charset="0"/>
              </a:rPr>
              <a:t>супер-кулинаров</a:t>
            </a:r>
            <a:r>
              <a:rPr lang="ru-RU" dirty="0" smtClean="0">
                <a:latin typeface="Segoe Print" pitchFamily="2" charset="0"/>
              </a:rPr>
              <a:t>.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	Никто не станет спорить, что это самый вкусный праздник. В этот день поварам и кулинарам разрешаются самые смелые эксперименты, а попробовать их шедевр может каждый.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643966" cy="628654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i="1" dirty="0" smtClean="0"/>
              <a:t>   </a:t>
            </a:r>
            <a:r>
              <a:rPr lang="ru-RU" sz="2800" b="1" i="1" dirty="0" smtClean="0">
                <a:latin typeface="Segoe Print" pitchFamily="2" charset="0"/>
              </a:rPr>
              <a:t>Повар - это человек, который занимается приготовлением пищи</a:t>
            </a:r>
            <a:r>
              <a:rPr lang="en-US" sz="2800" b="1" i="1" dirty="0" smtClean="0">
                <a:latin typeface="Segoe Print" pitchFamily="2" charset="0"/>
              </a:rPr>
              <a:t>. </a:t>
            </a:r>
            <a:r>
              <a:rPr lang="ru-RU" sz="2800" b="1" i="1" dirty="0" smtClean="0">
                <a:latin typeface="Segoe Print" pitchFamily="2" charset="0"/>
              </a:rPr>
              <a:t>Но эти сухие и скучные слова не могут в полной мере охарактеризовать поварскую профессию. Потому что повара иногда называют настоящим волшебником, который может из самых обыкновенных продуктов приготовить блюдо, имя которому </a:t>
            </a:r>
            <a:r>
              <a:rPr lang="ru-RU" sz="3600" b="1" i="1" dirty="0" smtClean="0">
                <a:latin typeface="Segoe Print" pitchFamily="2" charset="0"/>
              </a:rPr>
              <a:t>«шедевр вкуса».</a:t>
            </a:r>
            <a:endParaRPr lang="ru-RU" sz="3600" i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429684" cy="6188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>
                <a:latin typeface="Segoe Print" pitchFamily="2" charset="0"/>
              </a:rPr>
              <a:t>Профессия повар развивалась вместе с цивилизацией, так что можно сказать это </a:t>
            </a:r>
            <a:r>
              <a:rPr lang="en-US" dirty="0" smtClean="0">
                <a:latin typeface="Segoe Print" pitchFamily="2" charset="0"/>
              </a:rPr>
              <a:t>   </a:t>
            </a:r>
            <a:r>
              <a:rPr lang="ru-RU" dirty="0" smtClean="0">
                <a:latin typeface="Segoe Print" pitchFamily="2" charset="0"/>
              </a:rPr>
              <a:t>древнейшая профессия. Первые блюда выглядели </a:t>
            </a:r>
            <a:r>
              <a:rPr lang="en-US" dirty="0" smtClean="0">
                <a:latin typeface="Segoe Print" pitchFamily="2" charset="0"/>
              </a:rPr>
              <a:t>  </a:t>
            </a:r>
            <a:r>
              <a:rPr lang="ru-RU" dirty="0" smtClean="0">
                <a:latin typeface="Segoe Print" pitchFamily="2" charset="0"/>
              </a:rPr>
              <a:t>просто как обожжённые на открытом костре полусырые куски мяса или рыбы. Огнём люди пользовались как минимум со среднего палеолита, но это не были повара.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1507" name="Picture 3" descr="Картинки по запросу приготавливают пищу первобытные лю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010194" cy="341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285728"/>
            <a:ext cx="4143404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Segoe Print" pitchFamily="2" charset="0"/>
              </a:rPr>
              <a:t>О первых профессионалах, зарабатывающих таким ремеслом на жизнь, гласят отметки греческой цивилизации на острове Крит 2600-го года до н.э. Для солдат царя пищу готовил из отборных продуктов специально нанятый мастер кулинарного дела. Можно смело предположить, что в более древних культурах Египта, Финикии и Шумер также были профессиональные кулинары, работающие для семей знатных людей и правителей. </a:t>
            </a:r>
          </a:p>
          <a:p>
            <a:endParaRPr lang="ru-RU" dirty="0"/>
          </a:p>
        </p:txBody>
      </p:sp>
      <p:pic>
        <p:nvPicPr>
          <p:cNvPr id="24578" name="Picture 2" descr="G:\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030231" cy="260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Alexandr\Desktop\hades_and_persephone_by_callisto_chan-d6472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3143272" cy="304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4643438" cy="6045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Segoe Print" pitchFamily="2" charset="0"/>
              </a:rPr>
              <a:t>При императорах Августе и Тиберии (около 400 года н. э.) были организованы первые школы поварского искусства, во главе которых стоял волшебник котла и поварешки - великий повар </a:t>
            </a:r>
            <a:r>
              <a:rPr lang="ru-RU" dirty="0" err="1" smtClean="0">
                <a:latin typeface="Segoe Print" pitchFamily="2" charset="0"/>
              </a:rPr>
              <a:t>Апиций</a:t>
            </a:r>
            <a:r>
              <a:rPr lang="ru-RU" dirty="0" smtClean="0">
                <a:latin typeface="Segoe Print" pitchFamily="2" charset="0"/>
              </a:rPr>
              <a:t>. Повара Древнего Рима достигли неслыханной изощренности в приготовлении блюд, некоторые из которых стоили целые состояния.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7650" name="Picture 2" descr="Картинки по запросу повар Апи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381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186370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Segoe Print" pitchFamily="2" charset="0"/>
              </a:rPr>
              <a:t>В средневековой Европе повара были одними из самых уважаемых людей,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а страны вели соперничество по части кулинарии. Например, в Англии при дворе короля работали примерно 1000 поваров, чтобы не только накормить более 10 тысяч человек, но и продемонстрировать богатство королевского двора.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571868" cy="412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214290"/>
            <a:ext cx="4714908" cy="578647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</a:t>
            </a:r>
            <a:r>
              <a:rPr lang="ru-RU" sz="2800" dirty="0" smtClean="0">
                <a:latin typeface="Segoe Print" pitchFamily="2" charset="0"/>
              </a:rPr>
              <a:t>В Европе первая поварская школа появилась в XIX веке в Англии. Во Франции для того, чтобы стать профессиональным поваром, требовалось проходить обучение не менее 6-7 лет.</a:t>
            </a:r>
            <a:endParaRPr lang="ru-RU" sz="2800" dirty="0">
              <a:latin typeface="Segoe Print" pitchFamily="2" charset="0"/>
            </a:endParaRPr>
          </a:p>
        </p:txBody>
      </p:sp>
      <p:pic>
        <p:nvPicPr>
          <p:cNvPr id="26626" name="Picture 2" descr="G:\0604271706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810000" cy="67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214290"/>
            <a:ext cx="5143536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Segoe Print" pitchFamily="2" charset="0"/>
              </a:rPr>
              <a:t>В далекие времена учиться в помощниках у повара начинали лет с пяти. Поварята следили за всем происходящим на кухне и должны были мгновенно выполнять указания повара. При этом дети постепенно усваивали терминологию и через некоторое время чувствовали себя на кухне абсолютно свободно. В десятилетнем возрасте поварятам «с опытом в подмастерьях» в два-три года давались более сложные поручения: ощипать курицу, просеять муку, рассортировать фрукты, вымыть овощи.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051" name="Picture 3" descr="C:\Users\Alexandr\Desktop\ВПВПП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392487" cy="324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5000628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История поварского колпака, по некоторым данным, насчитывает... несколько тысяч лет!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 В древней Ассирии (задолго до начала нашей эры) придворный шеф-повар был столь важной персоной, что ему приличествовало носить корону, только не золотую, как у монарха, а из ткани. </a:t>
            </a:r>
          </a:p>
          <a:p>
            <a:pPr>
              <a:buNone/>
            </a:pP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В древнем Китае эквивалент поварского колпака вообще был един с короной, ведь верховный правитель носил почетное звание шеф-повара, а первые министры были его заместителями «по соли» и «по каше». 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31" name="Picture 7" descr="Картинки по запросу поварской колпак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78621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214290"/>
            <a:ext cx="4786346" cy="5973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Рассказывают, что </a:t>
            </a:r>
            <a:r>
              <a:rPr lang="ru-RU" b="1" dirty="0" smtClean="0">
                <a:latin typeface="Segoe Print" pitchFamily="2" charset="0"/>
              </a:rPr>
              <a:t>Генрих VIII (1491-1547), обнаружив однажды в своей тарелке волос, попросту приказал снести с плеч владельца предположительный источник загрязнения.</a:t>
            </a:r>
          </a:p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 После чего сотрудники кухни при дворе Тюдоров как-то сразу пришли к выводу, что им срочно необходимы специальные головные уборы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9" name="Picture 3" descr="https://1000.menu/img/user_foto/15899/7_1394449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4573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671</Words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 МАСТЕРА             В КОЛПАКАХ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 Верещака  </vt:lpstr>
      <vt:lpstr> Кулага  </vt:lpstr>
      <vt:lpstr> Пячисто </vt:lpstr>
      <vt:lpstr>20 октября – день повара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Teta</cp:lastModifiedBy>
  <cp:revision>35</cp:revision>
  <dcterms:created xsi:type="dcterms:W3CDTF">2019-10-15T17:22:57Z</dcterms:created>
  <dcterms:modified xsi:type="dcterms:W3CDTF">2019-10-18T09:05:54Z</dcterms:modified>
</cp:coreProperties>
</file>